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60" r:id="rId1"/>
  </p:sldMasterIdLst>
  <p:notesMasterIdLst>
    <p:notesMasterId r:id="rId44"/>
  </p:notesMasterIdLst>
  <p:handoutMasterIdLst>
    <p:handoutMasterId r:id="rId45"/>
  </p:handoutMasterIdLst>
  <p:sldIdLst>
    <p:sldId id="1870" r:id="rId2"/>
    <p:sldId id="1864" r:id="rId3"/>
    <p:sldId id="1863" r:id="rId4"/>
    <p:sldId id="1865" r:id="rId5"/>
    <p:sldId id="1866" r:id="rId6"/>
    <p:sldId id="1867" r:id="rId7"/>
    <p:sldId id="1837" r:id="rId8"/>
    <p:sldId id="1838" r:id="rId9"/>
    <p:sldId id="1839" r:id="rId10"/>
    <p:sldId id="1841" r:id="rId11"/>
    <p:sldId id="1842" r:id="rId12"/>
    <p:sldId id="1843" r:id="rId13"/>
    <p:sldId id="1892" r:id="rId14"/>
    <p:sldId id="1845" r:id="rId15"/>
    <p:sldId id="1846" r:id="rId16"/>
    <p:sldId id="1848" r:id="rId17"/>
    <p:sldId id="1849" r:id="rId18"/>
    <p:sldId id="1850" r:id="rId19"/>
    <p:sldId id="1851" r:id="rId20"/>
    <p:sldId id="1852" r:id="rId21"/>
    <p:sldId id="1893" r:id="rId22"/>
    <p:sldId id="1853" r:id="rId23"/>
    <p:sldId id="1854" r:id="rId24"/>
    <p:sldId id="1855" r:id="rId25"/>
    <p:sldId id="1856" r:id="rId26"/>
    <p:sldId id="1857" r:id="rId27"/>
    <p:sldId id="1868" r:id="rId28"/>
    <p:sldId id="1871" r:id="rId29"/>
    <p:sldId id="1872" r:id="rId30"/>
    <p:sldId id="1873" r:id="rId31"/>
    <p:sldId id="1874" r:id="rId32"/>
    <p:sldId id="1894" r:id="rId33"/>
    <p:sldId id="1895" r:id="rId34"/>
    <p:sldId id="1896" r:id="rId35"/>
    <p:sldId id="1897" r:id="rId36"/>
    <p:sldId id="1898" r:id="rId37"/>
    <p:sldId id="1899" r:id="rId38"/>
    <p:sldId id="1900" r:id="rId39"/>
    <p:sldId id="1901" r:id="rId40"/>
    <p:sldId id="1905" r:id="rId41"/>
    <p:sldId id="1906" r:id="rId42"/>
    <p:sldId id="1903" r:id="rId43"/>
  </p:sldIdLst>
  <p:sldSz cx="9144000" cy="6858000" type="screen4x3"/>
  <p:notesSz cx="6954838" cy="9309100"/>
  <p:defaultTextStyle>
    <a:defPPr>
      <a:defRPr lang="en-US"/>
    </a:defPPr>
    <a:lvl1pPr algn="l" rtl="0" fontAlgn="base">
      <a:spcBef>
        <a:spcPct val="0"/>
      </a:spcBef>
      <a:spcAft>
        <a:spcPct val="0"/>
      </a:spcAft>
      <a:defRPr sz="2800" kern="1200">
        <a:solidFill>
          <a:schemeClr val="tx1"/>
        </a:solidFill>
        <a:latin typeface="Arial" pitchFamily="34" charset="0"/>
        <a:ea typeface="+mn-ea"/>
        <a:cs typeface="+mn-cs"/>
      </a:defRPr>
    </a:lvl1pPr>
    <a:lvl2pPr marL="457200" algn="l" rtl="0" fontAlgn="base">
      <a:spcBef>
        <a:spcPct val="0"/>
      </a:spcBef>
      <a:spcAft>
        <a:spcPct val="0"/>
      </a:spcAft>
      <a:defRPr sz="2800" kern="1200">
        <a:solidFill>
          <a:schemeClr val="tx1"/>
        </a:solidFill>
        <a:latin typeface="Arial" pitchFamily="34" charset="0"/>
        <a:ea typeface="+mn-ea"/>
        <a:cs typeface="+mn-cs"/>
      </a:defRPr>
    </a:lvl2pPr>
    <a:lvl3pPr marL="914400" algn="l" rtl="0" fontAlgn="base">
      <a:spcBef>
        <a:spcPct val="0"/>
      </a:spcBef>
      <a:spcAft>
        <a:spcPct val="0"/>
      </a:spcAft>
      <a:defRPr sz="2800" kern="1200">
        <a:solidFill>
          <a:schemeClr val="tx1"/>
        </a:solidFill>
        <a:latin typeface="Arial" pitchFamily="34" charset="0"/>
        <a:ea typeface="+mn-ea"/>
        <a:cs typeface="+mn-cs"/>
      </a:defRPr>
    </a:lvl3pPr>
    <a:lvl4pPr marL="1371600" algn="l" rtl="0" fontAlgn="base">
      <a:spcBef>
        <a:spcPct val="0"/>
      </a:spcBef>
      <a:spcAft>
        <a:spcPct val="0"/>
      </a:spcAft>
      <a:defRPr sz="2800" kern="1200">
        <a:solidFill>
          <a:schemeClr val="tx1"/>
        </a:solidFill>
        <a:latin typeface="Arial" pitchFamily="34" charset="0"/>
        <a:ea typeface="+mn-ea"/>
        <a:cs typeface="+mn-cs"/>
      </a:defRPr>
    </a:lvl4pPr>
    <a:lvl5pPr marL="1828800" algn="l" rtl="0" fontAlgn="base">
      <a:spcBef>
        <a:spcPct val="0"/>
      </a:spcBef>
      <a:spcAft>
        <a:spcPct val="0"/>
      </a:spcAft>
      <a:defRPr sz="2800" kern="1200">
        <a:solidFill>
          <a:schemeClr val="tx1"/>
        </a:solidFill>
        <a:latin typeface="Arial" pitchFamily="34" charset="0"/>
        <a:ea typeface="+mn-ea"/>
        <a:cs typeface="+mn-cs"/>
      </a:defRPr>
    </a:lvl5pPr>
    <a:lvl6pPr marL="2286000" algn="l" defTabSz="914400" rtl="0" eaLnBrk="1" latinLnBrk="0" hangingPunct="1">
      <a:defRPr sz="2800" kern="1200">
        <a:solidFill>
          <a:schemeClr val="tx1"/>
        </a:solidFill>
        <a:latin typeface="Arial" pitchFamily="34" charset="0"/>
        <a:ea typeface="+mn-ea"/>
        <a:cs typeface="+mn-cs"/>
      </a:defRPr>
    </a:lvl6pPr>
    <a:lvl7pPr marL="2743200" algn="l" defTabSz="914400" rtl="0" eaLnBrk="1" latinLnBrk="0" hangingPunct="1">
      <a:defRPr sz="2800" kern="1200">
        <a:solidFill>
          <a:schemeClr val="tx1"/>
        </a:solidFill>
        <a:latin typeface="Arial" pitchFamily="34" charset="0"/>
        <a:ea typeface="+mn-ea"/>
        <a:cs typeface="+mn-cs"/>
      </a:defRPr>
    </a:lvl7pPr>
    <a:lvl8pPr marL="3200400" algn="l" defTabSz="914400" rtl="0" eaLnBrk="1" latinLnBrk="0" hangingPunct="1">
      <a:defRPr sz="2800" kern="1200">
        <a:solidFill>
          <a:schemeClr val="tx1"/>
        </a:solidFill>
        <a:latin typeface="Arial" pitchFamily="34" charset="0"/>
        <a:ea typeface="+mn-ea"/>
        <a:cs typeface="+mn-cs"/>
      </a:defRPr>
    </a:lvl8pPr>
    <a:lvl9pPr marL="3657600" algn="l" defTabSz="914400" rtl="0" eaLnBrk="1" latinLnBrk="0" hangingPunct="1">
      <a:defRPr sz="28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19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FF00"/>
    <a:srgbClr val="FF9933"/>
    <a:srgbClr val="0033CC"/>
    <a:srgbClr val="FE1200"/>
    <a:srgbClr val="FF0000"/>
    <a:srgbClr val="DDDDDD"/>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152" autoAdjust="0"/>
    <p:restoredTop sz="91304" autoAdjust="0"/>
  </p:normalViewPr>
  <p:slideViewPr>
    <p:cSldViewPr>
      <p:cViewPr varScale="1">
        <p:scale>
          <a:sx n="51" d="100"/>
          <a:sy n="51" d="100"/>
        </p:scale>
        <p:origin x="930"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7151"/>
    </p:cViewPr>
  </p:sorterViewPr>
  <p:notesViewPr>
    <p:cSldViewPr>
      <p:cViewPr varScale="1">
        <p:scale>
          <a:sx n="49" d="100"/>
          <a:sy n="49" d="100"/>
        </p:scale>
        <p:origin x="-2309" y="-86"/>
      </p:cViewPr>
      <p:guideLst>
        <p:guide orient="horz" pos="2932"/>
        <p:guide pos="219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4"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lvl1pPr defTabSz="929470">
              <a:defRPr sz="1200" smtClean="0">
                <a:latin typeface="Times New Roman" pitchFamily="18" charset="0"/>
              </a:defRPr>
            </a:lvl1pPr>
          </a:lstStyle>
          <a:p>
            <a:pPr>
              <a:defRPr/>
            </a:pPr>
            <a:endParaRPr lang="en-US" dirty="0"/>
          </a:p>
        </p:txBody>
      </p:sp>
      <p:sp>
        <p:nvSpPr>
          <p:cNvPr id="84995" name="Rectangle 3"/>
          <p:cNvSpPr>
            <a:spLocks noGrp="1" noChangeArrowheads="1"/>
          </p:cNvSpPr>
          <p:nvPr>
            <p:ph type="dt" sz="quarter" idx="1"/>
          </p:nvPr>
        </p:nvSpPr>
        <p:spPr bwMode="auto">
          <a:xfrm>
            <a:off x="3939264" y="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lvl1pPr algn="r" defTabSz="929470">
              <a:defRPr sz="1200" smtClean="0">
                <a:latin typeface="Times New Roman" pitchFamily="18" charset="0"/>
              </a:defRPr>
            </a:lvl1pPr>
          </a:lstStyle>
          <a:p>
            <a:pPr>
              <a:defRPr/>
            </a:pPr>
            <a:endParaRPr lang="en-US" dirty="0"/>
          </a:p>
        </p:txBody>
      </p:sp>
      <p:sp>
        <p:nvSpPr>
          <p:cNvPr id="84996" name="Rectangle 4"/>
          <p:cNvSpPr>
            <a:spLocks noGrp="1" noChangeArrowheads="1"/>
          </p:cNvSpPr>
          <p:nvPr>
            <p:ph type="ftr" sz="quarter" idx="2"/>
          </p:nvPr>
        </p:nvSpPr>
        <p:spPr bwMode="auto">
          <a:xfrm>
            <a:off x="0" y="8842723"/>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b" anchorCtr="0" compatLnSpc="1">
            <a:prstTxWarp prst="textNoShape">
              <a:avLst/>
            </a:prstTxWarp>
          </a:bodyPr>
          <a:lstStyle>
            <a:lvl1pPr defTabSz="929470">
              <a:defRPr sz="1200" smtClean="0">
                <a:latin typeface="Times New Roman" pitchFamily="18" charset="0"/>
              </a:defRPr>
            </a:lvl1pPr>
          </a:lstStyle>
          <a:p>
            <a:pPr>
              <a:defRPr/>
            </a:pPr>
            <a:endParaRPr lang="en-US" dirty="0"/>
          </a:p>
        </p:txBody>
      </p:sp>
      <p:sp>
        <p:nvSpPr>
          <p:cNvPr id="84997" name="Rectangle 5"/>
          <p:cNvSpPr>
            <a:spLocks noGrp="1" noChangeArrowheads="1"/>
          </p:cNvSpPr>
          <p:nvPr>
            <p:ph type="sldNum" sz="quarter" idx="3"/>
          </p:nvPr>
        </p:nvSpPr>
        <p:spPr bwMode="auto">
          <a:xfrm>
            <a:off x="3939264" y="8842723"/>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b" anchorCtr="0" compatLnSpc="1">
            <a:prstTxWarp prst="textNoShape">
              <a:avLst/>
            </a:prstTxWarp>
          </a:bodyPr>
          <a:lstStyle>
            <a:lvl1pPr algn="r" defTabSz="929470">
              <a:defRPr sz="1200" smtClean="0">
                <a:latin typeface="Times New Roman" pitchFamily="18" charset="0"/>
              </a:defRPr>
            </a:lvl1pPr>
          </a:lstStyle>
          <a:p>
            <a:pPr>
              <a:defRPr/>
            </a:pPr>
            <a:fld id="{E43B3E48-8F7D-41C1-BF40-6A6A7D80756F}" type="slidenum">
              <a:rPr lang="en-US"/>
              <a:pPr>
                <a:defRPr/>
              </a:pPr>
              <a:t>‹#›</a:t>
            </a:fld>
            <a:endParaRPr lang="en-US" dirty="0"/>
          </a:p>
        </p:txBody>
      </p:sp>
    </p:spTree>
    <p:extLst>
      <p:ext uri="{BB962C8B-B14F-4D97-AF65-F5344CB8AC3E}">
        <p14:creationId xmlns:p14="http://schemas.microsoft.com/office/powerpoint/2010/main" val="2912539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lvl1pPr defTabSz="929470">
              <a:defRPr sz="1200" smtClean="0">
                <a:latin typeface="Times New Roman" pitchFamily="18" charset="0"/>
              </a:defRPr>
            </a:lvl1pPr>
          </a:lstStyle>
          <a:p>
            <a:pPr>
              <a:defRPr/>
            </a:pPr>
            <a:endParaRPr lang="en-US" dirty="0"/>
          </a:p>
        </p:txBody>
      </p:sp>
      <p:sp>
        <p:nvSpPr>
          <p:cNvPr id="6147" name="Rectangle 3"/>
          <p:cNvSpPr>
            <a:spLocks noGrp="1" noChangeArrowheads="1"/>
          </p:cNvSpPr>
          <p:nvPr>
            <p:ph type="dt" idx="1"/>
          </p:nvPr>
        </p:nvSpPr>
        <p:spPr bwMode="auto">
          <a:xfrm>
            <a:off x="3940774" y="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lvl1pPr algn="r" defTabSz="929470">
              <a:defRPr sz="1200" smtClean="0">
                <a:latin typeface="Times New Roman" pitchFamily="18" charset="0"/>
              </a:defRPr>
            </a:lvl1pPr>
          </a:lstStyle>
          <a:p>
            <a:pPr>
              <a:defRPr/>
            </a:pPr>
            <a:endParaRPr lang="en-US" dirty="0"/>
          </a:p>
        </p:txBody>
      </p:sp>
      <p:sp>
        <p:nvSpPr>
          <p:cNvPr id="57348" name="Rectangle 4"/>
          <p:cNvSpPr>
            <a:spLocks noGrp="1" noRot="1" noChangeAspect="1" noChangeArrowheads="1" noTextEdit="1"/>
          </p:cNvSpPr>
          <p:nvPr>
            <p:ph type="sldImg" idx="2"/>
          </p:nvPr>
        </p:nvSpPr>
        <p:spPr bwMode="auto">
          <a:xfrm>
            <a:off x="1150938" y="698500"/>
            <a:ext cx="4652962" cy="34909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26708" y="4422131"/>
            <a:ext cx="5101422" cy="418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84426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b" anchorCtr="0" compatLnSpc="1">
            <a:prstTxWarp prst="textNoShape">
              <a:avLst/>
            </a:prstTxWarp>
          </a:bodyPr>
          <a:lstStyle>
            <a:lvl1pPr defTabSz="929470">
              <a:defRPr sz="1200" smtClean="0">
                <a:latin typeface="Times New Roman" pitchFamily="18" charset="0"/>
              </a:defRPr>
            </a:lvl1pPr>
          </a:lstStyle>
          <a:p>
            <a:pPr>
              <a:defRPr/>
            </a:pPr>
            <a:endParaRPr lang="en-US" dirty="0"/>
          </a:p>
        </p:txBody>
      </p:sp>
      <p:sp>
        <p:nvSpPr>
          <p:cNvPr id="6151" name="Rectangle 7"/>
          <p:cNvSpPr>
            <a:spLocks noGrp="1" noChangeArrowheads="1"/>
          </p:cNvSpPr>
          <p:nvPr>
            <p:ph type="sldNum" sz="quarter" idx="5"/>
          </p:nvPr>
        </p:nvSpPr>
        <p:spPr bwMode="auto">
          <a:xfrm>
            <a:off x="3940774" y="8844261"/>
            <a:ext cx="3014065" cy="46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30" tIns="46465" rIns="92930" bIns="46465" numCol="1" anchor="b" anchorCtr="0" compatLnSpc="1">
            <a:prstTxWarp prst="textNoShape">
              <a:avLst/>
            </a:prstTxWarp>
          </a:bodyPr>
          <a:lstStyle>
            <a:lvl1pPr algn="r" defTabSz="929470">
              <a:defRPr sz="1200" smtClean="0">
                <a:latin typeface="Times New Roman" pitchFamily="18" charset="0"/>
              </a:defRPr>
            </a:lvl1pPr>
          </a:lstStyle>
          <a:p>
            <a:pPr>
              <a:defRPr/>
            </a:pPr>
            <a:fld id="{9575C308-D142-4DE6-8CF3-65FDFE6FE9A6}" type="slidenum">
              <a:rPr lang="en-US"/>
              <a:pPr>
                <a:defRPr/>
              </a:pPr>
              <a:t>‹#›</a:t>
            </a:fld>
            <a:endParaRPr lang="en-US" dirty="0"/>
          </a:p>
        </p:txBody>
      </p:sp>
    </p:spTree>
    <p:extLst>
      <p:ext uri="{BB962C8B-B14F-4D97-AF65-F5344CB8AC3E}">
        <p14:creationId xmlns:p14="http://schemas.microsoft.com/office/powerpoint/2010/main" val="3550951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75C308-D142-4DE6-8CF3-65FDFE6FE9A6}" type="slidenum">
              <a:rPr lang="en-US" smtClean="0"/>
              <a:pPr>
                <a:defRPr/>
              </a:pPr>
              <a:t>1</a:t>
            </a:fld>
            <a:endParaRPr lang="en-US" dirty="0"/>
          </a:p>
        </p:txBody>
      </p:sp>
    </p:spTree>
    <p:extLst>
      <p:ext uri="{BB962C8B-B14F-4D97-AF65-F5344CB8AC3E}">
        <p14:creationId xmlns:p14="http://schemas.microsoft.com/office/powerpoint/2010/main" val="2566298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902" eaLnBrk="0" hangingPunct="0">
              <a:spcBef>
                <a:spcPct val="30000"/>
              </a:spcBef>
              <a:defRPr sz="1200">
                <a:solidFill>
                  <a:schemeClr val="tx1"/>
                </a:solidFill>
                <a:latin typeface="Times New Roman" panose="02020603050405020304" pitchFamily="18" charset="0"/>
              </a:defRPr>
            </a:lvl1pPr>
            <a:lvl2pPr marL="770010" indent="-296158" defTabSz="983902" eaLnBrk="0" hangingPunct="0">
              <a:spcBef>
                <a:spcPct val="30000"/>
              </a:spcBef>
              <a:defRPr sz="1200">
                <a:solidFill>
                  <a:schemeClr val="tx1"/>
                </a:solidFill>
                <a:latin typeface="Times New Roman" panose="02020603050405020304" pitchFamily="18" charset="0"/>
              </a:defRPr>
            </a:lvl2pPr>
            <a:lvl3pPr marL="1184631" indent="-236926" defTabSz="983902" eaLnBrk="0" hangingPunct="0">
              <a:spcBef>
                <a:spcPct val="30000"/>
              </a:spcBef>
              <a:defRPr sz="1200">
                <a:solidFill>
                  <a:schemeClr val="tx1"/>
                </a:solidFill>
                <a:latin typeface="Times New Roman" panose="02020603050405020304" pitchFamily="18" charset="0"/>
              </a:defRPr>
            </a:lvl3pPr>
            <a:lvl4pPr marL="1658484" indent="-236926" defTabSz="983902" eaLnBrk="0" hangingPunct="0">
              <a:spcBef>
                <a:spcPct val="30000"/>
              </a:spcBef>
              <a:defRPr sz="1200">
                <a:solidFill>
                  <a:schemeClr val="tx1"/>
                </a:solidFill>
                <a:latin typeface="Times New Roman" panose="02020603050405020304" pitchFamily="18" charset="0"/>
              </a:defRPr>
            </a:lvl4pPr>
            <a:lvl5pPr marL="2132337" indent="-236926" defTabSz="983902" eaLnBrk="0" hangingPunct="0">
              <a:spcBef>
                <a:spcPct val="30000"/>
              </a:spcBef>
              <a:defRPr sz="1200">
                <a:solidFill>
                  <a:schemeClr val="tx1"/>
                </a:solidFill>
                <a:latin typeface="Times New Roman" panose="02020603050405020304" pitchFamily="18" charset="0"/>
              </a:defRPr>
            </a:lvl5pPr>
            <a:lvl6pPr marL="2606189" indent="-236926" defTabSz="983902" eaLnBrk="0" fontAlgn="base" hangingPunct="0">
              <a:spcBef>
                <a:spcPct val="30000"/>
              </a:spcBef>
              <a:spcAft>
                <a:spcPct val="0"/>
              </a:spcAft>
              <a:defRPr sz="1200">
                <a:solidFill>
                  <a:schemeClr val="tx1"/>
                </a:solidFill>
                <a:latin typeface="Times New Roman" panose="02020603050405020304" pitchFamily="18" charset="0"/>
              </a:defRPr>
            </a:lvl6pPr>
            <a:lvl7pPr marL="3080041" indent="-236926" defTabSz="983902" eaLnBrk="0" fontAlgn="base" hangingPunct="0">
              <a:spcBef>
                <a:spcPct val="30000"/>
              </a:spcBef>
              <a:spcAft>
                <a:spcPct val="0"/>
              </a:spcAft>
              <a:defRPr sz="1200">
                <a:solidFill>
                  <a:schemeClr val="tx1"/>
                </a:solidFill>
                <a:latin typeface="Times New Roman" panose="02020603050405020304" pitchFamily="18" charset="0"/>
              </a:defRPr>
            </a:lvl7pPr>
            <a:lvl8pPr marL="3553893" indent="-236926" defTabSz="983902" eaLnBrk="0" fontAlgn="base" hangingPunct="0">
              <a:spcBef>
                <a:spcPct val="30000"/>
              </a:spcBef>
              <a:spcAft>
                <a:spcPct val="0"/>
              </a:spcAft>
              <a:defRPr sz="1200">
                <a:solidFill>
                  <a:schemeClr val="tx1"/>
                </a:solidFill>
                <a:latin typeface="Times New Roman" panose="02020603050405020304" pitchFamily="18" charset="0"/>
              </a:defRPr>
            </a:lvl8pPr>
            <a:lvl9pPr marL="4027746" indent="-236926" defTabSz="983902"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FEB8A1B-72B1-4CB1-8B31-EBBB15D91B3A}" type="slidenum">
              <a:rPr lang="en-US" altLang="en-US">
                <a:latin typeface="Arial" panose="020B0604020202020204" pitchFamily="34" charset="0"/>
              </a:rPr>
              <a:pPr eaLnBrk="1" hangingPunct="1">
                <a:spcBef>
                  <a:spcPct val="0"/>
                </a:spcBef>
              </a:pPr>
              <a:t>31</a:t>
            </a:fld>
            <a:endParaRPr lang="en-US" altLang="en-US">
              <a:latin typeface="Arial" panose="020B0604020202020204" pitchFamily="34" charset="0"/>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374748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902" eaLnBrk="0" hangingPunct="0">
              <a:spcBef>
                <a:spcPct val="30000"/>
              </a:spcBef>
              <a:defRPr sz="1200">
                <a:solidFill>
                  <a:schemeClr val="tx1"/>
                </a:solidFill>
                <a:latin typeface="Times New Roman" panose="02020603050405020304" pitchFamily="18" charset="0"/>
              </a:defRPr>
            </a:lvl1pPr>
            <a:lvl2pPr marL="770010" indent="-296158" defTabSz="983902" eaLnBrk="0" hangingPunct="0">
              <a:spcBef>
                <a:spcPct val="30000"/>
              </a:spcBef>
              <a:defRPr sz="1200">
                <a:solidFill>
                  <a:schemeClr val="tx1"/>
                </a:solidFill>
                <a:latin typeface="Times New Roman" panose="02020603050405020304" pitchFamily="18" charset="0"/>
              </a:defRPr>
            </a:lvl2pPr>
            <a:lvl3pPr marL="1184631" indent="-236926" defTabSz="983902" eaLnBrk="0" hangingPunct="0">
              <a:spcBef>
                <a:spcPct val="30000"/>
              </a:spcBef>
              <a:defRPr sz="1200">
                <a:solidFill>
                  <a:schemeClr val="tx1"/>
                </a:solidFill>
                <a:latin typeface="Times New Roman" panose="02020603050405020304" pitchFamily="18" charset="0"/>
              </a:defRPr>
            </a:lvl3pPr>
            <a:lvl4pPr marL="1658484" indent="-236926" defTabSz="983902" eaLnBrk="0" hangingPunct="0">
              <a:spcBef>
                <a:spcPct val="30000"/>
              </a:spcBef>
              <a:defRPr sz="1200">
                <a:solidFill>
                  <a:schemeClr val="tx1"/>
                </a:solidFill>
                <a:latin typeface="Times New Roman" panose="02020603050405020304" pitchFamily="18" charset="0"/>
              </a:defRPr>
            </a:lvl4pPr>
            <a:lvl5pPr marL="2132337" indent="-236926" defTabSz="983902" eaLnBrk="0" hangingPunct="0">
              <a:spcBef>
                <a:spcPct val="30000"/>
              </a:spcBef>
              <a:defRPr sz="1200">
                <a:solidFill>
                  <a:schemeClr val="tx1"/>
                </a:solidFill>
                <a:latin typeface="Times New Roman" panose="02020603050405020304" pitchFamily="18" charset="0"/>
              </a:defRPr>
            </a:lvl5pPr>
            <a:lvl6pPr marL="2606189" indent="-236926" defTabSz="983902" eaLnBrk="0" fontAlgn="base" hangingPunct="0">
              <a:spcBef>
                <a:spcPct val="30000"/>
              </a:spcBef>
              <a:spcAft>
                <a:spcPct val="0"/>
              </a:spcAft>
              <a:defRPr sz="1200">
                <a:solidFill>
                  <a:schemeClr val="tx1"/>
                </a:solidFill>
                <a:latin typeface="Times New Roman" panose="02020603050405020304" pitchFamily="18" charset="0"/>
              </a:defRPr>
            </a:lvl6pPr>
            <a:lvl7pPr marL="3080041" indent="-236926" defTabSz="983902" eaLnBrk="0" fontAlgn="base" hangingPunct="0">
              <a:spcBef>
                <a:spcPct val="30000"/>
              </a:spcBef>
              <a:spcAft>
                <a:spcPct val="0"/>
              </a:spcAft>
              <a:defRPr sz="1200">
                <a:solidFill>
                  <a:schemeClr val="tx1"/>
                </a:solidFill>
                <a:latin typeface="Times New Roman" panose="02020603050405020304" pitchFamily="18" charset="0"/>
              </a:defRPr>
            </a:lvl7pPr>
            <a:lvl8pPr marL="3553893" indent="-236926" defTabSz="983902" eaLnBrk="0" fontAlgn="base" hangingPunct="0">
              <a:spcBef>
                <a:spcPct val="30000"/>
              </a:spcBef>
              <a:spcAft>
                <a:spcPct val="0"/>
              </a:spcAft>
              <a:defRPr sz="1200">
                <a:solidFill>
                  <a:schemeClr val="tx1"/>
                </a:solidFill>
                <a:latin typeface="Times New Roman" panose="02020603050405020304" pitchFamily="18" charset="0"/>
              </a:defRPr>
            </a:lvl8pPr>
            <a:lvl9pPr marL="4027746" indent="-236926" defTabSz="983902"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65C8DC0E-AFB0-4DD5-AB0A-0D6D2451B5A9}" type="slidenum">
              <a:rPr lang="en-US" altLang="en-US">
                <a:latin typeface="Arial" panose="020B0604020202020204" pitchFamily="34" charset="0"/>
              </a:rPr>
              <a:pPr eaLnBrk="1" hangingPunct="1">
                <a:spcBef>
                  <a:spcPct val="0"/>
                </a:spcBef>
              </a:pPr>
              <a:t>32</a:t>
            </a:fld>
            <a:endParaRPr lang="en-US" altLang="en-US">
              <a:latin typeface="Arial" panose="020B0604020202020204" pitchFamily="34" charset="0"/>
            </a:endParaRPr>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577723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902" eaLnBrk="0" hangingPunct="0">
              <a:spcBef>
                <a:spcPct val="30000"/>
              </a:spcBef>
              <a:defRPr sz="1200">
                <a:solidFill>
                  <a:schemeClr val="tx1"/>
                </a:solidFill>
                <a:latin typeface="Times New Roman" panose="02020603050405020304" pitchFamily="18" charset="0"/>
              </a:defRPr>
            </a:lvl1pPr>
            <a:lvl2pPr marL="770010" indent="-296158" defTabSz="983902" eaLnBrk="0" hangingPunct="0">
              <a:spcBef>
                <a:spcPct val="30000"/>
              </a:spcBef>
              <a:defRPr sz="1200">
                <a:solidFill>
                  <a:schemeClr val="tx1"/>
                </a:solidFill>
                <a:latin typeface="Times New Roman" panose="02020603050405020304" pitchFamily="18" charset="0"/>
              </a:defRPr>
            </a:lvl2pPr>
            <a:lvl3pPr marL="1184631" indent="-236926" defTabSz="983902" eaLnBrk="0" hangingPunct="0">
              <a:spcBef>
                <a:spcPct val="30000"/>
              </a:spcBef>
              <a:defRPr sz="1200">
                <a:solidFill>
                  <a:schemeClr val="tx1"/>
                </a:solidFill>
                <a:latin typeface="Times New Roman" panose="02020603050405020304" pitchFamily="18" charset="0"/>
              </a:defRPr>
            </a:lvl3pPr>
            <a:lvl4pPr marL="1658484" indent="-236926" defTabSz="983902" eaLnBrk="0" hangingPunct="0">
              <a:spcBef>
                <a:spcPct val="30000"/>
              </a:spcBef>
              <a:defRPr sz="1200">
                <a:solidFill>
                  <a:schemeClr val="tx1"/>
                </a:solidFill>
                <a:latin typeface="Times New Roman" panose="02020603050405020304" pitchFamily="18" charset="0"/>
              </a:defRPr>
            </a:lvl4pPr>
            <a:lvl5pPr marL="2132337" indent="-236926" defTabSz="983902" eaLnBrk="0" hangingPunct="0">
              <a:spcBef>
                <a:spcPct val="30000"/>
              </a:spcBef>
              <a:defRPr sz="1200">
                <a:solidFill>
                  <a:schemeClr val="tx1"/>
                </a:solidFill>
                <a:latin typeface="Times New Roman" panose="02020603050405020304" pitchFamily="18" charset="0"/>
              </a:defRPr>
            </a:lvl5pPr>
            <a:lvl6pPr marL="2606189" indent="-236926" defTabSz="983902" eaLnBrk="0" fontAlgn="base" hangingPunct="0">
              <a:spcBef>
                <a:spcPct val="30000"/>
              </a:spcBef>
              <a:spcAft>
                <a:spcPct val="0"/>
              </a:spcAft>
              <a:defRPr sz="1200">
                <a:solidFill>
                  <a:schemeClr val="tx1"/>
                </a:solidFill>
                <a:latin typeface="Times New Roman" panose="02020603050405020304" pitchFamily="18" charset="0"/>
              </a:defRPr>
            </a:lvl6pPr>
            <a:lvl7pPr marL="3080041" indent="-236926" defTabSz="983902" eaLnBrk="0" fontAlgn="base" hangingPunct="0">
              <a:spcBef>
                <a:spcPct val="30000"/>
              </a:spcBef>
              <a:spcAft>
                <a:spcPct val="0"/>
              </a:spcAft>
              <a:defRPr sz="1200">
                <a:solidFill>
                  <a:schemeClr val="tx1"/>
                </a:solidFill>
                <a:latin typeface="Times New Roman" panose="02020603050405020304" pitchFamily="18" charset="0"/>
              </a:defRPr>
            </a:lvl7pPr>
            <a:lvl8pPr marL="3553893" indent="-236926" defTabSz="983902" eaLnBrk="0" fontAlgn="base" hangingPunct="0">
              <a:spcBef>
                <a:spcPct val="30000"/>
              </a:spcBef>
              <a:spcAft>
                <a:spcPct val="0"/>
              </a:spcAft>
              <a:defRPr sz="1200">
                <a:solidFill>
                  <a:schemeClr val="tx1"/>
                </a:solidFill>
                <a:latin typeface="Times New Roman" panose="02020603050405020304" pitchFamily="18" charset="0"/>
              </a:defRPr>
            </a:lvl8pPr>
            <a:lvl9pPr marL="4027746" indent="-236926" defTabSz="983902"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EFBAA362-04DD-4BE9-934A-292F8A67A640}" type="slidenum">
              <a:rPr lang="en-US" altLang="en-US">
                <a:latin typeface="Arial" panose="020B0604020202020204" pitchFamily="34" charset="0"/>
              </a:rPr>
              <a:pPr eaLnBrk="1" hangingPunct="1">
                <a:spcBef>
                  <a:spcPct val="0"/>
                </a:spcBef>
              </a:pPr>
              <a:t>34</a:t>
            </a:fld>
            <a:endParaRPr lang="en-US" altLang="en-US">
              <a:latin typeface="Arial" panose="020B0604020202020204" pitchFamily="34"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331084" y="4574226"/>
            <a:ext cx="7259134" cy="44903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a:t>Shifting the phase by 180 degrees is equivalent to changing the </a:t>
            </a:r>
            <a:r>
              <a:rPr lang="en-US" altLang="en-US" sz="1600" b="1" u="sng"/>
              <a:t>sign</a:t>
            </a:r>
            <a:r>
              <a:rPr lang="en-US" altLang="en-US" sz="1600"/>
              <a:t> of the amplitude. </a:t>
            </a:r>
          </a:p>
          <a:p>
            <a:pPr eaLnBrk="1" hangingPunct="1"/>
            <a:endParaRPr lang="en-US" altLang="en-US" sz="1600"/>
          </a:p>
          <a:p>
            <a:pPr eaLnBrk="1" hangingPunct="1"/>
            <a:r>
              <a:rPr lang="en-US" altLang="en-US" sz="1600"/>
              <a:t>The conventional binary mask only controls the </a:t>
            </a:r>
            <a:r>
              <a:rPr lang="en-US" altLang="en-US" sz="1600" b="1" u="sng"/>
              <a:t>magnitude </a:t>
            </a:r>
            <a:r>
              <a:rPr lang="en-US" altLang="en-US" sz="1600"/>
              <a:t>of the amplitude, not its sign whereas a </a:t>
            </a:r>
            <a:r>
              <a:rPr lang="en-US" altLang="en-US" sz="1600" b="1" u="sng"/>
              <a:t>phase shifting mask</a:t>
            </a:r>
            <a:r>
              <a:rPr lang="en-US" altLang="en-US" sz="1600"/>
              <a:t> controls both amplitude </a:t>
            </a:r>
            <a:r>
              <a:rPr lang="en-US" altLang="en-US" sz="1600" b="1"/>
              <a:t>and</a:t>
            </a:r>
            <a:r>
              <a:rPr lang="en-US" altLang="en-US" sz="1600"/>
              <a:t> sign.  Allows for amplitudes of opposite signs on opposite sides of each narrow, opaque, mask feature. </a:t>
            </a:r>
          </a:p>
          <a:p>
            <a:pPr eaLnBrk="1" hangingPunct="1"/>
            <a:endParaRPr lang="en-US" altLang="en-US" sz="1600"/>
          </a:p>
          <a:p>
            <a:pPr eaLnBrk="1" hangingPunct="1"/>
            <a:r>
              <a:rPr lang="en-US" altLang="en-US" sz="1600"/>
              <a:t>Can use destructive interference to cancel some of the image spreading effects of diffraction. </a:t>
            </a:r>
          </a:p>
          <a:p>
            <a:pPr eaLnBrk="1" hangingPunct="1"/>
            <a:endParaRPr lang="en-US" altLang="en-US" sz="1600"/>
          </a:p>
          <a:p>
            <a:pPr eaLnBrk="1" hangingPunct="1"/>
            <a:r>
              <a:rPr lang="en-US" altLang="en-US" sz="1600" b="1">
                <a:solidFill>
                  <a:srgbClr val="FF3300"/>
                </a:solidFill>
              </a:rPr>
              <a:t>Net result is a remarkable increase in contrast for fine dark features accompanies by a 180</a:t>
            </a:r>
            <a:r>
              <a:rPr lang="en-US" altLang="en-US" sz="1600" b="1">
                <a:solidFill>
                  <a:srgbClr val="FF3300"/>
                </a:solidFill>
                <a:cs typeface="Times New Roman" panose="02020603050405020304" pitchFamily="18" charset="0"/>
              </a:rPr>
              <a:t>°phase shift – also DoF. </a:t>
            </a:r>
          </a:p>
          <a:p>
            <a:pPr eaLnBrk="1" hangingPunct="1"/>
            <a:endParaRPr lang="en-US" altLang="en-US" sz="1600" b="1">
              <a:solidFill>
                <a:srgbClr val="FF3300"/>
              </a:solidFill>
              <a:cs typeface="Times New Roman" panose="02020603050405020304" pitchFamily="18" charset="0"/>
            </a:endParaRPr>
          </a:p>
          <a:p>
            <a:pPr eaLnBrk="1" hangingPunct="1"/>
            <a:r>
              <a:rPr lang="en-US" altLang="en-US" sz="1600" b="1">
                <a:solidFill>
                  <a:srgbClr val="FF3300"/>
                </a:solidFill>
                <a:cs typeface="Times New Roman" panose="02020603050405020304" pitchFamily="18" charset="0"/>
              </a:rPr>
              <a:t>Exact degree depends on the degree of partial coherence For current illumination systems with </a:t>
            </a:r>
            <a:r>
              <a:rPr lang="en-US" altLang="en-US" sz="1600" b="1">
                <a:solidFill>
                  <a:srgbClr val="FF3300"/>
                </a:solidFill>
                <a:cs typeface="Times New Roman" panose="02020603050405020304" pitchFamily="18" charset="0"/>
                <a:sym typeface="Symbol" panose="05050102010706020507" pitchFamily="18" charset="2"/>
              </a:rPr>
              <a:t> =0.5, the DoF improvement is about 2. </a:t>
            </a:r>
            <a:endParaRPr lang="en-US" altLang="en-US" sz="1600" b="1">
              <a:solidFill>
                <a:srgbClr val="FF3300"/>
              </a:solidFill>
            </a:endParaRPr>
          </a:p>
        </p:txBody>
      </p:sp>
    </p:spTree>
    <p:extLst>
      <p:ext uri="{BB962C8B-B14F-4D97-AF65-F5344CB8AC3E}">
        <p14:creationId xmlns:p14="http://schemas.microsoft.com/office/powerpoint/2010/main" val="3095122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902" eaLnBrk="0" hangingPunct="0">
              <a:spcBef>
                <a:spcPct val="30000"/>
              </a:spcBef>
              <a:defRPr sz="1200">
                <a:solidFill>
                  <a:schemeClr val="tx1"/>
                </a:solidFill>
                <a:latin typeface="Times New Roman" panose="02020603050405020304" pitchFamily="18" charset="0"/>
              </a:defRPr>
            </a:lvl1pPr>
            <a:lvl2pPr marL="770010" indent="-296158" defTabSz="983902" eaLnBrk="0" hangingPunct="0">
              <a:spcBef>
                <a:spcPct val="30000"/>
              </a:spcBef>
              <a:defRPr sz="1200">
                <a:solidFill>
                  <a:schemeClr val="tx1"/>
                </a:solidFill>
                <a:latin typeface="Times New Roman" panose="02020603050405020304" pitchFamily="18" charset="0"/>
              </a:defRPr>
            </a:lvl2pPr>
            <a:lvl3pPr marL="1184631" indent="-236926" defTabSz="983902" eaLnBrk="0" hangingPunct="0">
              <a:spcBef>
                <a:spcPct val="30000"/>
              </a:spcBef>
              <a:defRPr sz="1200">
                <a:solidFill>
                  <a:schemeClr val="tx1"/>
                </a:solidFill>
                <a:latin typeface="Times New Roman" panose="02020603050405020304" pitchFamily="18" charset="0"/>
              </a:defRPr>
            </a:lvl3pPr>
            <a:lvl4pPr marL="1658484" indent="-236926" defTabSz="983902" eaLnBrk="0" hangingPunct="0">
              <a:spcBef>
                <a:spcPct val="30000"/>
              </a:spcBef>
              <a:defRPr sz="1200">
                <a:solidFill>
                  <a:schemeClr val="tx1"/>
                </a:solidFill>
                <a:latin typeface="Times New Roman" panose="02020603050405020304" pitchFamily="18" charset="0"/>
              </a:defRPr>
            </a:lvl4pPr>
            <a:lvl5pPr marL="2132337" indent="-236926" defTabSz="983902" eaLnBrk="0" hangingPunct="0">
              <a:spcBef>
                <a:spcPct val="30000"/>
              </a:spcBef>
              <a:defRPr sz="1200">
                <a:solidFill>
                  <a:schemeClr val="tx1"/>
                </a:solidFill>
                <a:latin typeface="Times New Roman" panose="02020603050405020304" pitchFamily="18" charset="0"/>
              </a:defRPr>
            </a:lvl5pPr>
            <a:lvl6pPr marL="2606189" indent="-236926" defTabSz="983902" eaLnBrk="0" fontAlgn="base" hangingPunct="0">
              <a:spcBef>
                <a:spcPct val="30000"/>
              </a:spcBef>
              <a:spcAft>
                <a:spcPct val="0"/>
              </a:spcAft>
              <a:defRPr sz="1200">
                <a:solidFill>
                  <a:schemeClr val="tx1"/>
                </a:solidFill>
                <a:latin typeface="Times New Roman" panose="02020603050405020304" pitchFamily="18" charset="0"/>
              </a:defRPr>
            </a:lvl6pPr>
            <a:lvl7pPr marL="3080041" indent="-236926" defTabSz="983902" eaLnBrk="0" fontAlgn="base" hangingPunct="0">
              <a:spcBef>
                <a:spcPct val="30000"/>
              </a:spcBef>
              <a:spcAft>
                <a:spcPct val="0"/>
              </a:spcAft>
              <a:defRPr sz="1200">
                <a:solidFill>
                  <a:schemeClr val="tx1"/>
                </a:solidFill>
                <a:latin typeface="Times New Roman" panose="02020603050405020304" pitchFamily="18" charset="0"/>
              </a:defRPr>
            </a:lvl7pPr>
            <a:lvl8pPr marL="3553893" indent="-236926" defTabSz="983902" eaLnBrk="0" fontAlgn="base" hangingPunct="0">
              <a:spcBef>
                <a:spcPct val="30000"/>
              </a:spcBef>
              <a:spcAft>
                <a:spcPct val="0"/>
              </a:spcAft>
              <a:defRPr sz="1200">
                <a:solidFill>
                  <a:schemeClr val="tx1"/>
                </a:solidFill>
                <a:latin typeface="Times New Roman" panose="02020603050405020304" pitchFamily="18" charset="0"/>
              </a:defRPr>
            </a:lvl8pPr>
            <a:lvl9pPr marL="4027746" indent="-236926" defTabSz="983902"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FA7FF3B1-DD3F-4C39-9B83-88046B7103F9}" type="slidenum">
              <a:rPr lang="en-US" altLang="en-US">
                <a:latin typeface="Arial" panose="020B0604020202020204" pitchFamily="34" charset="0"/>
              </a:rPr>
              <a:pPr eaLnBrk="1" hangingPunct="1">
                <a:spcBef>
                  <a:spcPct val="0"/>
                </a:spcBef>
              </a:pPr>
              <a:t>36</a:t>
            </a:fld>
            <a:endParaRPr lang="en-US" altLang="en-US">
              <a:latin typeface="Arial" panose="020B0604020202020204" pitchFamily="34" charset="0"/>
            </a:endParaRPr>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336980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902" eaLnBrk="0" hangingPunct="0">
              <a:spcBef>
                <a:spcPct val="30000"/>
              </a:spcBef>
              <a:defRPr sz="1200">
                <a:solidFill>
                  <a:schemeClr val="tx1"/>
                </a:solidFill>
                <a:latin typeface="Times New Roman" panose="02020603050405020304" pitchFamily="18" charset="0"/>
              </a:defRPr>
            </a:lvl1pPr>
            <a:lvl2pPr marL="770010" indent="-296158" defTabSz="983902" eaLnBrk="0" hangingPunct="0">
              <a:spcBef>
                <a:spcPct val="30000"/>
              </a:spcBef>
              <a:defRPr sz="1200">
                <a:solidFill>
                  <a:schemeClr val="tx1"/>
                </a:solidFill>
                <a:latin typeface="Times New Roman" panose="02020603050405020304" pitchFamily="18" charset="0"/>
              </a:defRPr>
            </a:lvl2pPr>
            <a:lvl3pPr marL="1184631" indent="-236926" defTabSz="983902" eaLnBrk="0" hangingPunct="0">
              <a:spcBef>
                <a:spcPct val="30000"/>
              </a:spcBef>
              <a:defRPr sz="1200">
                <a:solidFill>
                  <a:schemeClr val="tx1"/>
                </a:solidFill>
                <a:latin typeface="Times New Roman" panose="02020603050405020304" pitchFamily="18" charset="0"/>
              </a:defRPr>
            </a:lvl3pPr>
            <a:lvl4pPr marL="1658484" indent="-236926" defTabSz="983902" eaLnBrk="0" hangingPunct="0">
              <a:spcBef>
                <a:spcPct val="30000"/>
              </a:spcBef>
              <a:defRPr sz="1200">
                <a:solidFill>
                  <a:schemeClr val="tx1"/>
                </a:solidFill>
                <a:latin typeface="Times New Roman" panose="02020603050405020304" pitchFamily="18" charset="0"/>
              </a:defRPr>
            </a:lvl4pPr>
            <a:lvl5pPr marL="2132337" indent="-236926" defTabSz="983902" eaLnBrk="0" hangingPunct="0">
              <a:spcBef>
                <a:spcPct val="30000"/>
              </a:spcBef>
              <a:defRPr sz="1200">
                <a:solidFill>
                  <a:schemeClr val="tx1"/>
                </a:solidFill>
                <a:latin typeface="Times New Roman" panose="02020603050405020304" pitchFamily="18" charset="0"/>
              </a:defRPr>
            </a:lvl5pPr>
            <a:lvl6pPr marL="2606189" indent="-236926" defTabSz="983902" eaLnBrk="0" fontAlgn="base" hangingPunct="0">
              <a:spcBef>
                <a:spcPct val="30000"/>
              </a:spcBef>
              <a:spcAft>
                <a:spcPct val="0"/>
              </a:spcAft>
              <a:defRPr sz="1200">
                <a:solidFill>
                  <a:schemeClr val="tx1"/>
                </a:solidFill>
                <a:latin typeface="Times New Roman" panose="02020603050405020304" pitchFamily="18" charset="0"/>
              </a:defRPr>
            </a:lvl6pPr>
            <a:lvl7pPr marL="3080041" indent="-236926" defTabSz="983902" eaLnBrk="0" fontAlgn="base" hangingPunct="0">
              <a:spcBef>
                <a:spcPct val="30000"/>
              </a:spcBef>
              <a:spcAft>
                <a:spcPct val="0"/>
              </a:spcAft>
              <a:defRPr sz="1200">
                <a:solidFill>
                  <a:schemeClr val="tx1"/>
                </a:solidFill>
                <a:latin typeface="Times New Roman" panose="02020603050405020304" pitchFamily="18" charset="0"/>
              </a:defRPr>
            </a:lvl7pPr>
            <a:lvl8pPr marL="3553893" indent="-236926" defTabSz="983902" eaLnBrk="0" fontAlgn="base" hangingPunct="0">
              <a:spcBef>
                <a:spcPct val="30000"/>
              </a:spcBef>
              <a:spcAft>
                <a:spcPct val="0"/>
              </a:spcAft>
              <a:defRPr sz="1200">
                <a:solidFill>
                  <a:schemeClr val="tx1"/>
                </a:solidFill>
                <a:latin typeface="Times New Roman" panose="02020603050405020304" pitchFamily="18" charset="0"/>
              </a:defRPr>
            </a:lvl8pPr>
            <a:lvl9pPr marL="4027746" indent="-236926" defTabSz="983902"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60267DF-15CC-4526-B51C-D61EA0C4AD60}" type="slidenum">
              <a:rPr lang="en-US" altLang="en-US">
                <a:latin typeface="Arial" panose="020B0604020202020204" pitchFamily="34" charset="0"/>
              </a:rPr>
              <a:pPr eaLnBrk="1" hangingPunct="1">
                <a:spcBef>
                  <a:spcPct val="0"/>
                </a:spcBef>
              </a:pPr>
              <a:t>39</a:t>
            </a:fld>
            <a:endParaRPr lang="en-US" altLang="en-US">
              <a:latin typeface="Arial" panose="020B0604020202020204" pitchFamily="34" charset="0"/>
            </a:endParaRPr>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245222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a:t>
            </a:r>
            <a:r>
              <a:rPr lang="en-US" baseline="0" dirty="0" smtClean="0"/>
              <a:t> not easy for the student to understand this and next slide. Need to explain well first what is spatial and temporal coherence.</a:t>
            </a:r>
            <a:endParaRPr lang="en-US" dirty="0"/>
          </a:p>
        </p:txBody>
      </p:sp>
      <p:sp>
        <p:nvSpPr>
          <p:cNvPr id="4" name="Slide Number Placeholder 3"/>
          <p:cNvSpPr>
            <a:spLocks noGrp="1"/>
          </p:cNvSpPr>
          <p:nvPr>
            <p:ph type="sldNum" sz="quarter" idx="10"/>
          </p:nvPr>
        </p:nvSpPr>
        <p:spPr/>
        <p:txBody>
          <a:bodyPr/>
          <a:lstStyle/>
          <a:p>
            <a:fld id="{11FC1181-F1F0-4925-84A7-A98D84B3C485}" type="slidenum">
              <a:rPr lang="en-US" smtClean="0"/>
              <a:pPr/>
              <a:t>41</a:t>
            </a:fld>
            <a:endParaRPr lang="en-US"/>
          </a:p>
        </p:txBody>
      </p:sp>
    </p:spTree>
    <p:extLst>
      <p:ext uri="{BB962C8B-B14F-4D97-AF65-F5344CB8AC3E}">
        <p14:creationId xmlns:p14="http://schemas.microsoft.com/office/powerpoint/2010/main" val="3464581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902" eaLnBrk="0" hangingPunct="0">
              <a:spcBef>
                <a:spcPct val="30000"/>
              </a:spcBef>
              <a:defRPr sz="1200">
                <a:solidFill>
                  <a:schemeClr val="tx1"/>
                </a:solidFill>
                <a:latin typeface="Times New Roman" panose="02020603050405020304" pitchFamily="18" charset="0"/>
              </a:defRPr>
            </a:lvl1pPr>
            <a:lvl2pPr marL="770010" indent="-296158" defTabSz="983902" eaLnBrk="0" hangingPunct="0">
              <a:spcBef>
                <a:spcPct val="30000"/>
              </a:spcBef>
              <a:defRPr sz="1200">
                <a:solidFill>
                  <a:schemeClr val="tx1"/>
                </a:solidFill>
                <a:latin typeface="Times New Roman" panose="02020603050405020304" pitchFamily="18" charset="0"/>
              </a:defRPr>
            </a:lvl2pPr>
            <a:lvl3pPr marL="1184631" indent="-236926" defTabSz="983902" eaLnBrk="0" hangingPunct="0">
              <a:spcBef>
                <a:spcPct val="30000"/>
              </a:spcBef>
              <a:defRPr sz="1200">
                <a:solidFill>
                  <a:schemeClr val="tx1"/>
                </a:solidFill>
                <a:latin typeface="Times New Roman" panose="02020603050405020304" pitchFamily="18" charset="0"/>
              </a:defRPr>
            </a:lvl3pPr>
            <a:lvl4pPr marL="1658484" indent="-236926" defTabSz="983902" eaLnBrk="0" hangingPunct="0">
              <a:spcBef>
                <a:spcPct val="30000"/>
              </a:spcBef>
              <a:defRPr sz="1200">
                <a:solidFill>
                  <a:schemeClr val="tx1"/>
                </a:solidFill>
                <a:latin typeface="Times New Roman" panose="02020603050405020304" pitchFamily="18" charset="0"/>
              </a:defRPr>
            </a:lvl4pPr>
            <a:lvl5pPr marL="2132337" indent="-236926" defTabSz="983902" eaLnBrk="0" hangingPunct="0">
              <a:spcBef>
                <a:spcPct val="30000"/>
              </a:spcBef>
              <a:defRPr sz="1200">
                <a:solidFill>
                  <a:schemeClr val="tx1"/>
                </a:solidFill>
                <a:latin typeface="Times New Roman" panose="02020603050405020304" pitchFamily="18" charset="0"/>
              </a:defRPr>
            </a:lvl5pPr>
            <a:lvl6pPr marL="2606189" indent="-236926" defTabSz="983902" eaLnBrk="0" fontAlgn="base" hangingPunct="0">
              <a:spcBef>
                <a:spcPct val="30000"/>
              </a:spcBef>
              <a:spcAft>
                <a:spcPct val="0"/>
              </a:spcAft>
              <a:defRPr sz="1200">
                <a:solidFill>
                  <a:schemeClr val="tx1"/>
                </a:solidFill>
                <a:latin typeface="Times New Roman" panose="02020603050405020304" pitchFamily="18" charset="0"/>
              </a:defRPr>
            </a:lvl6pPr>
            <a:lvl7pPr marL="3080041" indent="-236926" defTabSz="983902" eaLnBrk="0" fontAlgn="base" hangingPunct="0">
              <a:spcBef>
                <a:spcPct val="30000"/>
              </a:spcBef>
              <a:spcAft>
                <a:spcPct val="0"/>
              </a:spcAft>
              <a:defRPr sz="1200">
                <a:solidFill>
                  <a:schemeClr val="tx1"/>
                </a:solidFill>
                <a:latin typeface="Times New Roman" panose="02020603050405020304" pitchFamily="18" charset="0"/>
              </a:defRPr>
            </a:lvl7pPr>
            <a:lvl8pPr marL="3553893" indent="-236926" defTabSz="983902" eaLnBrk="0" fontAlgn="base" hangingPunct="0">
              <a:spcBef>
                <a:spcPct val="30000"/>
              </a:spcBef>
              <a:spcAft>
                <a:spcPct val="0"/>
              </a:spcAft>
              <a:defRPr sz="1200">
                <a:solidFill>
                  <a:schemeClr val="tx1"/>
                </a:solidFill>
                <a:latin typeface="Times New Roman" panose="02020603050405020304" pitchFamily="18" charset="0"/>
              </a:defRPr>
            </a:lvl8pPr>
            <a:lvl9pPr marL="4027746" indent="-236926" defTabSz="983902"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E68FB08B-0728-44DA-B7BE-1DB7D59982AB}" type="slidenum">
              <a:rPr lang="en-US" altLang="en-US">
                <a:latin typeface="Arial" panose="020B0604020202020204" pitchFamily="34" charset="0"/>
              </a:rPr>
              <a:pPr eaLnBrk="1" hangingPunct="1">
                <a:spcBef>
                  <a:spcPct val="0"/>
                </a:spcBef>
              </a:pPr>
              <a:t>42</a:t>
            </a:fld>
            <a:endParaRPr lang="en-US" altLang="en-US">
              <a:latin typeface="Arial" panose="020B0604020202020204" pitchFamily="34" charset="0"/>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xfrm>
            <a:off x="248727" y="4737003"/>
            <a:ext cx="7341493" cy="44903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400"/>
          </a:p>
          <a:p>
            <a:pPr eaLnBrk="1" hangingPunct="1"/>
            <a:r>
              <a:rPr lang="en-US" altLang="en-US" sz="1400"/>
              <a:t>With off-axis, illumination, the image is formed by the interference of the first-order and zero-order beams (Two Beam imaging).   Both beams are subject to phase differences in a defocus position, impacting contrast.  </a:t>
            </a:r>
          </a:p>
          <a:p>
            <a:pPr eaLnBrk="1" hangingPunct="1"/>
            <a:endParaRPr lang="en-US" altLang="en-US" sz="1400"/>
          </a:p>
          <a:p>
            <a:pPr eaLnBrk="1" hangingPunct="1"/>
            <a:r>
              <a:rPr lang="en-US" altLang="en-US" sz="1400"/>
              <a:t>The phase difference is given by the radial position in the in the lens pupil. </a:t>
            </a:r>
          </a:p>
          <a:p>
            <a:pPr eaLnBrk="1" hangingPunct="1"/>
            <a:endParaRPr lang="en-US" altLang="en-US" sz="1400"/>
          </a:p>
          <a:p>
            <a:pPr eaLnBrk="1" hangingPunct="1"/>
            <a:r>
              <a:rPr lang="en-US" altLang="en-US" sz="1400"/>
              <a:t>Because of the off-axis character of the illumination, this difference will be less when compared to normal on-axis illumination. </a:t>
            </a:r>
          </a:p>
          <a:p>
            <a:pPr eaLnBrk="1" hangingPunct="1"/>
            <a:endParaRPr lang="en-US" altLang="en-US" sz="1400"/>
          </a:p>
          <a:p>
            <a:pPr eaLnBrk="1" hangingPunct="1"/>
            <a:r>
              <a:rPr lang="en-US" altLang="en-US" sz="1400"/>
              <a:t>In the limiting situation, the first-order and zero-order beams have the same radial position., hence the contrast degradation in defocus will be minimal.  For </a:t>
            </a:r>
            <a:r>
              <a:rPr lang="en-US" altLang="en-US" sz="1400">
                <a:sym typeface="Symbol" panose="05050102010706020507" pitchFamily="18" charset="2"/>
              </a:rPr>
              <a:t> = 0, the contrast degradation will be zero. </a:t>
            </a:r>
          </a:p>
          <a:p>
            <a:pPr eaLnBrk="1" hangingPunct="1"/>
            <a:endParaRPr lang="en-US" altLang="en-US" sz="1400">
              <a:sym typeface="Symbol" panose="05050102010706020507" pitchFamily="18" charset="2"/>
            </a:endParaRPr>
          </a:p>
          <a:p>
            <a:pPr eaLnBrk="1" hangingPunct="1"/>
            <a:r>
              <a:rPr lang="en-US" altLang="en-US" sz="1400">
                <a:sym typeface="Symbol" panose="05050102010706020507" pitchFamily="18" charset="2"/>
              </a:rPr>
              <a:t>In practical systems, the intensity distribution in the lens pupil must be radially symmetric. Deviations will result in an unwanted non telecentric system. This is the case with annular and quadrupole illumination. </a:t>
            </a:r>
          </a:p>
          <a:p>
            <a:pPr eaLnBrk="1" hangingPunct="1"/>
            <a:r>
              <a:rPr lang="en-US" altLang="en-US" sz="1400">
                <a:sym typeface="Symbol" panose="05050102010706020507" pitchFamily="18" charset="2"/>
              </a:rPr>
              <a:t>Annular provides isotropic improvement in resolution. The others provide directional improvement.</a:t>
            </a:r>
            <a:endParaRPr lang="en-US" altLang="en-US" sz="1400"/>
          </a:p>
        </p:txBody>
      </p:sp>
    </p:spTree>
    <p:extLst>
      <p:ext uri="{BB962C8B-B14F-4D97-AF65-F5344CB8AC3E}">
        <p14:creationId xmlns:p14="http://schemas.microsoft.com/office/powerpoint/2010/main" val="4017188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p:spPr>
        <p:txBody>
          <a:bodyPr/>
          <a:lstStyle>
            <a:lvl1pPr defTabSz="914323" eaLnBrk="0" hangingPunct="0">
              <a:defRPr sz="2600">
                <a:solidFill>
                  <a:schemeClr val="tx1"/>
                </a:solidFill>
                <a:latin typeface="Arial" pitchFamily="34" charset="0"/>
              </a:defRPr>
            </a:lvl1pPr>
            <a:lvl2pPr marL="702632" indent="-270244" defTabSz="914323" eaLnBrk="0" hangingPunct="0">
              <a:defRPr sz="2600">
                <a:solidFill>
                  <a:schemeClr val="tx1"/>
                </a:solidFill>
                <a:latin typeface="Arial" pitchFamily="34" charset="0"/>
              </a:defRPr>
            </a:lvl2pPr>
            <a:lvl3pPr marL="1080974" indent="-216195" defTabSz="914323" eaLnBrk="0" hangingPunct="0">
              <a:defRPr sz="2600">
                <a:solidFill>
                  <a:schemeClr val="tx1"/>
                </a:solidFill>
                <a:latin typeface="Arial" pitchFamily="34" charset="0"/>
              </a:defRPr>
            </a:lvl3pPr>
            <a:lvl4pPr marL="1513363" indent="-216195" defTabSz="914323" eaLnBrk="0" hangingPunct="0">
              <a:defRPr sz="2600">
                <a:solidFill>
                  <a:schemeClr val="tx1"/>
                </a:solidFill>
                <a:latin typeface="Arial" pitchFamily="34" charset="0"/>
              </a:defRPr>
            </a:lvl4pPr>
            <a:lvl5pPr marL="1945751" indent="-216195" defTabSz="914323" eaLnBrk="0" hangingPunct="0">
              <a:defRPr sz="2600">
                <a:solidFill>
                  <a:schemeClr val="tx1"/>
                </a:solidFill>
                <a:latin typeface="Arial" pitchFamily="34" charset="0"/>
              </a:defRPr>
            </a:lvl5pPr>
            <a:lvl6pPr marL="2378141" indent="-216195" defTabSz="914323" eaLnBrk="0" fontAlgn="base" hangingPunct="0">
              <a:spcBef>
                <a:spcPct val="0"/>
              </a:spcBef>
              <a:spcAft>
                <a:spcPct val="0"/>
              </a:spcAft>
              <a:defRPr sz="2600">
                <a:solidFill>
                  <a:schemeClr val="tx1"/>
                </a:solidFill>
                <a:latin typeface="Arial" pitchFamily="34" charset="0"/>
              </a:defRPr>
            </a:lvl6pPr>
            <a:lvl7pPr marL="2810531" indent="-216195" defTabSz="914323" eaLnBrk="0" fontAlgn="base" hangingPunct="0">
              <a:spcBef>
                <a:spcPct val="0"/>
              </a:spcBef>
              <a:spcAft>
                <a:spcPct val="0"/>
              </a:spcAft>
              <a:defRPr sz="2600">
                <a:solidFill>
                  <a:schemeClr val="tx1"/>
                </a:solidFill>
                <a:latin typeface="Arial" pitchFamily="34" charset="0"/>
              </a:defRPr>
            </a:lvl7pPr>
            <a:lvl8pPr marL="3242921" indent="-216195" defTabSz="914323" eaLnBrk="0" fontAlgn="base" hangingPunct="0">
              <a:spcBef>
                <a:spcPct val="0"/>
              </a:spcBef>
              <a:spcAft>
                <a:spcPct val="0"/>
              </a:spcAft>
              <a:defRPr sz="2600">
                <a:solidFill>
                  <a:schemeClr val="tx1"/>
                </a:solidFill>
                <a:latin typeface="Arial" pitchFamily="34" charset="0"/>
              </a:defRPr>
            </a:lvl8pPr>
            <a:lvl9pPr marL="3675310" indent="-216195" defTabSz="914323" eaLnBrk="0" fontAlgn="base" hangingPunct="0">
              <a:spcBef>
                <a:spcPct val="0"/>
              </a:spcBef>
              <a:spcAft>
                <a:spcPct val="0"/>
              </a:spcAft>
              <a:defRPr sz="2600">
                <a:solidFill>
                  <a:schemeClr val="tx1"/>
                </a:solidFill>
                <a:latin typeface="Arial" pitchFamily="34" charset="0"/>
              </a:defRPr>
            </a:lvl9pPr>
          </a:lstStyle>
          <a:p>
            <a:pPr eaLnBrk="1" hangingPunct="1"/>
            <a:r>
              <a:rPr lang="en-US" sz="1200" dirty="0">
                <a:solidFill>
                  <a:srgbClr val="000000"/>
                </a:solidFill>
                <a:cs typeface="Arial" pitchFamily="34" charset="0"/>
              </a:rPr>
              <a:t>*</a:t>
            </a:r>
          </a:p>
        </p:txBody>
      </p:sp>
      <p:sp>
        <p:nvSpPr>
          <p:cNvPr id="68611" name="Rectangle 3"/>
          <p:cNvSpPr>
            <a:spLocks noGrp="1" noChangeArrowheads="1"/>
          </p:cNvSpPr>
          <p:nvPr>
            <p:ph type="dt" sz="quarter" idx="1"/>
          </p:nvPr>
        </p:nvSpPr>
        <p:spPr>
          <a:noFill/>
        </p:spPr>
        <p:txBody>
          <a:bodyPr/>
          <a:lstStyle>
            <a:lvl1pPr defTabSz="914323" eaLnBrk="0" hangingPunct="0">
              <a:defRPr sz="2600">
                <a:solidFill>
                  <a:schemeClr val="tx1"/>
                </a:solidFill>
                <a:latin typeface="Arial" pitchFamily="34" charset="0"/>
              </a:defRPr>
            </a:lvl1pPr>
            <a:lvl2pPr marL="702632" indent="-270244" defTabSz="914323" eaLnBrk="0" hangingPunct="0">
              <a:defRPr sz="2600">
                <a:solidFill>
                  <a:schemeClr val="tx1"/>
                </a:solidFill>
                <a:latin typeface="Arial" pitchFamily="34" charset="0"/>
              </a:defRPr>
            </a:lvl2pPr>
            <a:lvl3pPr marL="1080974" indent="-216195" defTabSz="914323" eaLnBrk="0" hangingPunct="0">
              <a:defRPr sz="2600">
                <a:solidFill>
                  <a:schemeClr val="tx1"/>
                </a:solidFill>
                <a:latin typeface="Arial" pitchFamily="34" charset="0"/>
              </a:defRPr>
            </a:lvl3pPr>
            <a:lvl4pPr marL="1513363" indent="-216195" defTabSz="914323" eaLnBrk="0" hangingPunct="0">
              <a:defRPr sz="2600">
                <a:solidFill>
                  <a:schemeClr val="tx1"/>
                </a:solidFill>
                <a:latin typeface="Arial" pitchFamily="34" charset="0"/>
              </a:defRPr>
            </a:lvl4pPr>
            <a:lvl5pPr marL="1945751" indent="-216195" defTabSz="914323" eaLnBrk="0" hangingPunct="0">
              <a:defRPr sz="2600">
                <a:solidFill>
                  <a:schemeClr val="tx1"/>
                </a:solidFill>
                <a:latin typeface="Arial" pitchFamily="34" charset="0"/>
              </a:defRPr>
            </a:lvl5pPr>
            <a:lvl6pPr marL="2378141" indent="-216195" defTabSz="914323" eaLnBrk="0" fontAlgn="base" hangingPunct="0">
              <a:spcBef>
                <a:spcPct val="0"/>
              </a:spcBef>
              <a:spcAft>
                <a:spcPct val="0"/>
              </a:spcAft>
              <a:defRPr sz="2600">
                <a:solidFill>
                  <a:schemeClr val="tx1"/>
                </a:solidFill>
                <a:latin typeface="Arial" pitchFamily="34" charset="0"/>
              </a:defRPr>
            </a:lvl6pPr>
            <a:lvl7pPr marL="2810531" indent="-216195" defTabSz="914323" eaLnBrk="0" fontAlgn="base" hangingPunct="0">
              <a:spcBef>
                <a:spcPct val="0"/>
              </a:spcBef>
              <a:spcAft>
                <a:spcPct val="0"/>
              </a:spcAft>
              <a:defRPr sz="2600">
                <a:solidFill>
                  <a:schemeClr val="tx1"/>
                </a:solidFill>
                <a:latin typeface="Arial" pitchFamily="34" charset="0"/>
              </a:defRPr>
            </a:lvl7pPr>
            <a:lvl8pPr marL="3242921" indent="-216195" defTabSz="914323" eaLnBrk="0" fontAlgn="base" hangingPunct="0">
              <a:spcBef>
                <a:spcPct val="0"/>
              </a:spcBef>
              <a:spcAft>
                <a:spcPct val="0"/>
              </a:spcAft>
              <a:defRPr sz="2600">
                <a:solidFill>
                  <a:schemeClr val="tx1"/>
                </a:solidFill>
                <a:latin typeface="Arial" pitchFamily="34" charset="0"/>
              </a:defRPr>
            </a:lvl8pPr>
            <a:lvl9pPr marL="3675310" indent="-216195" defTabSz="914323" eaLnBrk="0" fontAlgn="base" hangingPunct="0">
              <a:spcBef>
                <a:spcPct val="0"/>
              </a:spcBef>
              <a:spcAft>
                <a:spcPct val="0"/>
              </a:spcAft>
              <a:defRPr sz="2600">
                <a:solidFill>
                  <a:schemeClr val="tx1"/>
                </a:solidFill>
                <a:latin typeface="Arial" pitchFamily="34" charset="0"/>
              </a:defRPr>
            </a:lvl9pPr>
          </a:lstStyle>
          <a:p>
            <a:pPr eaLnBrk="1" hangingPunct="1"/>
            <a:fld id="{5FA6B805-7EDE-44A7-AF69-1C35DECA87C7}" type="datetime1">
              <a:rPr lang="en-US" sz="1200">
                <a:solidFill>
                  <a:srgbClr val="000000"/>
                </a:solidFill>
                <a:cs typeface="Arial" pitchFamily="34" charset="0"/>
              </a:rPr>
              <a:pPr eaLnBrk="1" hangingPunct="1"/>
              <a:t>9/24/2018</a:t>
            </a:fld>
            <a:endParaRPr lang="en-US" sz="1200" dirty="0">
              <a:solidFill>
                <a:srgbClr val="000000"/>
              </a:solidFill>
              <a:cs typeface="Arial" pitchFamily="34" charset="0"/>
            </a:endParaRPr>
          </a:p>
        </p:txBody>
      </p:sp>
      <p:sp>
        <p:nvSpPr>
          <p:cNvPr id="68612" name="Rectangle 6"/>
          <p:cNvSpPr>
            <a:spLocks noGrp="1" noChangeArrowheads="1"/>
          </p:cNvSpPr>
          <p:nvPr>
            <p:ph type="ftr" sz="quarter" idx="4"/>
          </p:nvPr>
        </p:nvSpPr>
        <p:spPr>
          <a:noFill/>
        </p:spPr>
        <p:txBody>
          <a:bodyPr/>
          <a:lstStyle>
            <a:lvl1pPr defTabSz="914323" eaLnBrk="0" hangingPunct="0">
              <a:defRPr sz="2600">
                <a:solidFill>
                  <a:schemeClr val="tx1"/>
                </a:solidFill>
                <a:latin typeface="Arial" pitchFamily="34" charset="0"/>
              </a:defRPr>
            </a:lvl1pPr>
            <a:lvl2pPr marL="702632" indent="-270244" defTabSz="914323" eaLnBrk="0" hangingPunct="0">
              <a:defRPr sz="2600">
                <a:solidFill>
                  <a:schemeClr val="tx1"/>
                </a:solidFill>
                <a:latin typeface="Arial" pitchFamily="34" charset="0"/>
              </a:defRPr>
            </a:lvl2pPr>
            <a:lvl3pPr marL="1080974" indent="-216195" defTabSz="914323" eaLnBrk="0" hangingPunct="0">
              <a:defRPr sz="2600">
                <a:solidFill>
                  <a:schemeClr val="tx1"/>
                </a:solidFill>
                <a:latin typeface="Arial" pitchFamily="34" charset="0"/>
              </a:defRPr>
            </a:lvl3pPr>
            <a:lvl4pPr marL="1513363" indent="-216195" defTabSz="914323" eaLnBrk="0" hangingPunct="0">
              <a:defRPr sz="2600">
                <a:solidFill>
                  <a:schemeClr val="tx1"/>
                </a:solidFill>
                <a:latin typeface="Arial" pitchFamily="34" charset="0"/>
              </a:defRPr>
            </a:lvl4pPr>
            <a:lvl5pPr marL="1945751" indent="-216195" defTabSz="914323" eaLnBrk="0" hangingPunct="0">
              <a:defRPr sz="2600">
                <a:solidFill>
                  <a:schemeClr val="tx1"/>
                </a:solidFill>
                <a:latin typeface="Arial" pitchFamily="34" charset="0"/>
              </a:defRPr>
            </a:lvl5pPr>
            <a:lvl6pPr marL="2378141" indent="-216195" defTabSz="914323" eaLnBrk="0" fontAlgn="base" hangingPunct="0">
              <a:spcBef>
                <a:spcPct val="0"/>
              </a:spcBef>
              <a:spcAft>
                <a:spcPct val="0"/>
              </a:spcAft>
              <a:defRPr sz="2600">
                <a:solidFill>
                  <a:schemeClr val="tx1"/>
                </a:solidFill>
                <a:latin typeface="Arial" pitchFamily="34" charset="0"/>
              </a:defRPr>
            </a:lvl6pPr>
            <a:lvl7pPr marL="2810531" indent="-216195" defTabSz="914323" eaLnBrk="0" fontAlgn="base" hangingPunct="0">
              <a:spcBef>
                <a:spcPct val="0"/>
              </a:spcBef>
              <a:spcAft>
                <a:spcPct val="0"/>
              </a:spcAft>
              <a:defRPr sz="2600">
                <a:solidFill>
                  <a:schemeClr val="tx1"/>
                </a:solidFill>
                <a:latin typeface="Arial" pitchFamily="34" charset="0"/>
              </a:defRPr>
            </a:lvl7pPr>
            <a:lvl8pPr marL="3242921" indent="-216195" defTabSz="914323" eaLnBrk="0" fontAlgn="base" hangingPunct="0">
              <a:spcBef>
                <a:spcPct val="0"/>
              </a:spcBef>
              <a:spcAft>
                <a:spcPct val="0"/>
              </a:spcAft>
              <a:defRPr sz="2600">
                <a:solidFill>
                  <a:schemeClr val="tx1"/>
                </a:solidFill>
                <a:latin typeface="Arial" pitchFamily="34" charset="0"/>
              </a:defRPr>
            </a:lvl8pPr>
            <a:lvl9pPr marL="3675310" indent="-216195" defTabSz="914323" eaLnBrk="0" fontAlgn="base" hangingPunct="0">
              <a:spcBef>
                <a:spcPct val="0"/>
              </a:spcBef>
              <a:spcAft>
                <a:spcPct val="0"/>
              </a:spcAft>
              <a:defRPr sz="2600">
                <a:solidFill>
                  <a:schemeClr val="tx1"/>
                </a:solidFill>
                <a:latin typeface="Arial" pitchFamily="34" charset="0"/>
              </a:defRPr>
            </a:lvl9pPr>
          </a:lstStyle>
          <a:p>
            <a:pPr eaLnBrk="1" hangingPunct="1"/>
            <a:r>
              <a:rPr lang="en-US" sz="1200" dirty="0">
                <a:solidFill>
                  <a:srgbClr val="000000"/>
                </a:solidFill>
                <a:cs typeface="Arial" pitchFamily="34" charset="0"/>
              </a:rPr>
              <a:t>*</a:t>
            </a:r>
          </a:p>
        </p:txBody>
      </p:sp>
      <p:sp>
        <p:nvSpPr>
          <p:cNvPr id="68613" name="Rectangle 7"/>
          <p:cNvSpPr>
            <a:spLocks noGrp="1" noChangeArrowheads="1"/>
          </p:cNvSpPr>
          <p:nvPr>
            <p:ph type="sldNum" sz="quarter" idx="5"/>
          </p:nvPr>
        </p:nvSpPr>
        <p:spPr>
          <a:noFill/>
        </p:spPr>
        <p:txBody>
          <a:bodyPr/>
          <a:lstStyle>
            <a:lvl1pPr defTabSz="914323" eaLnBrk="0" hangingPunct="0">
              <a:defRPr sz="2600">
                <a:solidFill>
                  <a:schemeClr val="tx1"/>
                </a:solidFill>
                <a:latin typeface="Arial" pitchFamily="34" charset="0"/>
              </a:defRPr>
            </a:lvl1pPr>
            <a:lvl2pPr marL="702632" indent="-270244" defTabSz="914323" eaLnBrk="0" hangingPunct="0">
              <a:defRPr sz="2600">
                <a:solidFill>
                  <a:schemeClr val="tx1"/>
                </a:solidFill>
                <a:latin typeface="Arial" pitchFamily="34" charset="0"/>
              </a:defRPr>
            </a:lvl2pPr>
            <a:lvl3pPr marL="1080974" indent="-216195" defTabSz="914323" eaLnBrk="0" hangingPunct="0">
              <a:defRPr sz="2600">
                <a:solidFill>
                  <a:schemeClr val="tx1"/>
                </a:solidFill>
                <a:latin typeface="Arial" pitchFamily="34" charset="0"/>
              </a:defRPr>
            </a:lvl3pPr>
            <a:lvl4pPr marL="1513363" indent="-216195" defTabSz="914323" eaLnBrk="0" hangingPunct="0">
              <a:defRPr sz="2600">
                <a:solidFill>
                  <a:schemeClr val="tx1"/>
                </a:solidFill>
                <a:latin typeface="Arial" pitchFamily="34" charset="0"/>
              </a:defRPr>
            </a:lvl4pPr>
            <a:lvl5pPr marL="1945751" indent="-216195" defTabSz="914323" eaLnBrk="0" hangingPunct="0">
              <a:defRPr sz="2600">
                <a:solidFill>
                  <a:schemeClr val="tx1"/>
                </a:solidFill>
                <a:latin typeface="Arial" pitchFamily="34" charset="0"/>
              </a:defRPr>
            </a:lvl5pPr>
            <a:lvl6pPr marL="2378141" indent="-216195" defTabSz="914323" eaLnBrk="0" fontAlgn="base" hangingPunct="0">
              <a:spcBef>
                <a:spcPct val="0"/>
              </a:spcBef>
              <a:spcAft>
                <a:spcPct val="0"/>
              </a:spcAft>
              <a:defRPr sz="2600">
                <a:solidFill>
                  <a:schemeClr val="tx1"/>
                </a:solidFill>
                <a:latin typeface="Arial" pitchFamily="34" charset="0"/>
              </a:defRPr>
            </a:lvl6pPr>
            <a:lvl7pPr marL="2810531" indent="-216195" defTabSz="914323" eaLnBrk="0" fontAlgn="base" hangingPunct="0">
              <a:spcBef>
                <a:spcPct val="0"/>
              </a:spcBef>
              <a:spcAft>
                <a:spcPct val="0"/>
              </a:spcAft>
              <a:defRPr sz="2600">
                <a:solidFill>
                  <a:schemeClr val="tx1"/>
                </a:solidFill>
                <a:latin typeface="Arial" pitchFamily="34" charset="0"/>
              </a:defRPr>
            </a:lvl7pPr>
            <a:lvl8pPr marL="3242921" indent="-216195" defTabSz="914323" eaLnBrk="0" fontAlgn="base" hangingPunct="0">
              <a:spcBef>
                <a:spcPct val="0"/>
              </a:spcBef>
              <a:spcAft>
                <a:spcPct val="0"/>
              </a:spcAft>
              <a:defRPr sz="2600">
                <a:solidFill>
                  <a:schemeClr val="tx1"/>
                </a:solidFill>
                <a:latin typeface="Arial" pitchFamily="34" charset="0"/>
              </a:defRPr>
            </a:lvl8pPr>
            <a:lvl9pPr marL="3675310" indent="-216195" defTabSz="914323" eaLnBrk="0" fontAlgn="base" hangingPunct="0">
              <a:spcBef>
                <a:spcPct val="0"/>
              </a:spcBef>
              <a:spcAft>
                <a:spcPct val="0"/>
              </a:spcAft>
              <a:defRPr sz="2600">
                <a:solidFill>
                  <a:schemeClr val="tx1"/>
                </a:solidFill>
                <a:latin typeface="Arial" pitchFamily="34" charset="0"/>
              </a:defRPr>
            </a:lvl9pPr>
          </a:lstStyle>
          <a:p>
            <a:pPr eaLnBrk="1" hangingPunct="1"/>
            <a:fld id="{B8508F78-086E-4973-9A22-730C1BE7B0C7}" type="slidenum">
              <a:rPr lang="en-US" sz="1200">
                <a:solidFill>
                  <a:srgbClr val="000000"/>
                </a:solidFill>
                <a:cs typeface="Arial" pitchFamily="34" charset="0"/>
              </a:rPr>
              <a:pPr eaLnBrk="1" hangingPunct="1"/>
              <a:t>2</a:t>
            </a:fld>
            <a:endParaRPr lang="en-US" sz="1200" dirty="0">
              <a:solidFill>
                <a:srgbClr val="000000"/>
              </a:solidFill>
              <a:cs typeface="Arial" pitchFamily="34" charset="0"/>
            </a:endParaRPr>
          </a:p>
        </p:txBody>
      </p:sp>
      <p:sp>
        <p:nvSpPr>
          <p:cNvPr id="68614" name="Rectangle 2"/>
          <p:cNvSpPr>
            <a:spLocks noGrp="1" noRot="1" noChangeAspect="1" noChangeArrowheads="1" noTextEdit="1"/>
          </p:cNvSpPr>
          <p:nvPr>
            <p:ph type="sldImg"/>
          </p:nvPr>
        </p:nvSpPr>
        <p:spPr>
          <a:ln/>
        </p:spPr>
      </p:sp>
      <p:sp>
        <p:nvSpPr>
          <p:cNvPr id="68615"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1516039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D47996F9-B3CC-4184-A780-2F604D08CFA2}" type="slidenum">
              <a:rPr lang="en-US" altLang="en-US" sz="1300" smtClean="0"/>
              <a:pPr algn="r" eaLnBrk="1" hangingPunct="1">
                <a:spcBef>
                  <a:spcPct val="0"/>
                </a:spcBef>
              </a:pPr>
              <a:t>3</a:t>
            </a:fld>
            <a:endParaRPr lang="en-US" altLang="en-US" sz="1300" smtClean="0"/>
          </a:p>
        </p:txBody>
      </p:sp>
      <p:sp>
        <p:nvSpPr>
          <p:cNvPr id="621571" name="Rectangle 2"/>
          <p:cNvSpPr>
            <a:spLocks noGrp="1" noRot="1" noChangeAspect="1" noChangeArrowheads="1" noTextEdit="1"/>
          </p:cNvSpPr>
          <p:nvPr>
            <p:ph type="sldImg"/>
          </p:nvPr>
        </p:nvSpPr>
        <p:spPr>
          <a:ln/>
        </p:spPr>
      </p:sp>
      <p:sp>
        <p:nvSpPr>
          <p:cNvPr id="62157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588440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2"/>
          <p:cNvSpPr>
            <a:spLocks noGrp="1" noChangeArrowheads="1"/>
          </p:cNvSpPr>
          <p:nvPr>
            <p:ph type="hdr" sz="quarter"/>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z="1300" smtClean="0">
                <a:solidFill>
                  <a:prstClr val="black"/>
                </a:solidFill>
                <a:latin typeface="Arial" pitchFamily="34" charset="0"/>
                <a:cs typeface="Arial" pitchFamily="34" charset="0"/>
              </a:rPr>
              <a:t>*</a:t>
            </a:r>
          </a:p>
        </p:txBody>
      </p:sp>
      <p:sp>
        <p:nvSpPr>
          <p:cNvPr id="656387" name="Rectangle 3"/>
          <p:cNvSpPr>
            <a:spLocks noGrp="1" noChangeArrowheads="1"/>
          </p:cNvSpPr>
          <p:nvPr>
            <p:ph type="dt" sz="quarter" idx="1"/>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631EB8F-CC17-403D-B34C-2A7501C4998F}" type="datetime1">
              <a:rPr lang="en-US" altLang="en-US" sz="1300" smtClean="0">
                <a:solidFill>
                  <a:prstClr val="black"/>
                </a:solidFill>
                <a:latin typeface="Arial" pitchFamily="34" charset="0"/>
                <a:cs typeface="Arial" pitchFamily="34" charset="0"/>
              </a:rPr>
              <a:pPr algn="r" eaLnBrk="1" hangingPunct="1">
                <a:spcBef>
                  <a:spcPct val="0"/>
                </a:spcBef>
              </a:pPr>
              <a:t>9/24/2018</a:t>
            </a:fld>
            <a:endParaRPr lang="en-US" altLang="en-US" sz="1300" smtClean="0">
              <a:solidFill>
                <a:prstClr val="black"/>
              </a:solidFill>
              <a:latin typeface="Arial" pitchFamily="34" charset="0"/>
              <a:cs typeface="Arial" pitchFamily="34" charset="0"/>
            </a:endParaRPr>
          </a:p>
        </p:txBody>
      </p:sp>
      <p:sp>
        <p:nvSpPr>
          <p:cNvPr id="656388" name="Rectangle 6"/>
          <p:cNvSpPr>
            <a:spLocks noGrp="1" noChangeArrowheads="1"/>
          </p:cNvSpPr>
          <p:nvPr>
            <p:ph type="ftr" sz="quarter" idx="4"/>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z="1300" smtClean="0">
                <a:solidFill>
                  <a:prstClr val="black"/>
                </a:solidFill>
                <a:latin typeface="Arial" pitchFamily="34" charset="0"/>
                <a:cs typeface="Arial" pitchFamily="34" charset="0"/>
              </a:rPr>
              <a:t>*</a:t>
            </a:r>
          </a:p>
        </p:txBody>
      </p:sp>
      <p:sp>
        <p:nvSpPr>
          <p:cNvPr id="656389"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9C5576D4-0D5F-42CE-A0F7-D45FB6559FAD}" type="slidenum">
              <a:rPr lang="en-US" altLang="en-US" sz="1300" smtClean="0">
                <a:solidFill>
                  <a:prstClr val="black"/>
                </a:solidFill>
                <a:latin typeface="Arial" pitchFamily="34" charset="0"/>
                <a:cs typeface="Arial" pitchFamily="34" charset="0"/>
              </a:rPr>
              <a:pPr algn="r" eaLnBrk="1" hangingPunct="1">
                <a:spcBef>
                  <a:spcPct val="0"/>
                </a:spcBef>
              </a:pPr>
              <a:t>18</a:t>
            </a:fld>
            <a:endParaRPr lang="en-US" altLang="en-US" sz="1300" smtClean="0">
              <a:solidFill>
                <a:prstClr val="black"/>
              </a:solidFill>
              <a:latin typeface="Arial" pitchFamily="34" charset="0"/>
              <a:cs typeface="Arial" pitchFamily="34" charset="0"/>
            </a:endParaRPr>
          </a:p>
        </p:txBody>
      </p:sp>
      <p:sp>
        <p:nvSpPr>
          <p:cNvPr id="656390" name="Rectangle 2"/>
          <p:cNvSpPr>
            <a:spLocks noGrp="1" noRot="1" noChangeAspect="1" noChangeArrowheads="1" noTextEdit="1"/>
          </p:cNvSpPr>
          <p:nvPr>
            <p:ph type="sldImg"/>
          </p:nvPr>
        </p:nvSpPr>
        <p:spPr>
          <a:ln/>
        </p:spPr>
      </p:sp>
      <p:sp>
        <p:nvSpPr>
          <p:cNvPr id="656391" name="Rectangle 3"/>
          <p:cNvSpPr>
            <a:spLocks noGrp="1" noChangeArrowheads="1"/>
          </p:cNvSpPr>
          <p:nvPr>
            <p:ph type="body" idx="1"/>
          </p:nvPr>
        </p:nvSpPr>
        <p:spPr>
          <a:noFill/>
        </p:spPr>
        <p:txBody>
          <a:bodyPr/>
          <a:lstStyle/>
          <a:p>
            <a:pPr eaLnBrk="1" hangingPunct="1"/>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1519720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2"/>
          <p:cNvSpPr>
            <a:spLocks noGrp="1" noChangeArrowheads="1"/>
          </p:cNvSpPr>
          <p:nvPr>
            <p:ph type="hdr" sz="quarter"/>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z="1300" smtClean="0">
                <a:solidFill>
                  <a:prstClr val="black"/>
                </a:solidFill>
                <a:latin typeface="Arial" pitchFamily="34" charset="0"/>
                <a:cs typeface="Arial" pitchFamily="34" charset="0"/>
              </a:rPr>
              <a:t>*</a:t>
            </a:r>
          </a:p>
        </p:txBody>
      </p:sp>
      <p:sp>
        <p:nvSpPr>
          <p:cNvPr id="656387" name="Rectangle 3"/>
          <p:cNvSpPr>
            <a:spLocks noGrp="1" noChangeArrowheads="1"/>
          </p:cNvSpPr>
          <p:nvPr>
            <p:ph type="dt" sz="quarter" idx="1"/>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F631EB8F-CC17-403D-B34C-2A7501C4998F}" type="datetime1">
              <a:rPr lang="en-US" altLang="en-US" sz="1300" smtClean="0">
                <a:solidFill>
                  <a:prstClr val="black"/>
                </a:solidFill>
                <a:latin typeface="Arial" pitchFamily="34" charset="0"/>
                <a:cs typeface="Arial" pitchFamily="34" charset="0"/>
              </a:rPr>
              <a:pPr algn="r" eaLnBrk="1" hangingPunct="1">
                <a:spcBef>
                  <a:spcPct val="0"/>
                </a:spcBef>
              </a:pPr>
              <a:t>9/24/2018</a:t>
            </a:fld>
            <a:endParaRPr lang="en-US" altLang="en-US" sz="1300" smtClean="0">
              <a:solidFill>
                <a:prstClr val="black"/>
              </a:solidFill>
              <a:latin typeface="Arial" pitchFamily="34" charset="0"/>
              <a:cs typeface="Arial" pitchFamily="34" charset="0"/>
            </a:endParaRPr>
          </a:p>
        </p:txBody>
      </p:sp>
      <p:sp>
        <p:nvSpPr>
          <p:cNvPr id="656388" name="Rectangle 6"/>
          <p:cNvSpPr>
            <a:spLocks noGrp="1" noChangeArrowheads="1"/>
          </p:cNvSpPr>
          <p:nvPr>
            <p:ph type="ftr" sz="quarter" idx="4"/>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z="1300" smtClean="0">
                <a:solidFill>
                  <a:prstClr val="black"/>
                </a:solidFill>
                <a:latin typeface="Arial" pitchFamily="34" charset="0"/>
                <a:cs typeface="Arial" pitchFamily="34" charset="0"/>
              </a:rPr>
              <a:t>*</a:t>
            </a:r>
          </a:p>
        </p:txBody>
      </p:sp>
      <p:sp>
        <p:nvSpPr>
          <p:cNvPr id="656389"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9C5576D4-0D5F-42CE-A0F7-D45FB6559FAD}" type="slidenum">
              <a:rPr lang="en-US" altLang="en-US" sz="1300" smtClean="0">
                <a:solidFill>
                  <a:prstClr val="black"/>
                </a:solidFill>
                <a:latin typeface="Arial" pitchFamily="34" charset="0"/>
                <a:cs typeface="Arial" pitchFamily="34" charset="0"/>
              </a:rPr>
              <a:pPr algn="r" eaLnBrk="1" hangingPunct="1">
                <a:spcBef>
                  <a:spcPct val="0"/>
                </a:spcBef>
              </a:pPr>
              <a:t>20</a:t>
            </a:fld>
            <a:endParaRPr lang="en-US" altLang="en-US" sz="1300" smtClean="0">
              <a:solidFill>
                <a:prstClr val="black"/>
              </a:solidFill>
              <a:latin typeface="Arial" pitchFamily="34" charset="0"/>
              <a:cs typeface="Arial" pitchFamily="34" charset="0"/>
            </a:endParaRPr>
          </a:p>
        </p:txBody>
      </p:sp>
      <p:sp>
        <p:nvSpPr>
          <p:cNvPr id="656390" name="Rectangle 2"/>
          <p:cNvSpPr>
            <a:spLocks noGrp="1" noRot="1" noChangeAspect="1" noChangeArrowheads="1" noTextEdit="1"/>
          </p:cNvSpPr>
          <p:nvPr>
            <p:ph type="sldImg"/>
          </p:nvPr>
        </p:nvSpPr>
        <p:spPr>
          <a:ln/>
        </p:spPr>
      </p:sp>
      <p:sp>
        <p:nvSpPr>
          <p:cNvPr id="656391" name="Rectangle 3"/>
          <p:cNvSpPr>
            <a:spLocks noGrp="1" noChangeArrowheads="1"/>
          </p:cNvSpPr>
          <p:nvPr>
            <p:ph type="body" idx="1"/>
          </p:nvPr>
        </p:nvSpPr>
        <p:spPr>
          <a:noFill/>
        </p:spPr>
        <p:txBody>
          <a:bodyPr/>
          <a:lstStyle/>
          <a:p>
            <a:pPr eaLnBrk="1" hangingPunct="1"/>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790776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p:cNvSpPr>
            <a:spLocks noGrp="1" noChangeArrowheads="1"/>
          </p:cNvSpPr>
          <p:nvPr>
            <p:ph type="hdr" sz="quarter"/>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z="1300" smtClean="0">
                <a:solidFill>
                  <a:prstClr val="black"/>
                </a:solidFill>
                <a:latin typeface="Arial" pitchFamily="34" charset="0"/>
                <a:cs typeface="Arial" pitchFamily="34" charset="0"/>
              </a:rPr>
              <a:t>*</a:t>
            </a:r>
          </a:p>
        </p:txBody>
      </p:sp>
      <p:sp>
        <p:nvSpPr>
          <p:cNvPr id="657411" name="Rectangle 3"/>
          <p:cNvSpPr>
            <a:spLocks noGrp="1" noChangeArrowheads="1"/>
          </p:cNvSpPr>
          <p:nvPr>
            <p:ph type="dt" sz="quarter" idx="1"/>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8F6251B9-CF0B-47F8-A663-189E531684C2}" type="datetime1">
              <a:rPr lang="en-US" altLang="en-US" sz="1300" smtClean="0">
                <a:solidFill>
                  <a:prstClr val="black"/>
                </a:solidFill>
                <a:latin typeface="Arial" pitchFamily="34" charset="0"/>
                <a:cs typeface="Arial" pitchFamily="34" charset="0"/>
              </a:rPr>
              <a:pPr algn="r" eaLnBrk="1" hangingPunct="1">
                <a:spcBef>
                  <a:spcPct val="0"/>
                </a:spcBef>
              </a:pPr>
              <a:t>9/24/2018</a:t>
            </a:fld>
            <a:endParaRPr lang="en-US" altLang="en-US" sz="1300" smtClean="0">
              <a:solidFill>
                <a:prstClr val="black"/>
              </a:solidFill>
              <a:latin typeface="Arial" pitchFamily="34" charset="0"/>
              <a:cs typeface="Arial" pitchFamily="34" charset="0"/>
            </a:endParaRPr>
          </a:p>
        </p:txBody>
      </p:sp>
      <p:sp>
        <p:nvSpPr>
          <p:cNvPr id="657412" name="Rectangle 6"/>
          <p:cNvSpPr>
            <a:spLocks noGrp="1" noChangeArrowheads="1"/>
          </p:cNvSpPr>
          <p:nvPr>
            <p:ph type="ftr" sz="quarter" idx="4"/>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sz="1300" smtClean="0">
                <a:solidFill>
                  <a:prstClr val="black"/>
                </a:solidFill>
                <a:latin typeface="Arial" pitchFamily="34" charset="0"/>
                <a:cs typeface="Arial" pitchFamily="34" charset="0"/>
              </a:rPr>
              <a:t>*</a:t>
            </a:r>
          </a:p>
        </p:txBody>
      </p:sp>
      <p:sp>
        <p:nvSpPr>
          <p:cNvPr id="657413"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0947D739-F63F-4111-B274-2B75BE27173F}" type="slidenum">
              <a:rPr lang="en-US" altLang="en-US" sz="1300" smtClean="0">
                <a:solidFill>
                  <a:prstClr val="black"/>
                </a:solidFill>
                <a:latin typeface="Arial" pitchFamily="34" charset="0"/>
                <a:cs typeface="Arial" pitchFamily="34" charset="0"/>
              </a:rPr>
              <a:pPr algn="r" eaLnBrk="1" hangingPunct="1">
                <a:spcBef>
                  <a:spcPct val="0"/>
                </a:spcBef>
              </a:pPr>
              <a:t>22</a:t>
            </a:fld>
            <a:endParaRPr lang="en-US" altLang="en-US" sz="1300" smtClean="0">
              <a:solidFill>
                <a:prstClr val="black"/>
              </a:solidFill>
              <a:latin typeface="Arial" pitchFamily="34" charset="0"/>
              <a:cs typeface="Arial" pitchFamily="34" charset="0"/>
            </a:endParaRPr>
          </a:p>
        </p:txBody>
      </p:sp>
      <p:sp>
        <p:nvSpPr>
          <p:cNvPr id="657414" name="Rectangle 2"/>
          <p:cNvSpPr>
            <a:spLocks noGrp="1" noRot="1" noChangeAspect="1" noChangeArrowheads="1" noTextEdit="1"/>
          </p:cNvSpPr>
          <p:nvPr>
            <p:ph type="sldImg"/>
          </p:nvPr>
        </p:nvSpPr>
        <p:spPr>
          <a:ln/>
        </p:spPr>
      </p:sp>
      <p:sp>
        <p:nvSpPr>
          <p:cNvPr id="657415" name="Rectangle 3"/>
          <p:cNvSpPr>
            <a:spLocks noGrp="1" noChangeArrowheads="1"/>
          </p:cNvSpPr>
          <p:nvPr>
            <p:ph type="body" idx="1"/>
          </p:nvPr>
        </p:nvSpPr>
        <p:spPr>
          <a:noFill/>
        </p:spPr>
        <p:txBody>
          <a:bodyPr/>
          <a:lstStyle/>
          <a:p>
            <a:pPr eaLnBrk="1" hangingPunct="1"/>
            <a:endParaRPr lang="en-US" altLang="en-US" smtClean="0">
              <a:latin typeface="Arial" pitchFamily="34" charset="0"/>
              <a:cs typeface="Arial" pitchFamily="34" charset="0"/>
            </a:endParaRPr>
          </a:p>
        </p:txBody>
      </p:sp>
    </p:spTree>
    <p:extLst>
      <p:ext uri="{BB962C8B-B14F-4D97-AF65-F5344CB8AC3E}">
        <p14:creationId xmlns:p14="http://schemas.microsoft.com/office/powerpoint/2010/main" val="3437828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7"/>
          <p:cNvSpPr>
            <a:spLocks noGrp="1" noChangeArrowheads="1"/>
          </p:cNvSpPr>
          <p:nvPr>
            <p:ph type="sldNum" sz="quarter" idx="5"/>
          </p:nvPr>
        </p:nvSpPr>
        <p:spPr>
          <a:noFill/>
        </p:spPr>
        <p:txBody>
          <a:bodyPr/>
          <a:lstStyle>
            <a:lvl1pPr algn="l" defTabSz="966788" eaLnBrk="0" hangingPunct="0">
              <a:spcBef>
                <a:spcPct val="30000"/>
              </a:spcBef>
              <a:defRPr sz="1200">
                <a:solidFill>
                  <a:schemeClr val="tx1"/>
                </a:solidFill>
                <a:latin typeface="Times New Roman" pitchFamily="18" charset="0"/>
              </a:defRPr>
            </a:lvl1pPr>
            <a:lvl2pPr marL="742950" indent="-285750" algn="l" defTabSz="966788" eaLnBrk="0" hangingPunct="0">
              <a:spcBef>
                <a:spcPct val="30000"/>
              </a:spcBef>
              <a:defRPr sz="1200">
                <a:solidFill>
                  <a:schemeClr val="tx1"/>
                </a:solidFill>
                <a:latin typeface="Times New Roman" pitchFamily="18" charset="0"/>
              </a:defRPr>
            </a:lvl2pPr>
            <a:lvl3pPr marL="1143000" indent="-228600" algn="l" defTabSz="966788" eaLnBrk="0" hangingPunct="0">
              <a:spcBef>
                <a:spcPct val="30000"/>
              </a:spcBef>
              <a:defRPr sz="1200">
                <a:solidFill>
                  <a:schemeClr val="tx1"/>
                </a:solidFill>
                <a:latin typeface="Times New Roman" pitchFamily="18" charset="0"/>
              </a:defRPr>
            </a:lvl3pPr>
            <a:lvl4pPr marL="1600200" indent="-228600" algn="l" defTabSz="966788" eaLnBrk="0" hangingPunct="0">
              <a:spcBef>
                <a:spcPct val="30000"/>
              </a:spcBef>
              <a:defRPr sz="1200">
                <a:solidFill>
                  <a:schemeClr val="tx1"/>
                </a:solidFill>
                <a:latin typeface="Times New Roman" pitchFamily="18" charset="0"/>
              </a:defRPr>
            </a:lvl4pPr>
            <a:lvl5pPr marL="2057400" indent="-228600" algn="l" defTabSz="966788" eaLnBrk="0" hangingPunct="0">
              <a:spcBef>
                <a:spcPct val="30000"/>
              </a:spcBef>
              <a:defRPr sz="1200">
                <a:solidFill>
                  <a:schemeClr val="tx1"/>
                </a:solidFill>
                <a:latin typeface="Times New Roman" pitchFamily="18" charset="0"/>
              </a:defRPr>
            </a:lvl5pPr>
            <a:lvl6pPr marL="2514600" indent="-228600" defTabSz="966788" eaLnBrk="0" fontAlgn="base" hangingPunct="0">
              <a:spcBef>
                <a:spcPct val="30000"/>
              </a:spcBef>
              <a:spcAft>
                <a:spcPct val="0"/>
              </a:spcAft>
              <a:defRPr sz="1200">
                <a:solidFill>
                  <a:schemeClr val="tx1"/>
                </a:solidFill>
                <a:latin typeface="Times New Roman" pitchFamily="18" charset="0"/>
              </a:defRPr>
            </a:lvl6pPr>
            <a:lvl7pPr marL="2971800" indent="-228600" defTabSz="966788" eaLnBrk="0" fontAlgn="base" hangingPunct="0">
              <a:spcBef>
                <a:spcPct val="30000"/>
              </a:spcBef>
              <a:spcAft>
                <a:spcPct val="0"/>
              </a:spcAft>
              <a:defRPr sz="1200">
                <a:solidFill>
                  <a:schemeClr val="tx1"/>
                </a:solidFill>
                <a:latin typeface="Times New Roman" pitchFamily="18" charset="0"/>
              </a:defRPr>
            </a:lvl7pPr>
            <a:lvl8pPr marL="3429000" indent="-228600" defTabSz="966788" eaLnBrk="0" fontAlgn="base" hangingPunct="0">
              <a:spcBef>
                <a:spcPct val="30000"/>
              </a:spcBef>
              <a:spcAft>
                <a:spcPct val="0"/>
              </a:spcAft>
              <a:defRPr sz="1200">
                <a:solidFill>
                  <a:schemeClr val="tx1"/>
                </a:solidFill>
                <a:latin typeface="Times New Roman" pitchFamily="18" charset="0"/>
              </a:defRPr>
            </a:lvl8pPr>
            <a:lvl9pPr marL="3886200" indent="-228600" defTabSz="966788"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998F2796-FCF5-4763-BFEF-CA6050A673B6}" type="slidenum">
              <a:rPr lang="en-US" altLang="en-US" sz="1300" smtClean="0">
                <a:solidFill>
                  <a:prstClr val="black"/>
                </a:solidFill>
              </a:rPr>
              <a:pPr algn="r" eaLnBrk="1" hangingPunct="1">
                <a:spcBef>
                  <a:spcPct val="0"/>
                </a:spcBef>
              </a:pPr>
              <a:t>23</a:t>
            </a:fld>
            <a:endParaRPr lang="en-US" altLang="en-US" sz="1300" smtClean="0">
              <a:solidFill>
                <a:prstClr val="black"/>
              </a:solidFill>
            </a:endParaRPr>
          </a:p>
        </p:txBody>
      </p:sp>
      <p:sp>
        <p:nvSpPr>
          <p:cNvPr id="658435" name="Rectangle 2"/>
          <p:cNvSpPr>
            <a:spLocks noGrp="1" noRot="1" noChangeAspect="1" noChangeArrowheads="1" noTextEdit="1"/>
          </p:cNvSpPr>
          <p:nvPr>
            <p:ph type="sldImg"/>
          </p:nvPr>
        </p:nvSpPr>
        <p:spPr>
          <a:xfrm>
            <a:off x="1257300" y="719138"/>
            <a:ext cx="4800600" cy="3600450"/>
          </a:xfrm>
          <a:ln/>
        </p:spPr>
      </p:sp>
      <p:sp>
        <p:nvSpPr>
          <p:cNvPr id="658436" name="Rectangle 3"/>
          <p:cNvSpPr>
            <a:spLocks noGrp="1" noChangeArrowheads="1"/>
          </p:cNvSpPr>
          <p:nvPr>
            <p:ph type="body" idx="1"/>
          </p:nvPr>
        </p:nvSpPr>
        <p:spPr>
          <a:xfrm>
            <a:off x="974725" y="4560888"/>
            <a:ext cx="5365750" cy="4321175"/>
          </a:xfrm>
          <a:noFill/>
        </p:spPr>
        <p:txBody>
          <a:bodyPr/>
          <a:lstStyle/>
          <a:p>
            <a:pPr eaLnBrk="1" hangingPunct="1"/>
            <a:endParaRPr lang="en-US" altLang="en-US" smtClean="0"/>
          </a:p>
        </p:txBody>
      </p:sp>
    </p:spTree>
    <p:extLst>
      <p:ext uri="{BB962C8B-B14F-4D97-AF65-F5344CB8AC3E}">
        <p14:creationId xmlns:p14="http://schemas.microsoft.com/office/powerpoint/2010/main" val="617541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defTabSz="913370" eaLnBrk="0" hangingPunct="0">
              <a:defRPr sz="2400">
                <a:solidFill>
                  <a:srgbClr val="000000"/>
                </a:solidFill>
                <a:latin typeface="Times New Roman" pitchFamily="18" charset="0"/>
                <a:cs typeface="Times New Roman" pitchFamily="18" charset="0"/>
              </a:defRPr>
            </a:lvl1pPr>
            <a:lvl2pPr marL="735728" indent="-282972" defTabSz="913370" eaLnBrk="0" hangingPunct="0">
              <a:defRPr sz="2400">
                <a:solidFill>
                  <a:srgbClr val="000000"/>
                </a:solidFill>
                <a:latin typeface="Times New Roman" pitchFamily="18" charset="0"/>
                <a:cs typeface="Times New Roman" pitchFamily="18" charset="0"/>
              </a:defRPr>
            </a:lvl2pPr>
            <a:lvl3pPr marL="1131888" indent="-226378" defTabSz="913370" eaLnBrk="0" hangingPunct="0">
              <a:defRPr sz="2400">
                <a:solidFill>
                  <a:srgbClr val="000000"/>
                </a:solidFill>
                <a:latin typeface="Times New Roman" pitchFamily="18" charset="0"/>
                <a:cs typeface="Times New Roman" pitchFamily="18" charset="0"/>
              </a:defRPr>
            </a:lvl3pPr>
            <a:lvl4pPr marL="1584642" indent="-226378" defTabSz="913370" eaLnBrk="0" hangingPunct="0">
              <a:defRPr sz="2400">
                <a:solidFill>
                  <a:srgbClr val="000000"/>
                </a:solidFill>
                <a:latin typeface="Times New Roman" pitchFamily="18" charset="0"/>
                <a:cs typeface="Times New Roman" pitchFamily="18" charset="0"/>
              </a:defRPr>
            </a:lvl4pPr>
            <a:lvl5pPr marL="2037398" indent="-226378" defTabSz="913370" eaLnBrk="0" hangingPunct="0">
              <a:defRPr sz="2400">
                <a:solidFill>
                  <a:srgbClr val="000000"/>
                </a:solidFill>
                <a:latin typeface="Times New Roman" pitchFamily="18" charset="0"/>
                <a:cs typeface="Times New Roman" pitchFamily="18" charset="0"/>
              </a:defRPr>
            </a:lvl5pPr>
            <a:lvl6pPr marL="2490153" indent="-226378" defTabSz="913370" eaLnBrk="0" fontAlgn="base" hangingPunct="0">
              <a:spcBef>
                <a:spcPct val="30000"/>
              </a:spcBef>
              <a:spcAft>
                <a:spcPct val="0"/>
              </a:spcAft>
              <a:defRPr sz="2400">
                <a:solidFill>
                  <a:srgbClr val="000000"/>
                </a:solidFill>
                <a:latin typeface="Times New Roman" pitchFamily="18" charset="0"/>
                <a:cs typeface="Times New Roman" pitchFamily="18" charset="0"/>
              </a:defRPr>
            </a:lvl6pPr>
            <a:lvl7pPr marL="2942906" indent="-226378" defTabSz="913370" eaLnBrk="0" fontAlgn="base" hangingPunct="0">
              <a:spcBef>
                <a:spcPct val="30000"/>
              </a:spcBef>
              <a:spcAft>
                <a:spcPct val="0"/>
              </a:spcAft>
              <a:defRPr sz="2400">
                <a:solidFill>
                  <a:srgbClr val="000000"/>
                </a:solidFill>
                <a:latin typeface="Times New Roman" pitchFamily="18" charset="0"/>
                <a:cs typeface="Times New Roman" pitchFamily="18" charset="0"/>
              </a:defRPr>
            </a:lvl7pPr>
            <a:lvl8pPr marL="3395662" indent="-226378" defTabSz="913370" eaLnBrk="0" fontAlgn="base" hangingPunct="0">
              <a:spcBef>
                <a:spcPct val="30000"/>
              </a:spcBef>
              <a:spcAft>
                <a:spcPct val="0"/>
              </a:spcAft>
              <a:defRPr sz="2400">
                <a:solidFill>
                  <a:srgbClr val="000000"/>
                </a:solidFill>
                <a:latin typeface="Times New Roman" pitchFamily="18" charset="0"/>
                <a:cs typeface="Times New Roman" pitchFamily="18" charset="0"/>
              </a:defRPr>
            </a:lvl8pPr>
            <a:lvl9pPr marL="3848416" indent="-226378" defTabSz="913370" eaLnBrk="0" fontAlgn="base" hangingPunct="0">
              <a:spcBef>
                <a:spcPct val="30000"/>
              </a:spcBef>
              <a:spcAft>
                <a:spcPct val="0"/>
              </a:spcAft>
              <a:defRPr sz="2400">
                <a:solidFill>
                  <a:srgbClr val="000000"/>
                </a:solidFill>
                <a:latin typeface="Times New Roman" pitchFamily="18" charset="0"/>
                <a:cs typeface="Times New Roman" pitchFamily="18" charset="0"/>
              </a:defRPr>
            </a:lvl9pPr>
          </a:lstStyle>
          <a:p>
            <a:pPr eaLnBrk="1" hangingPunct="1"/>
            <a:fld id="{EDDDD14D-0598-4F0A-BFDE-33A405764EB0}" type="slidenum">
              <a:rPr lang="en-US" sz="1200">
                <a:solidFill>
                  <a:prstClr val="black"/>
                </a:solidFill>
                <a:cs typeface="Arial" pitchFamily="34" charset="0"/>
              </a:rPr>
              <a:pPr eaLnBrk="1" hangingPunct="1"/>
              <a:t>27</a:t>
            </a:fld>
            <a:endParaRPr lang="en-US" sz="1200" dirty="0">
              <a:solidFill>
                <a:prstClr val="black"/>
              </a:solidFill>
              <a:cs typeface="Arial"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2361888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3902" eaLnBrk="0" hangingPunct="0">
              <a:spcBef>
                <a:spcPct val="30000"/>
              </a:spcBef>
              <a:defRPr sz="1200">
                <a:solidFill>
                  <a:schemeClr val="tx1"/>
                </a:solidFill>
                <a:latin typeface="Times New Roman" panose="02020603050405020304" pitchFamily="18" charset="0"/>
              </a:defRPr>
            </a:lvl1pPr>
            <a:lvl2pPr marL="770010" indent="-296158" defTabSz="983902" eaLnBrk="0" hangingPunct="0">
              <a:spcBef>
                <a:spcPct val="30000"/>
              </a:spcBef>
              <a:defRPr sz="1200">
                <a:solidFill>
                  <a:schemeClr val="tx1"/>
                </a:solidFill>
                <a:latin typeface="Times New Roman" panose="02020603050405020304" pitchFamily="18" charset="0"/>
              </a:defRPr>
            </a:lvl2pPr>
            <a:lvl3pPr marL="1184631" indent="-236926" defTabSz="983902" eaLnBrk="0" hangingPunct="0">
              <a:spcBef>
                <a:spcPct val="30000"/>
              </a:spcBef>
              <a:defRPr sz="1200">
                <a:solidFill>
                  <a:schemeClr val="tx1"/>
                </a:solidFill>
                <a:latin typeface="Times New Roman" panose="02020603050405020304" pitchFamily="18" charset="0"/>
              </a:defRPr>
            </a:lvl3pPr>
            <a:lvl4pPr marL="1658484" indent="-236926" defTabSz="983902" eaLnBrk="0" hangingPunct="0">
              <a:spcBef>
                <a:spcPct val="30000"/>
              </a:spcBef>
              <a:defRPr sz="1200">
                <a:solidFill>
                  <a:schemeClr val="tx1"/>
                </a:solidFill>
                <a:latin typeface="Times New Roman" panose="02020603050405020304" pitchFamily="18" charset="0"/>
              </a:defRPr>
            </a:lvl4pPr>
            <a:lvl5pPr marL="2132337" indent="-236926" defTabSz="983902" eaLnBrk="0" hangingPunct="0">
              <a:spcBef>
                <a:spcPct val="30000"/>
              </a:spcBef>
              <a:defRPr sz="1200">
                <a:solidFill>
                  <a:schemeClr val="tx1"/>
                </a:solidFill>
                <a:latin typeface="Times New Roman" panose="02020603050405020304" pitchFamily="18" charset="0"/>
              </a:defRPr>
            </a:lvl5pPr>
            <a:lvl6pPr marL="2606189" indent="-236926" defTabSz="983902" eaLnBrk="0" fontAlgn="base" hangingPunct="0">
              <a:spcBef>
                <a:spcPct val="30000"/>
              </a:spcBef>
              <a:spcAft>
                <a:spcPct val="0"/>
              </a:spcAft>
              <a:defRPr sz="1200">
                <a:solidFill>
                  <a:schemeClr val="tx1"/>
                </a:solidFill>
                <a:latin typeface="Times New Roman" panose="02020603050405020304" pitchFamily="18" charset="0"/>
              </a:defRPr>
            </a:lvl6pPr>
            <a:lvl7pPr marL="3080041" indent="-236926" defTabSz="983902" eaLnBrk="0" fontAlgn="base" hangingPunct="0">
              <a:spcBef>
                <a:spcPct val="30000"/>
              </a:spcBef>
              <a:spcAft>
                <a:spcPct val="0"/>
              </a:spcAft>
              <a:defRPr sz="1200">
                <a:solidFill>
                  <a:schemeClr val="tx1"/>
                </a:solidFill>
                <a:latin typeface="Times New Roman" panose="02020603050405020304" pitchFamily="18" charset="0"/>
              </a:defRPr>
            </a:lvl7pPr>
            <a:lvl8pPr marL="3553893" indent="-236926" defTabSz="983902" eaLnBrk="0" fontAlgn="base" hangingPunct="0">
              <a:spcBef>
                <a:spcPct val="30000"/>
              </a:spcBef>
              <a:spcAft>
                <a:spcPct val="0"/>
              </a:spcAft>
              <a:defRPr sz="1200">
                <a:solidFill>
                  <a:schemeClr val="tx1"/>
                </a:solidFill>
                <a:latin typeface="Times New Roman" panose="02020603050405020304" pitchFamily="18" charset="0"/>
              </a:defRPr>
            </a:lvl8pPr>
            <a:lvl9pPr marL="4027746" indent="-236926" defTabSz="983902"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92B2DE68-11EA-4D36-ACCD-CFB7119DF0F6}" type="slidenum">
              <a:rPr lang="en-US" altLang="en-US">
                <a:solidFill>
                  <a:prstClr val="black"/>
                </a:solidFill>
                <a:latin typeface="Arial" panose="020B0604020202020204" pitchFamily="34" charset="0"/>
              </a:rPr>
              <a:pPr eaLnBrk="1" hangingPunct="1">
                <a:spcBef>
                  <a:spcPct val="0"/>
                </a:spcBef>
              </a:pPr>
              <a:t>29</a:t>
            </a:fld>
            <a:endParaRPr lang="en-US" altLang="en-US">
              <a:solidFill>
                <a:prstClr val="black"/>
              </a:solidFill>
              <a:latin typeface="Arial" panose="020B0604020202020204" pitchFamily="34" charset="0"/>
            </a:endParaRPr>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OPC applies systemmatic changes to photomask geometries to compensate for nonlinear distortions caused by optical diffraction and resist process effects. These distortions include linewidth variations dependent on pattern density, which affect device operating speed, and line end shortening which can break connections to contacts. </a:t>
            </a:r>
          </a:p>
          <a:p>
            <a:pPr eaLnBrk="1" hangingPunct="1"/>
            <a:endParaRPr lang="en-US" altLang="en-US" smtClean="0"/>
          </a:p>
          <a:p>
            <a:pPr eaLnBrk="1" hangingPunct="1"/>
            <a:r>
              <a:rPr lang="en-US" altLang="en-US" smtClean="0"/>
              <a:t>To compensate for line end shortening, the line is extended using a hammer head shape that produces a line much closer to the intended shape.  To compensate for corner rounding, serif shapes are added to or subtracted from corners to produce more accurate angles.  Determining the optimim type, size and symmentry or lack thereof is complex and depends on neighboring geometries and process parameters. </a:t>
            </a:r>
          </a:p>
        </p:txBody>
      </p:sp>
    </p:spTree>
    <p:extLst>
      <p:ext uri="{BB962C8B-B14F-4D97-AF65-F5344CB8AC3E}">
        <p14:creationId xmlns:p14="http://schemas.microsoft.com/office/powerpoint/2010/main" val="2082019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7772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7959344"/>
      </p:ext>
    </p:extLst>
  </p:cSld>
  <p:clrMapOvr>
    <a:masterClrMapping/>
  </p:clrMapOvr>
  <p:transition spd="slow">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134157"/>
      </p:ext>
    </p:extLst>
  </p:cSld>
  <p:clrMapOvr>
    <a:masterClrMapping/>
  </p:clrMapOvr>
  <p:transition spd="slow">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4051984"/>
      </p:ext>
    </p:extLst>
  </p:cSld>
  <p:clrMapOvr>
    <a:masterClrMapping/>
  </p:clrMapOvr>
  <p:transition spd="slow">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3333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652678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651739"/>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15072115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685800" y="228600"/>
            <a:ext cx="7772400" cy="609600"/>
          </a:xfrm>
        </p:spPr>
        <p:txBody>
          <a:bodyPr/>
          <a:lstStyle/>
          <a:p>
            <a:r>
              <a:rPr lang="en-US" smtClean="0"/>
              <a:t>Click to edit Master title style</a:t>
            </a:r>
            <a:endParaRPr lang="en-US" dirty="0"/>
          </a:p>
        </p:txBody>
      </p:sp>
      <p:sp>
        <p:nvSpPr>
          <p:cNvPr id="6" name="Content Placeholder 2"/>
          <p:cNvSpPr>
            <a:spLocks noGrp="1"/>
          </p:cNvSpPr>
          <p:nvPr>
            <p:ph sz="half" idx="1"/>
          </p:nvPr>
        </p:nvSpPr>
        <p:spPr>
          <a:xfrm>
            <a:off x="533400" y="1371600"/>
            <a:ext cx="77724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2451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447800"/>
            <a:ext cx="7772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7" descr="UTlogo"/>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8342313" y="6345238"/>
            <a:ext cx="685800"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9" name="Rectangle 8"/>
          <p:cNvSpPr>
            <a:spLocks noChangeArrowheads="1"/>
          </p:cNvSpPr>
          <p:nvPr userDrawn="1"/>
        </p:nvSpPr>
        <p:spPr bwMode="auto">
          <a:xfrm>
            <a:off x="0" y="0"/>
            <a:ext cx="9144000" cy="6858000"/>
          </a:xfrm>
          <a:prstGeom prst="rect">
            <a:avLst/>
          </a:prstGeom>
          <a:noFill/>
          <a:ln w="127000">
            <a:solidFill>
              <a:srgbClr val="E2820E"/>
            </a:solidFill>
            <a:miter lim="800000"/>
            <a:headEnd/>
            <a:tailEnd/>
          </a:ln>
          <a:effectLst>
            <a:prstShdw prst="shdw17" dist="17961" dir="13500000">
              <a:srgbClr val="884E08">
                <a:alpha val="50000"/>
              </a:srgbClr>
            </a:prstShdw>
          </a:effectLst>
          <a:extLst>
            <a:ext uri="{909E8E84-426E-40DD-AFC4-6F175D3DCCD1}">
              <a14:hiddenFill xmlns:a14="http://schemas.microsoft.com/office/drawing/2010/main">
                <a:solidFill>
                  <a:schemeClr val="accent1"/>
                </a:solidFill>
              </a14:hiddenFill>
            </a:ext>
          </a:extLst>
        </p:spPr>
        <p:txBody>
          <a:bodyPr wrap="none"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 name="TextBox 5"/>
          <p:cNvSpPr txBox="1"/>
          <p:nvPr userDrawn="1"/>
        </p:nvSpPr>
        <p:spPr>
          <a:xfrm>
            <a:off x="216508" y="6446994"/>
            <a:ext cx="261366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ChE</a:t>
            </a:r>
            <a:r>
              <a:rPr kumimoji="0" lang="en-US"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384T / 323</a:t>
            </a:r>
          </a:p>
        </p:txBody>
      </p:sp>
    </p:spTree>
    <p:extLst>
      <p:ext uri="{BB962C8B-B14F-4D97-AF65-F5344CB8AC3E}">
        <p14:creationId xmlns:p14="http://schemas.microsoft.com/office/powerpoint/2010/main" val="107826336"/>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5" r:id="rId3"/>
    <p:sldLayoutId id="2147484266" r:id="rId4"/>
    <p:sldLayoutId id="2147484267" r:id="rId5"/>
    <p:sldLayoutId id="2147484268" r:id="rId6"/>
    <p:sldLayoutId id="2147484269" r:id="rId7"/>
  </p:sldLayoutIdLst>
  <p:transition spd="slow">
    <p:wipe dir="r"/>
  </p:transition>
  <p:timing>
    <p:tnLst>
      <p:par>
        <p:cTn id="1" dur="indefinite" restart="never" nodeType="tmRoot"/>
      </p:par>
    </p:tnLst>
  </p:timing>
  <p:txStyles>
    <p:titleStyle>
      <a:lvl1pPr algn="l" rtl="0" eaLnBrk="0" fontAlgn="base" hangingPunct="0">
        <a:spcBef>
          <a:spcPct val="0"/>
        </a:spcBef>
        <a:spcAft>
          <a:spcPct val="0"/>
        </a:spcAft>
        <a:defRPr sz="3400">
          <a:solidFill>
            <a:srgbClr val="3333FF"/>
          </a:solidFill>
          <a:latin typeface="+mj-lt"/>
          <a:ea typeface="+mj-ea"/>
          <a:cs typeface="+mj-cs"/>
        </a:defRPr>
      </a:lvl1pPr>
      <a:lvl2pPr algn="l" rtl="0" eaLnBrk="0" fontAlgn="base" hangingPunct="0">
        <a:spcBef>
          <a:spcPct val="0"/>
        </a:spcBef>
        <a:spcAft>
          <a:spcPct val="0"/>
        </a:spcAft>
        <a:defRPr sz="3400">
          <a:solidFill>
            <a:srgbClr val="3333FF"/>
          </a:solidFill>
          <a:latin typeface="Arial" pitchFamily="34" charset="0"/>
        </a:defRPr>
      </a:lvl2pPr>
      <a:lvl3pPr algn="l" rtl="0" eaLnBrk="0" fontAlgn="base" hangingPunct="0">
        <a:spcBef>
          <a:spcPct val="0"/>
        </a:spcBef>
        <a:spcAft>
          <a:spcPct val="0"/>
        </a:spcAft>
        <a:defRPr sz="3400">
          <a:solidFill>
            <a:srgbClr val="3333FF"/>
          </a:solidFill>
          <a:latin typeface="Arial" pitchFamily="34" charset="0"/>
        </a:defRPr>
      </a:lvl3pPr>
      <a:lvl4pPr algn="l" rtl="0" eaLnBrk="0" fontAlgn="base" hangingPunct="0">
        <a:spcBef>
          <a:spcPct val="0"/>
        </a:spcBef>
        <a:spcAft>
          <a:spcPct val="0"/>
        </a:spcAft>
        <a:defRPr sz="3400">
          <a:solidFill>
            <a:srgbClr val="3333FF"/>
          </a:solidFill>
          <a:latin typeface="Arial" pitchFamily="34" charset="0"/>
        </a:defRPr>
      </a:lvl4pPr>
      <a:lvl5pPr algn="l" rtl="0" eaLnBrk="0" fontAlgn="base" hangingPunct="0">
        <a:spcBef>
          <a:spcPct val="0"/>
        </a:spcBef>
        <a:spcAft>
          <a:spcPct val="0"/>
        </a:spcAft>
        <a:defRPr sz="3400">
          <a:solidFill>
            <a:srgbClr val="3333FF"/>
          </a:solidFill>
          <a:latin typeface="Arial" pitchFamily="34" charset="0"/>
        </a:defRPr>
      </a:lvl5pPr>
      <a:lvl6pPr marL="457200" algn="l" rtl="0" fontAlgn="base">
        <a:spcBef>
          <a:spcPct val="0"/>
        </a:spcBef>
        <a:spcAft>
          <a:spcPct val="0"/>
        </a:spcAft>
        <a:defRPr sz="3400">
          <a:solidFill>
            <a:srgbClr val="3333FF"/>
          </a:solidFill>
          <a:latin typeface="Arial" pitchFamily="34" charset="0"/>
        </a:defRPr>
      </a:lvl6pPr>
      <a:lvl7pPr marL="914400" algn="l" rtl="0" fontAlgn="base">
        <a:spcBef>
          <a:spcPct val="0"/>
        </a:spcBef>
        <a:spcAft>
          <a:spcPct val="0"/>
        </a:spcAft>
        <a:defRPr sz="3400">
          <a:solidFill>
            <a:srgbClr val="3333FF"/>
          </a:solidFill>
          <a:latin typeface="Arial" pitchFamily="34" charset="0"/>
        </a:defRPr>
      </a:lvl7pPr>
      <a:lvl8pPr marL="1371600" algn="l" rtl="0" fontAlgn="base">
        <a:spcBef>
          <a:spcPct val="0"/>
        </a:spcBef>
        <a:spcAft>
          <a:spcPct val="0"/>
        </a:spcAft>
        <a:defRPr sz="3400">
          <a:solidFill>
            <a:srgbClr val="3333FF"/>
          </a:solidFill>
          <a:latin typeface="Arial" pitchFamily="34" charset="0"/>
        </a:defRPr>
      </a:lvl8pPr>
      <a:lvl9pPr marL="1828800" algn="l" rtl="0" fontAlgn="base">
        <a:spcBef>
          <a:spcPct val="0"/>
        </a:spcBef>
        <a:spcAft>
          <a:spcPct val="0"/>
        </a:spcAft>
        <a:defRPr sz="3400">
          <a:solidFill>
            <a:srgbClr val="3333FF"/>
          </a:solidFill>
          <a:latin typeface="Arial" pitchFamily="34" charset="0"/>
        </a:defRPr>
      </a:lvl9pPr>
    </p:titleStyle>
    <p:bodyStyle>
      <a:lvl1pPr marL="342900" indent="-342900" algn="l" rtl="0" eaLnBrk="0" fontAlgn="base" hangingPunct="0">
        <a:spcBef>
          <a:spcPct val="20000"/>
        </a:spcBef>
        <a:spcAft>
          <a:spcPct val="0"/>
        </a:spcAft>
        <a:buClr>
          <a:srgbClr val="CC3300"/>
        </a:buClr>
        <a:buFont typeface="Webdings" pitchFamily="18" charset="2"/>
        <a:buChar char="4"/>
        <a:defRPr sz="2400" b="1">
          <a:solidFill>
            <a:schemeClr val="tx1"/>
          </a:solidFill>
          <a:latin typeface="+mn-lt"/>
          <a:ea typeface="+mn-ea"/>
          <a:cs typeface="+mn-cs"/>
        </a:defRPr>
      </a:lvl1pPr>
      <a:lvl2pPr marL="742950" indent="-285750" algn="l" rtl="0" eaLnBrk="0" fontAlgn="base" hangingPunct="0">
        <a:spcBef>
          <a:spcPct val="20000"/>
        </a:spcBef>
        <a:spcAft>
          <a:spcPct val="0"/>
        </a:spcAft>
        <a:buClr>
          <a:srgbClr val="CC3300"/>
        </a:buClr>
        <a:buChar char="–"/>
        <a:defRPr sz="2000">
          <a:solidFill>
            <a:schemeClr val="tx1"/>
          </a:solidFill>
          <a:latin typeface="+mn-lt"/>
        </a:defRPr>
      </a:lvl2pPr>
      <a:lvl3pPr marL="1143000" indent="-228600" algn="l" rtl="0" eaLnBrk="0" fontAlgn="base" hangingPunct="0">
        <a:spcBef>
          <a:spcPct val="20000"/>
        </a:spcBef>
        <a:spcAft>
          <a:spcPct val="0"/>
        </a:spcAft>
        <a:buClr>
          <a:srgbClr val="CC3300"/>
        </a:buClr>
        <a:buFont typeface="Webdings" pitchFamily="18" charset="2"/>
        <a:buChar char="4"/>
        <a:defRPr>
          <a:solidFill>
            <a:schemeClr val="tx1"/>
          </a:solidFill>
          <a:latin typeface="+mn-lt"/>
        </a:defRPr>
      </a:lvl3pPr>
      <a:lvl4pPr marL="1600200" indent="-228600" algn="l" rtl="0" eaLnBrk="0" fontAlgn="base" hangingPunct="0">
        <a:spcBef>
          <a:spcPct val="20000"/>
        </a:spcBef>
        <a:spcAft>
          <a:spcPct val="0"/>
        </a:spcAft>
        <a:buClr>
          <a:srgbClr val="CC3300"/>
        </a:buClr>
        <a:buChar char="–"/>
        <a:defRPr sz="1600">
          <a:solidFill>
            <a:schemeClr val="tx1"/>
          </a:solidFill>
          <a:latin typeface="+mn-lt"/>
        </a:defRPr>
      </a:lvl4pPr>
      <a:lvl5pPr marL="2057400" indent="-228600" algn="l" rtl="0" eaLnBrk="0" fontAlgn="base" hangingPunct="0">
        <a:spcBef>
          <a:spcPct val="20000"/>
        </a:spcBef>
        <a:spcAft>
          <a:spcPct val="0"/>
        </a:spcAft>
        <a:buClr>
          <a:srgbClr val="CC3300"/>
        </a:buClr>
        <a:buFont typeface="Webdings" pitchFamily="18" charset="2"/>
        <a:buChar char="4"/>
        <a:defRPr sz="1600">
          <a:solidFill>
            <a:schemeClr val="tx1"/>
          </a:solidFill>
          <a:latin typeface="+mn-lt"/>
        </a:defRPr>
      </a:lvl5pPr>
      <a:lvl6pPr marL="25146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6pPr>
      <a:lvl7pPr marL="29718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7pPr>
      <a:lvl8pPr marL="34290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8pPr>
      <a:lvl9pPr marL="3886200" indent="-228600" algn="l" rtl="0" fontAlgn="base">
        <a:spcBef>
          <a:spcPct val="20000"/>
        </a:spcBef>
        <a:spcAft>
          <a:spcPct val="0"/>
        </a:spcAft>
        <a:buClr>
          <a:srgbClr val="CC3300"/>
        </a:buClr>
        <a:buFont typeface="Webdings" pitchFamily="18" charset="2"/>
        <a:buChar char="4"/>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21.w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0.xml"/><Relationship Id="rId7" Type="http://schemas.openxmlformats.org/officeDocument/2006/relationships/image" Target="../media/image39.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41.wmf"/><Relationship Id="rId5" Type="http://schemas.openxmlformats.org/officeDocument/2006/relationships/image" Target="../media/image38.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40.wmf"/></Relationships>
</file>

<file path=ppt/slides/_rels/slide32.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hyperlink" Target="http://www.betasights.net/wordpress/?p=923" TargetMode="Externa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spie.org/publications/fg06_p78-80_phase-shift_masks" TargetMode="Externa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56.png"/><Relationship Id="rId5" Type="http://schemas.openxmlformats.org/officeDocument/2006/relationships/image" Target="../media/image55.wmf"/><Relationship Id="rId4" Type="http://schemas.openxmlformats.org/officeDocument/2006/relationships/oleObject" Target="../embeddings/oleObject6.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276600" y="254697"/>
            <a:ext cx="2743200" cy="852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400">
                <a:solidFill>
                  <a:srgbClr val="3333FF"/>
                </a:solidFill>
                <a:latin typeface="+mj-lt"/>
                <a:ea typeface="+mj-ea"/>
                <a:cs typeface="+mj-cs"/>
              </a:defRPr>
            </a:lvl1pPr>
            <a:lvl2pPr algn="l" rtl="0" eaLnBrk="0" fontAlgn="base" hangingPunct="0">
              <a:spcBef>
                <a:spcPct val="0"/>
              </a:spcBef>
              <a:spcAft>
                <a:spcPct val="0"/>
              </a:spcAft>
              <a:defRPr sz="3400">
                <a:solidFill>
                  <a:srgbClr val="3333FF"/>
                </a:solidFill>
                <a:latin typeface="Arial" pitchFamily="34" charset="0"/>
              </a:defRPr>
            </a:lvl2pPr>
            <a:lvl3pPr algn="l" rtl="0" eaLnBrk="0" fontAlgn="base" hangingPunct="0">
              <a:spcBef>
                <a:spcPct val="0"/>
              </a:spcBef>
              <a:spcAft>
                <a:spcPct val="0"/>
              </a:spcAft>
              <a:defRPr sz="3400">
                <a:solidFill>
                  <a:srgbClr val="3333FF"/>
                </a:solidFill>
                <a:latin typeface="Arial" pitchFamily="34" charset="0"/>
              </a:defRPr>
            </a:lvl3pPr>
            <a:lvl4pPr algn="l" rtl="0" eaLnBrk="0" fontAlgn="base" hangingPunct="0">
              <a:spcBef>
                <a:spcPct val="0"/>
              </a:spcBef>
              <a:spcAft>
                <a:spcPct val="0"/>
              </a:spcAft>
              <a:defRPr sz="3400">
                <a:solidFill>
                  <a:srgbClr val="3333FF"/>
                </a:solidFill>
                <a:latin typeface="Arial" pitchFamily="34" charset="0"/>
              </a:defRPr>
            </a:lvl4pPr>
            <a:lvl5pPr algn="l" rtl="0" eaLnBrk="0" fontAlgn="base" hangingPunct="0">
              <a:spcBef>
                <a:spcPct val="0"/>
              </a:spcBef>
              <a:spcAft>
                <a:spcPct val="0"/>
              </a:spcAft>
              <a:defRPr sz="3400">
                <a:solidFill>
                  <a:srgbClr val="3333FF"/>
                </a:solidFill>
                <a:latin typeface="Arial" pitchFamily="34" charset="0"/>
              </a:defRPr>
            </a:lvl5pPr>
            <a:lvl6pPr marL="457200" algn="l" rtl="0" fontAlgn="base">
              <a:spcBef>
                <a:spcPct val="0"/>
              </a:spcBef>
              <a:spcAft>
                <a:spcPct val="0"/>
              </a:spcAft>
              <a:defRPr sz="3400">
                <a:solidFill>
                  <a:srgbClr val="3333FF"/>
                </a:solidFill>
                <a:latin typeface="Arial" pitchFamily="34" charset="0"/>
              </a:defRPr>
            </a:lvl6pPr>
            <a:lvl7pPr marL="914400" algn="l" rtl="0" fontAlgn="base">
              <a:spcBef>
                <a:spcPct val="0"/>
              </a:spcBef>
              <a:spcAft>
                <a:spcPct val="0"/>
              </a:spcAft>
              <a:defRPr sz="3400">
                <a:solidFill>
                  <a:srgbClr val="3333FF"/>
                </a:solidFill>
                <a:latin typeface="Arial" pitchFamily="34" charset="0"/>
              </a:defRPr>
            </a:lvl7pPr>
            <a:lvl8pPr marL="1371600" algn="l" rtl="0" fontAlgn="base">
              <a:spcBef>
                <a:spcPct val="0"/>
              </a:spcBef>
              <a:spcAft>
                <a:spcPct val="0"/>
              </a:spcAft>
              <a:defRPr sz="3400">
                <a:solidFill>
                  <a:srgbClr val="3333FF"/>
                </a:solidFill>
                <a:latin typeface="Arial" pitchFamily="34" charset="0"/>
              </a:defRPr>
            </a:lvl8pPr>
            <a:lvl9pPr marL="1828800" algn="l" rtl="0" fontAlgn="base">
              <a:spcBef>
                <a:spcPct val="0"/>
              </a:spcBef>
              <a:spcAft>
                <a:spcPct val="0"/>
              </a:spcAft>
              <a:defRPr sz="3400">
                <a:solidFill>
                  <a:srgbClr val="3333FF"/>
                </a:solidFill>
                <a:latin typeface="Arial" pitchFamily="34" charset="0"/>
              </a:defRPr>
            </a:lvl9pPr>
          </a:lstStyle>
          <a:p>
            <a:r>
              <a:rPr lang="en-US" sz="4800" kern="0" dirty="0" smtClean="0"/>
              <a:t>Lecture 7</a:t>
            </a:r>
            <a:endParaRPr lang="en-US" sz="4800" kern="0" dirty="0"/>
          </a:p>
        </p:txBody>
      </p:sp>
      <p:sp>
        <p:nvSpPr>
          <p:cNvPr id="5" name="Subtitle 2"/>
          <p:cNvSpPr txBox="1">
            <a:spLocks/>
          </p:cNvSpPr>
          <p:nvPr/>
        </p:nvSpPr>
        <p:spPr bwMode="auto">
          <a:xfrm>
            <a:off x="186070" y="999649"/>
            <a:ext cx="8686800" cy="57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C3300"/>
              </a:buClr>
              <a:buFont typeface="Webdings" pitchFamily="18" charset="2"/>
              <a:buChar char="4"/>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rgbClr val="CC3300"/>
              </a:buClr>
              <a:buChar char="–"/>
              <a:defRPr sz="2400">
                <a:solidFill>
                  <a:schemeClr val="tx1"/>
                </a:solidFill>
                <a:latin typeface="+mn-lt"/>
              </a:defRPr>
            </a:lvl2pPr>
            <a:lvl3pPr marL="1143000" indent="-228600" algn="l" rtl="0" eaLnBrk="0" fontAlgn="base" hangingPunct="0">
              <a:spcBef>
                <a:spcPct val="20000"/>
              </a:spcBef>
              <a:spcAft>
                <a:spcPct val="0"/>
              </a:spcAft>
              <a:buClr>
                <a:srgbClr val="CC3300"/>
              </a:buClr>
              <a:buFont typeface="Webdings" pitchFamily="18" charset="2"/>
              <a:buChar char="4"/>
              <a:defRPr sz="2000">
                <a:solidFill>
                  <a:schemeClr val="tx1"/>
                </a:solidFill>
                <a:latin typeface="+mn-lt"/>
              </a:defRPr>
            </a:lvl3pPr>
            <a:lvl4pPr marL="1600200" indent="-228600" algn="l" rtl="0" eaLnBrk="0" fontAlgn="base" hangingPunct="0">
              <a:spcBef>
                <a:spcPct val="20000"/>
              </a:spcBef>
              <a:spcAft>
                <a:spcPct val="0"/>
              </a:spcAft>
              <a:buClr>
                <a:srgbClr val="CC3300"/>
              </a:buClr>
              <a:buChar char="–"/>
              <a:defRPr sz="1800">
                <a:solidFill>
                  <a:schemeClr val="tx1"/>
                </a:solidFill>
                <a:latin typeface="+mn-lt"/>
              </a:defRPr>
            </a:lvl4pPr>
            <a:lvl5pPr marL="2057400" indent="-228600" algn="l" rtl="0" eaLnBrk="0" fontAlgn="base" hangingPunct="0">
              <a:spcBef>
                <a:spcPct val="20000"/>
              </a:spcBef>
              <a:spcAft>
                <a:spcPct val="0"/>
              </a:spcAft>
              <a:buClr>
                <a:srgbClr val="CC3300"/>
              </a:buClr>
              <a:buFont typeface="Webdings" pitchFamily="18" charset="2"/>
              <a:buChar char="4"/>
              <a:defRPr sz="1800">
                <a:solidFill>
                  <a:schemeClr val="tx1"/>
                </a:solidFill>
                <a:latin typeface="+mn-lt"/>
              </a:defRPr>
            </a:lvl5pPr>
            <a:lvl6pPr marL="25146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6pPr>
            <a:lvl7pPr marL="29718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7pPr>
            <a:lvl8pPr marL="34290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8pPr>
            <a:lvl9pPr marL="3886200" indent="-228600" algn="l" rtl="0" fontAlgn="base">
              <a:spcBef>
                <a:spcPct val="20000"/>
              </a:spcBef>
              <a:spcAft>
                <a:spcPct val="0"/>
              </a:spcAft>
              <a:buClr>
                <a:srgbClr val="CC3300"/>
              </a:buClr>
              <a:buFont typeface="Webdings" pitchFamily="18" charset="2"/>
              <a:buChar char="4"/>
              <a:defRPr sz="1800">
                <a:solidFill>
                  <a:schemeClr val="tx1"/>
                </a:solidFill>
                <a:latin typeface="+mn-lt"/>
              </a:defRPr>
            </a:lvl9pPr>
          </a:lstStyle>
          <a:p>
            <a:pPr marL="0" indent="0">
              <a:buNone/>
            </a:pPr>
            <a:r>
              <a:rPr lang="en-US" kern="0" dirty="0" smtClean="0"/>
              <a:t>Chemical Engineering for Micro/Nano Fabrication</a:t>
            </a:r>
          </a:p>
          <a:p>
            <a:endParaRPr lang="en-US" kern="0" dirty="0" smtClean="0"/>
          </a:p>
          <a:p>
            <a:endParaRPr lang="en-US" kern="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2" y="1981200"/>
            <a:ext cx="8858256" cy="4389500"/>
          </a:xfrm>
          <a:prstGeom prst="rect">
            <a:avLst/>
          </a:prstGeom>
        </p:spPr>
      </p:pic>
    </p:spTree>
    <p:extLst>
      <p:ext uri="{BB962C8B-B14F-4D97-AF65-F5344CB8AC3E}">
        <p14:creationId xmlns:p14="http://schemas.microsoft.com/office/powerpoint/2010/main" val="2723488869"/>
      </p:ext>
    </p:extLst>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79413"/>
            <a:ext cx="8839200" cy="693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a:spLocks noChangeArrowheads="1"/>
          </p:cNvSpPr>
          <p:nvPr/>
        </p:nvSpPr>
        <p:spPr bwMode="auto">
          <a:xfrm rot="615419">
            <a:off x="3543300" y="1281113"/>
            <a:ext cx="1157288" cy="257175"/>
          </a:xfrm>
          <a:prstGeom prst="rightArrow">
            <a:avLst>
              <a:gd name="adj1" fmla="val 50000"/>
              <a:gd name="adj2" fmla="val 49875"/>
            </a:avLst>
          </a:prstGeom>
          <a:solidFill>
            <a:srgbClr val="FFFF00"/>
          </a:solidFill>
          <a:ln w="9525">
            <a:solidFill>
              <a:schemeClr val="tx1"/>
            </a:solidFill>
            <a:miter lim="800000"/>
            <a:headEnd/>
            <a:tailEnd/>
          </a:ln>
        </p:spPr>
        <p:txBody>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a:solidFill>
                <a:srgbClr val="000000"/>
              </a:solidFill>
              <a:latin typeface="Times New Roman" pitchFamily="18" charset="0"/>
            </a:endParaRPr>
          </a:p>
        </p:txBody>
      </p:sp>
      <p:sp>
        <p:nvSpPr>
          <p:cNvPr id="6" name="Right Arrow 5"/>
          <p:cNvSpPr>
            <a:spLocks noChangeArrowheads="1"/>
          </p:cNvSpPr>
          <p:nvPr/>
        </p:nvSpPr>
        <p:spPr bwMode="auto">
          <a:xfrm rot="8874014">
            <a:off x="5130800" y="2767013"/>
            <a:ext cx="1600200" cy="266700"/>
          </a:xfrm>
          <a:prstGeom prst="rightArrow">
            <a:avLst>
              <a:gd name="adj1" fmla="val 50000"/>
              <a:gd name="adj2" fmla="val 50000"/>
            </a:avLst>
          </a:prstGeom>
          <a:solidFill>
            <a:srgbClr val="FF0000"/>
          </a:solidFill>
          <a:ln w="9525">
            <a:solidFill>
              <a:schemeClr val="tx1"/>
            </a:solidFill>
            <a:miter lim="800000"/>
            <a:headEnd/>
            <a:tailEnd/>
          </a:ln>
        </p:spPr>
        <p:txBody>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a:solidFill>
                <a:srgbClr val="000000"/>
              </a:solidFill>
              <a:latin typeface="Times New Roman" pitchFamily="18" charset="0"/>
            </a:endParaRPr>
          </a:p>
        </p:txBody>
      </p:sp>
      <p:sp>
        <p:nvSpPr>
          <p:cNvPr id="2" name="Rectangle 1"/>
          <p:cNvSpPr/>
          <p:nvPr/>
        </p:nvSpPr>
        <p:spPr>
          <a:xfrm>
            <a:off x="3689728" y="-44957"/>
            <a:ext cx="2334293" cy="1200329"/>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n-US" sz="7200" b="1" dirty="0">
                <a:ln w="11430"/>
                <a:solidFill>
                  <a:srgbClr val="4F81BD"/>
                </a:solidFill>
                <a:effectLst>
                  <a:outerShdw blurRad="80000" dist="40000" dir="5040000" algn="tl">
                    <a:srgbClr val="000000">
                      <a:alpha val="30000"/>
                    </a:srgbClr>
                  </a:outerShdw>
                </a:effectLst>
                <a:latin typeface="Arial" pitchFamily="34" charset="0"/>
              </a:rPr>
              <a:t>HOPE</a:t>
            </a:r>
          </a:p>
        </p:txBody>
      </p:sp>
      <p:sp>
        <p:nvSpPr>
          <p:cNvPr id="7" name="Right Arrow 6"/>
          <p:cNvSpPr>
            <a:spLocks noChangeArrowheads="1"/>
          </p:cNvSpPr>
          <p:nvPr/>
        </p:nvSpPr>
        <p:spPr bwMode="auto">
          <a:xfrm rot="10530147">
            <a:off x="6256338" y="422275"/>
            <a:ext cx="1600200" cy="266700"/>
          </a:xfrm>
          <a:prstGeom prst="rightArrow">
            <a:avLst>
              <a:gd name="adj1" fmla="val 50000"/>
              <a:gd name="adj2" fmla="val 50000"/>
            </a:avLst>
          </a:prstGeom>
          <a:solidFill>
            <a:srgbClr val="FFC000"/>
          </a:solidFill>
          <a:ln w="9525">
            <a:solidFill>
              <a:schemeClr val="tx1"/>
            </a:solidFill>
            <a:miter lim="800000"/>
            <a:headEnd/>
            <a:tailEnd/>
          </a:ln>
        </p:spPr>
        <p:txBody>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a:solidFill>
                <a:srgbClr val="000000"/>
              </a:solidFill>
              <a:latin typeface="Times New Roman" pitchFamily="18" charset="0"/>
            </a:endParaRPr>
          </a:p>
        </p:txBody>
      </p:sp>
      <p:sp>
        <p:nvSpPr>
          <p:cNvPr id="3" name="Slide Number Placeholder 2"/>
          <p:cNvSpPr>
            <a:spLocks noGrp="1"/>
          </p:cNvSpPr>
          <p:nvPr>
            <p:ph type="sldNum" sz="quarter" idx="4294967295"/>
          </p:nvPr>
        </p:nvSpPr>
        <p:spPr>
          <a:xfrm>
            <a:off x="7010400" y="6356350"/>
            <a:ext cx="2133600" cy="365125"/>
          </a:xfrm>
          <a:prstGeom prst="rect">
            <a:avLst/>
          </a:prstGeom>
        </p:spPr>
        <p:txBody>
          <a:bodyPr/>
          <a:lstStyle/>
          <a:p>
            <a:pPr>
              <a:defRPr/>
            </a:pPr>
            <a:fld id="{EFCFEE5F-ACE5-45C6-A511-4C389D75945D}" type="slidenum">
              <a:rPr lang="en-US" smtClean="0"/>
              <a:pPr>
                <a:defRPr/>
              </a:pPr>
              <a:t>10</a:t>
            </a:fld>
            <a:endParaRPr lang="en-US"/>
          </a:p>
        </p:txBody>
      </p:sp>
    </p:spTree>
    <p:extLst>
      <p:ext uri="{BB962C8B-B14F-4D97-AF65-F5344CB8AC3E}">
        <p14:creationId xmlns:p14="http://schemas.microsoft.com/office/powerpoint/2010/main" val="36596193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nodeType="clickEffect">
                                  <p:stCondLst>
                                    <p:cond delay="0"/>
                                  </p:stCondLst>
                                  <p:childTnLst>
                                    <p:animEffect transition="out" filter="fade">
                                      <p:cBhvr>
                                        <p:cTn id="19" dur="2750"/>
                                        <p:tgtEl>
                                          <p:spTgt spid="2"/>
                                        </p:tgtEl>
                                      </p:cBhvr>
                                    </p:animEffect>
                                    <p:set>
                                      <p:cBhvr>
                                        <p:cTn id="20" dur="1" fill="hold">
                                          <p:stCondLst>
                                            <p:cond delay="27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8" name="Picture 2"/>
          <p:cNvPicPr>
            <a:picLocks noChangeAspect="1" noChangeArrowheads="1"/>
          </p:cNvPicPr>
          <p:nvPr/>
        </p:nvPicPr>
        <p:blipFill>
          <a:blip r:embed="rId2">
            <a:extLst>
              <a:ext uri="{28A0092B-C50C-407E-A947-70E740481C1C}">
                <a14:useLocalDpi xmlns:a14="http://schemas.microsoft.com/office/drawing/2010/main" val="0"/>
              </a:ext>
            </a:extLst>
          </a:blip>
          <a:srcRect l="7549" t="18378" r="9435" b="6453"/>
          <a:stretch>
            <a:fillRect/>
          </a:stretch>
        </p:blipFill>
        <p:spPr bwMode="auto">
          <a:xfrm>
            <a:off x="-42863" y="0"/>
            <a:ext cx="91551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8213390"/>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2"/>
          <p:cNvPicPr>
            <a:picLocks noChangeAspect="1" noChangeArrowheads="1"/>
          </p:cNvPicPr>
          <p:nvPr/>
        </p:nvPicPr>
        <p:blipFill>
          <a:blip r:embed="rId2">
            <a:extLst>
              <a:ext uri="{28A0092B-C50C-407E-A947-70E740481C1C}">
                <a14:useLocalDpi xmlns:a14="http://schemas.microsoft.com/office/drawing/2010/main" val="0"/>
              </a:ext>
            </a:extLst>
          </a:blip>
          <a:srcRect l="7170" t="18678" r="8679" b="5244"/>
          <a:stretch>
            <a:fillRect/>
          </a:stretch>
        </p:blipFill>
        <p:spPr bwMode="auto">
          <a:xfrm>
            <a:off x="31750" y="812800"/>
            <a:ext cx="9112250" cy="5148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up 15"/>
          <p:cNvGrpSpPr>
            <a:grpSpLocks/>
          </p:cNvGrpSpPr>
          <p:nvPr/>
        </p:nvGrpSpPr>
        <p:grpSpPr bwMode="auto">
          <a:xfrm>
            <a:off x="1700213" y="2798763"/>
            <a:ext cx="3481387" cy="630237"/>
            <a:chOff x="1700089" y="2798194"/>
            <a:chExt cx="3481511" cy="630806"/>
          </a:xfrm>
        </p:grpSpPr>
        <p:sp>
          <p:nvSpPr>
            <p:cNvPr id="4" name="5-Point Star 3"/>
            <p:cNvSpPr/>
            <p:nvPr/>
          </p:nvSpPr>
          <p:spPr>
            <a:xfrm>
              <a:off x="1700089" y="3157293"/>
              <a:ext cx="228608" cy="27170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800">
                <a:solidFill>
                  <a:prstClr val="white"/>
                </a:solidFill>
              </a:endParaRPr>
            </a:p>
          </p:txBody>
        </p:sp>
        <p:sp>
          <p:nvSpPr>
            <p:cNvPr id="6" name="5-Point Star 5"/>
            <p:cNvSpPr/>
            <p:nvPr/>
          </p:nvSpPr>
          <p:spPr>
            <a:xfrm>
              <a:off x="2760577" y="2798194"/>
              <a:ext cx="228608" cy="27170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800">
                <a:solidFill>
                  <a:prstClr val="white"/>
                </a:solidFill>
              </a:endParaRPr>
            </a:p>
          </p:txBody>
        </p:sp>
        <p:cxnSp>
          <p:nvCxnSpPr>
            <p:cNvPr id="7" name="Straight Connector 6"/>
            <p:cNvCxnSpPr/>
            <p:nvPr/>
          </p:nvCxnSpPr>
          <p:spPr>
            <a:xfrm flipV="1">
              <a:off x="1998550" y="3349553"/>
              <a:ext cx="2057473" cy="0"/>
            </a:xfrm>
            <a:prstGeom prst="line">
              <a:avLst/>
            </a:prstGeom>
            <a:ln w="25400">
              <a:solidFill>
                <a:srgbClr val="FF0000"/>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71721" y="2977743"/>
              <a:ext cx="2209879" cy="0"/>
            </a:xfrm>
            <a:prstGeom prst="line">
              <a:avLst/>
            </a:prstGeom>
            <a:ln w="25400">
              <a:solidFill>
                <a:srgbClr val="FF0000"/>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17" name="Group 16"/>
          <p:cNvGrpSpPr>
            <a:grpSpLocks/>
          </p:cNvGrpSpPr>
          <p:nvPr/>
        </p:nvGrpSpPr>
        <p:grpSpPr bwMode="auto">
          <a:xfrm>
            <a:off x="1814513" y="3429000"/>
            <a:ext cx="2376487" cy="1905000"/>
            <a:chOff x="1814389" y="3429000"/>
            <a:chExt cx="2376611" cy="1905000"/>
          </a:xfrm>
        </p:grpSpPr>
        <p:cxnSp>
          <p:nvCxnSpPr>
            <p:cNvPr id="8" name="Straight Connector 7"/>
            <p:cNvCxnSpPr/>
            <p:nvPr/>
          </p:nvCxnSpPr>
          <p:spPr>
            <a:xfrm>
              <a:off x="1814389" y="3505200"/>
              <a:ext cx="0" cy="1828800"/>
            </a:xfrm>
            <a:prstGeom prst="line">
              <a:avLst/>
            </a:prstGeom>
            <a:ln w="25400">
              <a:solidFill>
                <a:srgbClr val="FF0000"/>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191000" y="3429000"/>
              <a:ext cx="0" cy="1905000"/>
            </a:xfrm>
            <a:prstGeom prst="line">
              <a:avLst/>
            </a:prstGeom>
            <a:ln w="25400">
              <a:solidFill>
                <a:srgbClr val="FF0000"/>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998549" y="4953000"/>
              <a:ext cx="2057507" cy="0"/>
            </a:xfrm>
            <a:prstGeom prst="line">
              <a:avLst/>
            </a:prstGeom>
            <a:ln w="25400">
              <a:solidFill>
                <a:srgbClr val="FF0000"/>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40328" name="TextBox 12"/>
            <p:cNvSpPr txBox="1">
              <a:spLocks noChangeArrowheads="1"/>
            </p:cNvSpPr>
            <p:nvPr/>
          </p:nvSpPr>
          <p:spPr bwMode="auto">
            <a:xfrm>
              <a:off x="2457269" y="4572000"/>
              <a:ext cx="10647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800">
                  <a:solidFill>
                    <a:srgbClr val="FF0000"/>
                  </a:solidFill>
                  <a:latin typeface="Arial" pitchFamily="34" charset="0"/>
                </a:rPr>
                <a:t>Gap?</a:t>
              </a:r>
            </a:p>
          </p:txBody>
        </p:sp>
      </p:grpSp>
    </p:spTree>
    <p:extLst>
      <p:ext uri="{BB962C8B-B14F-4D97-AF65-F5344CB8AC3E}">
        <p14:creationId xmlns:p14="http://schemas.microsoft.com/office/powerpoint/2010/main" val="3376962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0"/>
            <a:ext cx="7772400" cy="1470025"/>
          </a:xfrm>
        </p:spPr>
        <p:txBody>
          <a:bodyPr/>
          <a:lstStyle/>
          <a:p>
            <a:r>
              <a:rPr lang="en-US" dirty="0" smtClean="0"/>
              <a:t>2017 EUV Brightness data</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2083" t="33334" r="40000" b="25184"/>
          <a:stretch/>
        </p:blipFill>
        <p:spPr>
          <a:xfrm>
            <a:off x="2514600" y="1066800"/>
            <a:ext cx="3505200" cy="2157046"/>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583" t="26296" r="41667" b="25556"/>
          <a:stretch/>
        </p:blipFill>
        <p:spPr>
          <a:xfrm>
            <a:off x="1371600" y="3223846"/>
            <a:ext cx="5056517" cy="2809176"/>
          </a:xfrm>
          <a:prstGeom prst="rect">
            <a:avLst/>
          </a:prstGeom>
        </p:spPr>
      </p:pic>
      <p:sp>
        <p:nvSpPr>
          <p:cNvPr id="6" name="Rectangle 5"/>
          <p:cNvSpPr/>
          <p:nvPr/>
        </p:nvSpPr>
        <p:spPr>
          <a:xfrm>
            <a:off x="2362200" y="6248400"/>
            <a:ext cx="5029200" cy="400110"/>
          </a:xfrm>
          <a:prstGeom prst="rect">
            <a:avLst/>
          </a:prstGeom>
        </p:spPr>
        <p:txBody>
          <a:bodyPr wrap="square">
            <a:spAutoFit/>
          </a:bodyPr>
          <a:lstStyle/>
          <a:p>
            <a:r>
              <a:rPr lang="en-US" sz="2000" dirty="0"/>
              <a:t>Proc. of SPIE Vol. 10143 </a:t>
            </a:r>
            <a:r>
              <a:rPr lang="en-US" sz="2000" dirty="0" smtClean="0"/>
              <a:t>1014306-1</a:t>
            </a:r>
            <a:endParaRPr lang="en-US" sz="2000" dirty="0"/>
          </a:p>
        </p:txBody>
      </p:sp>
    </p:spTree>
    <p:extLst>
      <p:ext uri="{BB962C8B-B14F-4D97-AF65-F5344CB8AC3E}">
        <p14:creationId xmlns:p14="http://schemas.microsoft.com/office/powerpoint/2010/main" val="2945151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euv pelli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8382000" cy="47148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9200" y="5715000"/>
            <a:ext cx="6477000" cy="523220"/>
          </a:xfrm>
          <a:prstGeom prst="rect">
            <a:avLst/>
          </a:prstGeom>
          <a:noFill/>
        </p:spPr>
        <p:txBody>
          <a:bodyPr wrap="square" rtlCol="0">
            <a:spAutoFit/>
          </a:bodyPr>
          <a:lstStyle/>
          <a:p>
            <a:r>
              <a:rPr lang="en-US" dirty="0" smtClean="0"/>
              <a:t>Absorbance now between 10 and 20%</a:t>
            </a:r>
            <a:endParaRPr lang="en-US" dirty="0"/>
          </a:p>
        </p:txBody>
      </p:sp>
    </p:spTree>
    <p:extLst>
      <p:ext uri="{BB962C8B-B14F-4D97-AF65-F5344CB8AC3E}">
        <p14:creationId xmlns:p14="http://schemas.microsoft.com/office/powerpoint/2010/main" val="3049762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3543" y="38100"/>
            <a:ext cx="9100457" cy="6705600"/>
          </a:xfrm>
          <a:prstGeom prst="rect">
            <a:avLst/>
          </a:prstGeom>
        </p:spPr>
      </p:pic>
      <p:sp>
        <p:nvSpPr>
          <p:cNvPr id="5" name="Rectangle 4"/>
          <p:cNvSpPr/>
          <p:nvPr/>
        </p:nvSpPr>
        <p:spPr>
          <a:xfrm>
            <a:off x="381000" y="5181600"/>
            <a:ext cx="8610600" cy="1371600"/>
          </a:xfrm>
          <a:prstGeom prst="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5267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27010" name="Picture 2"/>
          <p:cNvPicPr>
            <a:picLocks noChangeAspect="1" noChangeArrowheads="1"/>
          </p:cNvPicPr>
          <p:nvPr/>
        </p:nvPicPr>
        <p:blipFill>
          <a:blip r:embed="rId2">
            <a:lum bright="-12000" contrast="30000"/>
            <a:extLst>
              <a:ext uri="{28A0092B-C50C-407E-A947-70E740481C1C}">
                <a14:useLocalDpi xmlns:a14="http://schemas.microsoft.com/office/drawing/2010/main" val="0"/>
              </a:ext>
            </a:extLst>
          </a:blip>
          <a:srcRect/>
          <a:stretch>
            <a:fillRect/>
          </a:stretch>
        </p:blipFill>
        <p:spPr bwMode="auto">
          <a:xfrm>
            <a:off x="152400" y="990600"/>
            <a:ext cx="8915400" cy="577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7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209800"/>
            <a:ext cx="5334000" cy="119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7012" name="Rectangle 4"/>
          <p:cNvSpPr>
            <a:spLocks noChangeArrowheads="1"/>
          </p:cNvSpPr>
          <p:nvPr/>
        </p:nvSpPr>
        <p:spPr bwMode="auto">
          <a:xfrm>
            <a:off x="1066800" y="303213"/>
            <a:ext cx="7753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3600" b="1">
                <a:solidFill>
                  <a:srgbClr val="3333FF"/>
                </a:solidFill>
                <a:latin typeface="Arial" pitchFamily="34" charset="0"/>
                <a:cs typeface="Arial" pitchFamily="34" charset="0"/>
              </a:rPr>
              <a:t>1995 Predictions by Gordon Moore</a:t>
            </a:r>
          </a:p>
        </p:txBody>
      </p:sp>
    </p:spTree>
    <p:extLst>
      <p:ext uri="{BB962C8B-B14F-4D97-AF65-F5344CB8AC3E}">
        <p14:creationId xmlns:p14="http://schemas.microsoft.com/office/powerpoint/2010/main" val="1735691871"/>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28034" name="Picture 2"/>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a:stretch>
            <a:fillRect/>
          </a:stretch>
        </p:blipFill>
        <p:spPr bwMode="auto">
          <a:xfrm>
            <a:off x="152400" y="838200"/>
            <a:ext cx="89154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8035" name="Rectangle 3"/>
          <p:cNvSpPr>
            <a:spLocks noChangeArrowheads="1"/>
          </p:cNvSpPr>
          <p:nvPr/>
        </p:nvSpPr>
        <p:spPr bwMode="auto">
          <a:xfrm>
            <a:off x="1066800" y="303213"/>
            <a:ext cx="7753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3600" b="1">
                <a:solidFill>
                  <a:srgbClr val="3333FF"/>
                </a:solidFill>
                <a:latin typeface="Arial" pitchFamily="34" charset="0"/>
                <a:cs typeface="Arial" pitchFamily="34" charset="0"/>
              </a:rPr>
              <a:t>1995 Predictions by Gordon Moore</a:t>
            </a:r>
          </a:p>
        </p:txBody>
      </p:sp>
      <p:pic>
        <p:nvPicPr>
          <p:cNvPr id="4280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209800"/>
            <a:ext cx="5334000" cy="119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6798706"/>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ChangeArrowheads="1"/>
          </p:cNvSpPr>
          <p:nvPr/>
        </p:nvSpPr>
        <p:spPr bwMode="auto">
          <a:xfrm>
            <a:off x="2051050" y="1587500"/>
            <a:ext cx="67056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29059" name="Line 3"/>
          <p:cNvSpPr>
            <a:spLocks noChangeShapeType="1"/>
          </p:cNvSpPr>
          <p:nvPr/>
        </p:nvSpPr>
        <p:spPr bwMode="auto">
          <a:xfrm>
            <a:off x="2051050" y="4192588"/>
            <a:ext cx="67056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60" name="Line 4"/>
          <p:cNvSpPr>
            <a:spLocks noChangeShapeType="1"/>
          </p:cNvSpPr>
          <p:nvPr/>
        </p:nvSpPr>
        <p:spPr bwMode="auto">
          <a:xfrm>
            <a:off x="2051050" y="2884488"/>
            <a:ext cx="670560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61" name="Line 5"/>
          <p:cNvSpPr>
            <a:spLocks noChangeShapeType="1"/>
          </p:cNvSpPr>
          <p:nvPr/>
        </p:nvSpPr>
        <p:spPr bwMode="auto">
          <a:xfrm>
            <a:off x="2051050" y="1587500"/>
            <a:ext cx="67056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62" name="Rectangle 6"/>
          <p:cNvSpPr>
            <a:spLocks noChangeArrowheads="1"/>
          </p:cNvSpPr>
          <p:nvPr/>
        </p:nvSpPr>
        <p:spPr bwMode="auto">
          <a:xfrm>
            <a:off x="2051050" y="1587500"/>
            <a:ext cx="6705600" cy="390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29063" name="Line 7"/>
          <p:cNvSpPr>
            <a:spLocks noChangeShapeType="1"/>
          </p:cNvSpPr>
          <p:nvPr/>
        </p:nvSpPr>
        <p:spPr bwMode="auto">
          <a:xfrm>
            <a:off x="2051050" y="1587500"/>
            <a:ext cx="1588" cy="39020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64" name="Line 8"/>
          <p:cNvSpPr>
            <a:spLocks noChangeShapeType="1"/>
          </p:cNvSpPr>
          <p:nvPr/>
        </p:nvSpPr>
        <p:spPr bwMode="auto">
          <a:xfrm>
            <a:off x="2001838" y="5489575"/>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65" name="Line 9"/>
          <p:cNvSpPr>
            <a:spLocks noChangeShapeType="1"/>
          </p:cNvSpPr>
          <p:nvPr/>
        </p:nvSpPr>
        <p:spPr bwMode="auto">
          <a:xfrm>
            <a:off x="2001838" y="5099050"/>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66" name="Line 10"/>
          <p:cNvSpPr>
            <a:spLocks noChangeShapeType="1"/>
          </p:cNvSpPr>
          <p:nvPr/>
        </p:nvSpPr>
        <p:spPr bwMode="auto">
          <a:xfrm>
            <a:off x="2001838" y="4867275"/>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67" name="Line 11"/>
          <p:cNvSpPr>
            <a:spLocks noChangeShapeType="1"/>
          </p:cNvSpPr>
          <p:nvPr/>
        </p:nvSpPr>
        <p:spPr bwMode="auto">
          <a:xfrm>
            <a:off x="2001838" y="4710113"/>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68" name="Line 12"/>
          <p:cNvSpPr>
            <a:spLocks noChangeShapeType="1"/>
          </p:cNvSpPr>
          <p:nvPr/>
        </p:nvSpPr>
        <p:spPr bwMode="auto">
          <a:xfrm>
            <a:off x="2001838" y="4583113"/>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69" name="Line 13"/>
          <p:cNvSpPr>
            <a:spLocks noChangeShapeType="1"/>
          </p:cNvSpPr>
          <p:nvPr/>
        </p:nvSpPr>
        <p:spPr bwMode="auto">
          <a:xfrm>
            <a:off x="2001838" y="4476750"/>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70" name="Line 14"/>
          <p:cNvSpPr>
            <a:spLocks noChangeShapeType="1"/>
          </p:cNvSpPr>
          <p:nvPr/>
        </p:nvSpPr>
        <p:spPr bwMode="auto">
          <a:xfrm>
            <a:off x="2001838" y="4392613"/>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71" name="Line 15"/>
          <p:cNvSpPr>
            <a:spLocks noChangeShapeType="1"/>
          </p:cNvSpPr>
          <p:nvPr/>
        </p:nvSpPr>
        <p:spPr bwMode="auto">
          <a:xfrm>
            <a:off x="2001838" y="4319588"/>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72" name="Line 16"/>
          <p:cNvSpPr>
            <a:spLocks noChangeShapeType="1"/>
          </p:cNvSpPr>
          <p:nvPr/>
        </p:nvSpPr>
        <p:spPr bwMode="auto">
          <a:xfrm>
            <a:off x="2001838" y="4244975"/>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73" name="Line 17"/>
          <p:cNvSpPr>
            <a:spLocks noChangeShapeType="1"/>
          </p:cNvSpPr>
          <p:nvPr/>
        </p:nvSpPr>
        <p:spPr bwMode="auto">
          <a:xfrm>
            <a:off x="2001838" y="4192588"/>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74" name="Line 18"/>
          <p:cNvSpPr>
            <a:spLocks noChangeShapeType="1"/>
          </p:cNvSpPr>
          <p:nvPr/>
        </p:nvSpPr>
        <p:spPr bwMode="auto">
          <a:xfrm>
            <a:off x="2001838" y="3802063"/>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75" name="Line 19"/>
          <p:cNvSpPr>
            <a:spLocks noChangeShapeType="1"/>
          </p:cNvSpPr>
          <p:nvPr/>
        </p:nvSpPr>
        <p:spPr bwMode="auto">
          <a:xfrm>
            <a:off x="2001838" y="3570288"/>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76" name="Line 20"/>
          <p:cNvSpPr>
            <a:spLocks noChangeShapeType="1"/>
          </p:cNvSpPr>
          <p:nvPr/>
        </p:nvSpPr>
        <p:spPr bwMode="auto">
          <a:xfrm>
            <a:off x="2001838" y="3402013"/>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77" name="Line 21"/>
          <p:cNvSpPr>
            <a:spLocks noChangeShapeType="1"/>
          </p:cNvSpPr>
          <p:nvPr/>
        </p:nvSpPr>
        <p:spPr bwMode="auto">
          <a:xfrm>
            <a:off x="2001838" y="3275013"/>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78" name="Line 22"/>
          <p:cNvSpPr>
            <a:spLocks noChangeShapeType="1"/>
          </p:cNvSpPr>
          <p:nvPr/>
        </p:nvSpPr>
        <p:spPr bwMode="auto">
          <a:xfrm>
            <a:off x="2001838" y="3179763"/>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79" name="Line 23"/>
          <p:cNvSpPr>
            <a:spLocks noChangeShapeType="1"/>
          </p:cNvSpPr>
          <p:nvPr/>
        </p:nvSpPr>
        <p:spPr bwMode="auto">
          <a:xfrm>
            <a:off x="2001838" y="3086100"/>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80" name="Line 24"/>
          <p:cNvSpPr>
            <a:spLocks noChangeShapeType="1"/>
          </p:cNvSpPr>
          <p:nvPr/>
        </p:nvSpPr>
        <p:spPr bwMode="auto">
          <a:xfrm>
            <a:off x="2001838" y="3011488"/>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81" name="Line 25"/>
          <p:cNvSpPr>
            <a:spLocks noChangeShapeType="1"/>
          </p:cNvSpPr>
          <p:nvPr/>
        </p:nvSpPr>
        <p:spPr bwMode="auto">
          <a:xfrm>
            <a:off x="2001838" y="2947988"/>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82" name="Line 26"/>
          <p:cNvSpPr>
            <a:spLocks noChangeShapeType="1"/>
          </p:cNvSpPr>
          <p:nvPr/>
        </p:nvSpPr>
        <p:spPr bwMode="auto">
          <a:xfrm>
            <a:off x="2001838" y="2884488"/>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83" name="Line 27"/>
          <p:cNvSpPr>
            <a:spLocks noChangeShapeType="1"/>
          </p:cNvSpPr>
          <p:nvPr/>
        </p:nvSpPr>
        <p:spPr bwMode="auto">
          <a:xfrm>
            <a:off x="2001838" y="2493963"/>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84" name="Line 28"/>
          <p:cNvSpPr>
            <a:spLocks noChangeShapeType="1"/>
          </p:cNvSpPr>
          <p:nvPr/>
        </p:nvSpPr>
        <p:spPr bwMode="auto">
          <a:xfrm>
            <a:off x="2001838" y="2262188"/>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85" name="Line 29"/>
          <p:cNvSpPr>
            <a:spLocks noChangeShapeType="1"/>
          </p:cNvSpPr>
          <p:nvPr/>
        </p:nvSpPr>
        <p:spPr bwMode="auto">
          <a:xfrm>
            <a:off x="2001838" y="2105025"/>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86" name="Line 30"/>
          <p:cNvSpPr>
            <a:spLocks noChangeShapeType="1"/>
          </p:cNvSpPr>
          <p:nvPr/>
        </p:nvSpPr>
        <p:spPr bwMode="auto">
          <a:xfrm>
            <a:off x="2001838" y="1978025"/>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87" name="Line 31"/>
          <p:cNvSpPr>
            <a:spLocks noChangeShapeType="1"/>
          </p:cNvSpPr>
          <p:nvPr/>
        </p:nvSpPr>
        <p:spPr bwMode="auto">
          <a:xfrm>
            <a:off x="2001838" y="1871663"/>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88" name="Line 32"/>
          <p:cNvSpPr>
            <a:spLocks noChangeShapeType="1"/>
          </p:cNvSpPr>
          <p:nvPr/>
        </p:nvSpPr>
        <p:spPr bwMode="auto">
          <a:xfrm>
            <a:off x="2001838" y="1787525"/>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89" name="Line 33"/>
          <p:cNvSpPr>
            <a:spLocks noChangeShapeType="1"/>
          </p:cNvSpPr>
          <p:nvPr/>
        </p:nvSpPr>
        <p:spPr bwMode="auto">
          <a:xfrm>
            <a:off x="2001838" y="1714500"/>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90" name="Line 34"/>
          <p:cNvSpPr>
            <a:spLocks noChangeShapeType="1"/>
          </p:cNvSpPr>
          <p:nvPr/>
        </p:nvSpPr>
        <p:spPr bwMode="auto">
          <a:xfrm>
            <a:off x="2001838" y="1651000"/>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91" name="Line 35"/>
          <p:cNvSpPr>
            <a:spLocks noChangeShapeType="1"/>
          </p:cNvSpPr>
          <p:nvPr/>
        </p:nvSpPr>
        <p:spPr bwMode="auto">
          <a:xfrm>
            <a:off x="2001838" y="1587500"/>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92" name="Line 36"/>
          <p:cNvSpPr>
            <a:spLocks noChangeShapeType="1"/>
          </p:cNvSpPr>
          <p:nvPr/>
        </p:nvSpPr>
        <p:spPr bwMode="auto">
          <a:xfrm>
            <a:off x="1982788" y="5489575"/>
            <a:ext cx="6826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93" name="Line 37"/>
          <p:cNvSpPr>
            <a:spLocks noChangeShapeType="1"/>
          </p:cNvSpPr>
          <p:nvPr/>
        </p:nvSpPr>
        <p:spPr bwMode="auto">
          <a:xfrm>
            <a:off x="1982788" y="4192588"/>
            <a:ext cx="6826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94" name="Line 38"/>
          <p:cNvSpPr>
            <a:spLocks noChangeShapeType="1"/>
          </p:cNvSpPr>
          <p:nvPr/>
        </p:nvSpPr>
        <p:spPr bwMode="auto">
          <a:xfrm>
            <a:off x="1982788" y="2884488"/>
            <a:ext cx="6826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95" name="Line 39"/>
          <p:cNvSpPr>
            <a:spLocks noChangeShapeType="1"/>
          </p:cNvSpPr>
          <p:nvPr/>
        </p:nvSpPr>
        <p:spPr bwMode="auto">
          <a:xfrm>
            <a:off x="1982788" y="1587500"/>
            <a:ext cx="6826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96" name="Line 40"/>
          <p:cNvSpPr>
            <a:spLocks noChangeShapeType="1"/>
          </p:cNvSpPr>
          <p:nvPr/>
        </p:nvSpPr>
        <p:spPr bwMode="auto">
          <a:xfrm>
            <a:off x="2051050" y="5489575"/>
            <a:ext cx="67056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97" name="Line 41"/>
          <p:cNvSpPr>
            <a:spLocks noChangeShapeType="1"/>
          </p:cNvSpPr>
          <p:nvPr/>
        </p:nvSpPr>
        <p:spPr bwMode="auto">
          <a:xfrm flipV="1">
            <a:off x="2051050" y="5489575"/>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98" name="Line 42"/>
          <p:cNvSpPr>
            <a:spLocks noChangeShapeType="1"/>
          </p:cNvSpPr>
          <p:nvPr/>
        </p:nvSpPr>
        <p:spPr bwMode="auto">
          <a:xfrm flipV="1">
            <a:off x="2239963" y="5489575"/>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99" name="Line 43"/>
          <p:cNvSpPr>
            <a:spLocks noChangeShapeType="1"/>
          </p:cNvSpPr>
          <p:nvPr/>
        </p:nvSpPr>
        <p:spPr bwMode="auto">
          <a:xfrm flipV="1">
            <a:off x="2438400" y="5489575"/>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00" name="Line 44"/>
          <p:cNvSpPr>
            <a:spLocks noChangeShapeType="1"/>
          </p:cNvSpPr>
          <p:nvPr/>
        </p:nvSpPr>
        <p:spPr bwMode="auto">
          <a:xfrm flipV="1">
            <a:off x="2627313" y="5489575"/>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01" name="Line 45"/>
          <p:cNvSpPr>
            <a:spLocks noChangeShapeType="1"/>
          </p:cNvSpPr>
          <p:nvPr/>
        </p:nvSpPr>
        <p:spPr bwMode="auto">
          <a:xfrm flipV="1">
            <a:off x="2816225" y="5489575"/>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02" name="Line 46"/>
          <p:cNvSpPr>
            <a:spLocks noChangeShapeType="1"/>
          </p:cNvSpPr>
          <p:nvPr/>
        </p:nvSpPr>
        <p:spPr bwMode="auto">
          <a:xfrm flipV="1">
            <a:off x="3005138" y="5489575"/>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03" name="Line 47"/>
          <p:cNvSpPr>
            <a:spLocks noChangeShapeType="1"/>
          </p:cNvSpPr>
          <p:nvPr/>
        </p:nvSpPr>
        <p:spPr bwMode="auto">
          <a:xfrm flipV="1">
            <a:off x="3203575" y="5489575"/>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04" name="Line 48"/>
          <p:cNvSpPr>
            <a:spLocks noChangeShapeType="1"/>
          </p:cNvSpPr>
          <p:nvPr/>
        </p:nvSpPr>
        <p:spPr bwMode="auto">
          <a:xfrm flipV="1">
            <a:off x="3392488" y="5489575"/>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05" name="Line 49"/>
          <p:cNvSpPr>
            <a:spLocks noChangeShapeType="1"/>
          </p:cNvSpPr>
          <p:nvPr/>
        </p:nvSpPr>
        <p:spPr bwMode="auto">
          <a:xfrm flipV="1">
            <a:off x="3581400" y="5489575"/>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06" name="Line 50"/>
          <p:cNvSpPr>
            <a:spLocks noChangeShapeType="1"/>
          </p:cNvSpPr>
          <p:nvPr/>
        </p:nvSpPr>
        <p:spPr bwMode="auto">
          <a:xfrm flipV="1">
            <a:off x="3779838" y="5489575"/>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07" name="Line 51"/>
          <p:cNvSpPr>
            <a:spLocks noChangeShapeType="1"/>
          </p:cNvSpPr>
          <p:nvPr/>
        </p:nvSpPr>
        <p:spPr bwMode="auto">
          <a:xfrm flipV="1">
            <a:off x="3968750" y="5489575"/>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08" name="Line 52"/>
          <p:cNvSpPr>
            <a:spLocks noChangeShapeType="1"/>
          </p:cNvSpPr>
          <p:nvPr/>
        </p:nvSpPr>
        <p:spPr bwMode="auto">
          <a:xfrm flipV="1">
            <a:off x="4157663" y="5489575"/>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09" name="Line 53"/>
          <p:cNvSpPr>
            <a:spLocks noChangeShapeType="1"/>
          </p:cNvSpPr>
          <p:nvPr/>
        </p:nvSpPr>
        <p:spPr bwMode="auto">
          <a:xfrm flipV="1">
            <a:off x="4346575" y="5489575"/>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10" name="Line 54"/>
          <p:cNvSpPr>
            <a:spLocks noChangeShapeType="1"/>
          </p:cNvSpPr>
          <p:nvPr/>
        </p:nvSpPr>
        <p:spPr bwMode="auto">
          <a:xfrm flipV="1">
            <a:off x="4545013" y="5489575"/>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11" name="Line 55"/>
          <p:cNvSpPr>
            <a:spLocks noChangeShapeType="1"/>
          </p:cNvSpPr>
          <p:nvPr/>
        </p:nvSpPr>
        <p:spPr bwMode="auto">
          <a:xfrm flipV="1">
            <a:off x="4733925" y="5489575"/>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12" name="Line 56"/>
          <p:cNvSpPr>
            <a:spLocks noChangeShapeType="1"/>
          </p:cNvSpPr>
          <p:nvPr/>
        </p:nvSpPr>
        <p:spPr bwMode="auto">
          <a:xfrm flipV="1">
            <a:off x="4922838" y="5489575"/>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13" name="Line 57"/>
          <p:cNvSpPr>
            <a:spLocks noChangeShapeType="1"/>
          </p:cNvSpPr>
          <p:nvPr/>
        </p:nvSpPr>
        <p:spPr bwMode="auto">
          <a:xfrm flipV="1">
            <a:off x="5121275" y="5489575"/>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14" name="Line 58"/>
          <p:cNvSpPr>
            <a:spLocks noChangeShapeType="1"/>
          </p:cNvSpPr>
          <p:nvPr/>
        </p:nvSpPr>
        <p:spPr bwMode="auto">
          <a:xfrm flipV="1">
            <a:off x="5310188" y="5489575"/>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15" name="Line 59"/>
          <p:cNvSpPr>
            <a:spLocks noChangeShapeType="1"/>
          </p:cNvSpPr>
          <p:nvPr/>
        </p:nvSpPr>
        <p:spPr bwMode="auto">
          <a:xfrm flipV="1">
            <a:off x="5497513" y="5489575"/>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16" name="Line 60"/>
          <p:cNvSpPr>
            <a:spLocks noChangeShapeType="1"/>
          </p:cNvSpPr>
          <p:nvPr/>
        </p:nvSpPr>
        <p:spPr bwMode="auto">
          <a:xfrm flipV="1">
            <a:off x="5686425" y="5489575"/>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17" name="Line 61"/>
          <p:cNvSpPr>
            <a:spLocks noChangeShapeType="1"/>
          </p:cNvSpPr>
          <p:nvPr/>
        </p:nvSpPr>
        <p:spPr bwMode="auto">
          <a:xfrm flipV="1">
            <a:off x="5884863" y="5489575"/>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18" name="Line 62"/>
          <p:cNvSpPr>
            <a:spLocks noChangeShapeType="1"/>
          </p:cNvSpPr>
          <p:nvPr/>
        </p:nvSpPr>
        <p:spPr bwMode="auto">
          <a:xfrm flipV="1">
            <a:off x="6073775" y="5489575"/>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19" name="Line 63"/>
          <p:cNvSpPr>
            <a:spLocks noChangeShapeType="1"/>
          </p:cNvSpPr>
          <p:nvPr/>
        </p:nvSpPr>
        <p:spPr bwMode="auto">
          <a:xfrm flipV="1">
            <a:off x="6262688" y="5489575"/>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20" name="Line 64"/>
          <p:cNvSpPr>
            <a:spLocks noChangeShapeType="1"/>
          </p:cNvSpPr>
          <p:nvPr/>
        </p:nvSpPr>
        <p:spPr bwMode="auto">
          <a:xfrm flipV="1">
            <a:off x="6461125" y="5489575"/>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21" name="Line 65"/>
          <p:cNvSpPr>
            <a:spLocks noChangeShapeType="1"/>
          </p:cNvSpPr>
          <p:nvPr/>
        </p:nvSpPr>
        <p:spPr bwMode="auto">
          <a:xfrm flipV="1">
            <a:off x="6650038" y="5489575"/>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22" name="Line 66"/>
          <p:cNvSpPr>
            <a:spLocks noChangeShapeType="1"/>
          </p:cNvSpPr>
          <p:nvPr/>
        </p:nvSpPr>
        <p:spPr bwMode="auto">
          <a:xfrm flipV="1">
            <a:off x="6838950" y="5489575"/>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23" name="Line 67"/>
          <p:cNvSpPr>
            <a:spLocks noChangeShapeType="1"/>
          </p:cNvSpPr>
          <p:nvPr/>
        </p:nvSpPr>
        <p:spPr bwMode="auto">
          <a:xfrm flipV="1">
            <a:off x="7027863" y="5489575"/>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24" name="Line 68"/>
          <p:cNvSpPr>
            <a:spLocks noChangeShapeType="1"/>
          </p:cNvSpPr>
          <p:nvPr/>
        </p:nvSpPr>
        <p:spPr bwMode="auto">
          <a:xfrm flipV="1">
            <a:off x="7226300" y="5489575"/>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25" name="Line 69"/>
          <p:cNvSpPr>
            <a:spLocks noChangeShapeType="1"/>
          </p:cNvSpPr>
          <p:nvPr/>
        </p:nvSpPr>
        <p:spPr bwMode="auto">
          <a:xfrm flipV="1">
            <a:off x="7415213" y="5489575"/>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26" name="Line 70"/>
          <p:cNvSpPr>
            <a:spLocks noChangeShapeType="1"/>
          </p:cNvSpPr>
          <p:nvPr/>
        </p:nvSpPr>
        <p:spPr bwMode="auto">
          <a:xfrm flipV="1">
            <a:off x="7604125" y="5489575"/>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27" name="Line 71"/>
          <p:cNvSpPr>
            <a:spLocks noChangeShapeType="1"/>
          </p:cNvSpPr>
          <p:nvPr/>
        </p:nvSpPr>
        <p:spPr bwMode="auto">
          <a:xfrm flipV="1">
            <a:off x="7802563" y="5489575"/>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28" name="Line 72"/>
          <p:cNvSpPr>
            <a:spLocks noChangeShapeType="1"/>
          </p:cNvSpPr>
          <p:nvPr/>
        </p:nvSpPr>
        <p:spPr bwMode="auto">
          <a:xfrm flipV="1">
            <a:off x="7991475" y="5489575"/>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29" name="Line 73"/>
          <p:cNvSpPr>
            <a:spLocks noChangeShapeType="1"/>
          </p:cNvSpPr>
          <p:nvPr/>
        </p:nvSpPr>
        <p:spPr bwMode="auto">
          <a:xfrm flipV="1">
            <a:off x="8180388" y="5489575"/>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30" name="Line 74"/>
          <p:cNvSpPr>
            <a:spLocks noChangeShapeType="1"/>
          </p:cNvSpPr>
          <p:nvPr/>
        </p:nvSpPr>
        <p:spPr bwMode="auto">
          <a:xfrm flipV="1">
            <a:off x="8369300" y="5489575"/>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31" name="Line 75"/>
          <p:cNvSpPr>
            <a:spLocks noChangeShapeType="1"/>
          </p:cNvSpPr>
          <p:nvPr/>
        </p:nvSpPr>
        <p:spPr bwMode="auto">
          <a:xfrm flipV="1">
            <a:off x="8567738" y="5489575"/>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32" name="Line 76"/>
          <p:cNvSpPr>
            <a:spLocks noChangeShapeType="1"/>
          </p:cNvSpPr>
          <p:nvPr/>
        </p:nvSpPr>
        <p:spPr bwMode="auto">
          <a:xfrm flipV="1">
            <a:off x="8756650" y="5489575"/>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33" name="Line 77"/>
          <p:cNvSpPr>
            <a:spLocks noChangeShapeType="1"/>
          </p:cNvSpPr>
          <p:nvPr/>
        </p:nvSpPr>
        <p:spPr bwMode="auto">
          <a:xfrm flipV="1">
            <a:off x="2051050" y="5489575"/>
            <a:ext cx="1588" cy="74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34" name="Line 78"/>
          <p:cNvSpPr>
            <a:spLocks noChangeShapeType="1"/>
          </p:cNvSpPr>
          <p:nvPr/>
        </p:nvSpPr>
        <p:spPr bwMode="auto">
          <a:xfrm flipV="1">
            <a:off x="3005138" y="5489575"/>
            <a:ext cx="1587" cy="74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35" name="Line 79"/>
          <p:cNvSpPr>
            <a:spLocks noChangeShapeType="1"/>
          </p:cNvSpPr>
          <p:nvPr/>
        </p:nvSpPr>
        <p:spPr bwMode="auto">
          <a:xfrm flipV="1">
            <a:off x="3968750" y="5489575"/>
            <a:ext cx="1588" cy="74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36" name="Line 80"/>
          <p:cNvSpPr>
            <a:spLocks noChangeShapeType="1"/>
          </p:cNvSpPr>
          <p:nvPr/>
        </p:nvSpPr>
        <p:spPr bwMode="auto">
          <a:xfrm flipV="1">
            <a:off x="4922838" y="5489575"/>
            <a:ext cx="1587" cy="74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37" name="Line 81"/>
          <p:cNvSpPr>
            <a:spLocks noChangeShapeType="1"/>
          </p:cNvSpPr>
          <p:nvPr/>
        </p:nvSpPr>
        <p:spPr bwMode="auto">
          <a:xfrm flipV="1">
            <a:off x="5884863" y="5489575"/>
            <a:ext cx="1587" cy="74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38" name="Line 82"/>
          <p:cNvSpPr>
            <a:spLocks noChangeShapeType="1"/>
          </p:cNvSpPr>
          <p:nvPr/>
        </p:nvSpPr>
        <p:spPr bwMode="auto">
          <a:xfrm flipV="1">
            <a:off x="6838950" y="5489575"/>
            <a:ext cx="1588" cy="74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39" name="Line 83"/>
          <p:cNvSpPr>
            <a:spLocks noChangeShapeType="1"/>
          </p:cNvSpPr>
          <p:nvPr/>
        </p:nvSpPr>
        <p:spPr bwMode="auto">
          <a:xfrm flipV="1">
            <a:off x="7802563" y="5489575"/>
            <a:ext cx="1587" cy="74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40" name="Line 84"/>
          <p:cNvSpPr>
            <a:spLocks noChangeShapeType="1"/>
          </p:cNvSpPr>
          <p:nvPr/>
        </p:nvSpPr>
        <p:spPr bwMode="auto">
          <a:xfrm flipV="1">
            <a:off x="8756650" y="5489575"/>
            <a:ext cx="1588" cy="74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41" name="Freeform 85"/>
          <p:cNvSpPr>
            <a:spLocks/>
          </p:cNvSpPr>
          <p:nvPr/>
        </p:nvSpPr>
        <p:spPr bwMode="auto">
          <a:xfrm>
            <a:off x="4127500" y="4119563"/>
            <a:ext cx="60325" cy="61912"/>
          </a:xfrm>
          <a:custGeom>
            <a:avLst/>
            <a:gdLst>
              <a:gd name="T0" fmla="*/ 2147483647 w 38"/>
              <a:gd name="T1" fmla="*/ 0 h 39"/>
              <a:gd name="T2" fmla="*/ 2147483647 w 38"/>
              <a:gd name="T3" fmla="*/ 2147483647 h 39"/>
              <a:gd name="T4" fmla="*/ 0 w 38"/>
              <a:gd name="T5" fmla="*/ 2147483647 h 39"/>
              <a:gd name="T6" fmla="*/ 2147483647 w 38"/>
              <a:gd name="T7" fmla="*/ 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39">
                <a:moveTo>
                  <a:pt x="19" y="0"/>
                </a:moveTo>
                <a:lnTo>
                  <a:pt x="38" y="39"/>
                </a:lnTo>
                <a:lnTo>
                  <a:pt x="0" y="39"/>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42" name="Freeform 86"/>
          <p:cNvSpPr>
            <a:spLocks/>
          </p:cNvSpPr>
          <p:nvPr/>
        </p:nvSpPr>
        <p:spPr bwMode="auto">
          <a:xfrm>
            <a:off x="4316413" y="4160838"/>
            <a:ext cx="58737"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43" name="Freeform 87"/>
          <p:cNvSpPr>
            <a:spLocks/>
          </p:cNvSpPr>
          <p:nvPr/>
        </p:nvSpPr>
        <p:spPr bwMode="auto">
          <a:xfrm>
            <a:off x="4703763" y="3824288"/>
            <a:ext cx="58737" cy="61912"/>
          </a:xfrm>
          <a:custGeom>
            <a:avLst/>
            <a:gdLst>
              <a:gd name="T0" fmla="*/ 2147483647 w 37"/>
              <a:gd name="T1" fmla="*/ 0 h 39"/>
              <a:gd name="T2" fmla="*/ 2147483647 w 37"/>
              <a:gd name="T3" fmla="*/ 2147483647 h 39"/>
              <a:gd name="T4" fmla="*/ 0 w 37"/>
              <a:gd name="T5" fmla="*/ 2147483647 h 39"/>
              <a:gd name="T6" fmla="*/ 2147483647 w 37"/>
              <a:gd name="T7" fmla="*/ 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9">
                <a:moveTo>
                  <a:pt x="19" y="0"/>
                </a:moveTo>
                <a:lnTo>
                  <a:pt x="37" y="39"/>
                </a:lnTo>
                <a:lnTo>
                  <a:pt x="0" y="39"/>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44" name="Freeform 88"/>
          <p:cNvSpPr>
            <a:spLocks/>
          </p:cNvSpPr>
          <p:nvPr/>
        </p:nvSpPr>
        <p:spPr bwMode="auto">
          <a:xfrm>
            <a:off x="5468938" y="3706813"/>
            <a:ext cx="58737"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8" y="0"/>
                </a:moveTo>
                <a:lnTo>
                  <a:pt x="37" y="40"/>
                </a:lnTo>
                <a:lnTo>
                  <a:pt x="0" y="40"/>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45" name="Freeform 89"/>
          <p:cNvSpPr>
            <a:spLocks/>
          </p:cNvSpPr>
          <p:nvPr/>
        </p:nvSpPr>
        <p:spPr bwMode="auto">
          <a:xfrm>
            <a:off x="5856288" y="3381375"/>
            <a:ext cx="58737" cy="61913"/>
          </a:xfrm>
          <a:custGeom>
            <a:avLst/>
            <a:gdLst>
              <a:gd name="T0" fmla="*/ 2147483647 w 37"/>
              <a:gd name="T1" fmla="*/ 0 h 39"/>
              <a:gd name="T2" fmla="*/ 2147483647 w 37"/>
              <a:gd name="T3" fmla="*/ 2147483647 h 39"/>
              <a:gd name="T4" fmla="*/ 0 w 37"/>
              <a:gd name="T5" fmla="*/ 2147483647 h 39"/>
              <a:gd name="T6" fmla="*/ 2147483647 w 37"/>
              <a:gd name="T7" fmla="*/ 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9">
                <a:moveTo>
                  <a:pt x="18" y="0"/>
                </a:moveTo>
                <a:lnTo>
                  <a:pt x="37" y="39"/>
                </a:lnTo>
                <a:lnTo>
                  <a:pt x="0" y="39"/>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46" name="Freeform 90"/>
          <p:cNvSpPr>
            <a:spLocks/>
          </p:cNvSpPr>
          <p:nvPr/>
        </p:nvSpPr>
        <p:spPr bwMode="auto">
          <a:xfrm>
            <a:off x="6045200" y="3338513"/>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8" y="0"/>
                </a:moveTo>
                <a:lnTo>
                  <a:pt x="37" y="40"/>
                </a:lnTo>
                <a:lnTo>
                  <a:pt x="0" y="40"/>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47" name="Freeform 91"/>
          <p:cNvSpPr>
            <a:spLocks/>
          </p:cNvSpPr>
          <p:nvPr/>
        </p:nvSpPr>
        <p:spPr bwMode="auto">
          <a:xfrm>
            <a:off x="6045200" y="3243263"/>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8" y="0"/>
                </a:moveTo>
                <a:lnTo>
                  <a:pt x="37" y="40"/>
                </a:lnTo>
                <a:lnTo>
                  <a:pt x="0" y="40"/>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48" name="Freeform 92"/>
          <p:cNvSpPr>
            <a:spLocks/>
          </p:cNvSpPr>
          <p:nvPr/>
        </p:nvSpPr>
        <p:spPr bwMode="auto">
          <a:xfrm>
            <a:off x="6232525" y="3190875"/>
            <a:ext cx="60325" cy="63500"/>
          </a:xfrm>
          <a:custGeom>
            <a:avLst/>
            <a:gdLst>
              <a:gd name="T0" fmla="*/ 2147483647 w 38"/>
              <a:gd name="T1" fmla="*/ 0 h 40"/>
              <a:gd name="T2" fmla="*/ 2147483647 w 38"/>
              <a:gd name="T3" fmla="*/ 2147483647 h 40"/>
              <a:gd name="T4" fmla="*/ 0 w 38"/>
              <a:gd name="T5" fmla="*/ 2147483647 h 40"/>
              <a:gd name="T6" fmla="*/ 2147483647 w 38"/>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40">
                <a:moveTo>
                  <a:pt x="19" y="0"/>
                </a:moveTo>
                <a:lnTo>
                  <a:pt x="38"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49" name="Freeform 93"/>
          <p:cNvSpPr>
            <a:spLocks/>
          </p:cNvSpPr>
          <p:nvPr/>
        </p:nvSpPr>
        <p:spPr bwMode="auto">
          <a:xfrm>
            <a:off x="6619875" y="2968625"/>
            <a:ext cx="60325" cy="63500"/>
          </a:xfrm>
          <a:custGeom>
            <a:avLst/>
            <a:gdLst>
              <a:gd name="T0" fmla="*/ 2147483647 w 38"/>
              <a:gd name="T1" fmla="*/ 0 h 40"/>
              <a:gd name="T2" fmla="*/ 2147483647 w 38"/>
              <a:gd name="T3" fmla="*/ 2147483647 h 40"/>
              <a:gd name="T4" fmla="*/ 0 w 38"/>
              <a:gd name="T5" fmla="*/ 2147483647 h 40"/>
              <a:gd name="T6" fmla="*/ 2147483647 w 38"/>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40">
                <a:moveTo>
                  <a:pt x="19" y="0"/>
                </a:moveTo>
                <a:lnTo>
                  <a:pt x="38"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50" name="Freeform 94"/>
          <p:cNvSpPr>
            <a:spLocks/>
          </p:cNvSpPr>
          <p:nvPr/>
        </p:nvSpPr>
        <p:spPr bwMode="auto">
          <a:xfrm>
            <a:off x="3362325" y="4414838"/>
            <a:ext cx="60325" cy="61912"/>
          </a:xfrm>
          <a:custGeom>
            <a:avLst/>
            <a:gdLst>
              <a:gd name="T0" fmla="*/ 2147483647 w 38"/>
              <a:gd name="T1" fmla="*/ 0 h 39"/>
              <a:gd name="T2" fmla="*/ 2147483647 w 38"/>
              <a:gd name="T3" fmla="*/ 2147483647 h 39"/>
              <a:gd name="T4" fmla="*/ 0 w 38"/>
              <a:gd name="T5" fmla="*/ 2147483647 h 39"/>
              <a:gd name="T6" fmla="*/ 2147483647 w 38"/>
              <a:gd name="T7" fmla="*/ 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39">
                <a:moveTo>
                  <a:pt x="19" y="0"/>
                </a:moveTo>
                <a:lnTo>
                  <a:pt x="38" y="39"/>
                </a:lnTo>
                <a:lnTo>
                  <a:pt x="0" y="39"/>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51" name="Freeform 95"/>
          <p:cNvSpPr>
            <a:spLocks/>
          </p:cNvSpPr>
          <p:nvPr/>
        </p:nvSpPr>
        <p:spPr bwMode="auto">
          <a:xfrm>
            <a:off x="3551238" y="4498975"/>
            <a:ext cx="60325" cy="63500"/>
          </a:xfrm>
          <a:custGeom>
            <a:avLst/>
            <a:gdLst>
              <a:gd name="T0" fmla="*/ 2147483647 w 38"/>
              <a:gd name="T1" fmla="*/ 0 h 40"/>
              <a:gd name="T2" fmla="*/ 2147483647 w 38"/>
              <a:gd name="T3" fmla="*/ 2147483647 h 40"/>
              <a:gd name="T4" fmla="*/ 0 w 38"/>
              <a:gd name="T5" fmla="*/ 2147483647 h 40"/>
              <a:gd name="T6" fmla="*/ 2147483647 w 38"/>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40">
                <a:moveTo>
                  <a:pt x="19" y="0"/>
                </a:moveTo>
                <a:lnTo>
                  <a:pt x="38"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52" name="Freeform 96"/>
          <p:cNvSpPr>
            <a:spLocks/>
          </p:cNvSpPr>
          <p:nvPr/>
        </p:nvSpPr>
        <p:spPr bwMode="auto">
          <a:xfrm>
            <a:off x="3938588" y="4287838"/>
            <a:ext cx="60325" cy="63500"/>
          </a:xfrm>
          <a:custGeom>
            <a:avLst/>
            <a:gdLst>
              <a:gd name="T0" fmla="*/ 2147483647 w 38"/>
              <a:gd name="T1" fmla="*/ 0 h 40"/>
              <a:gd name="T2" fmla="*/ 2147483647 w 38"/>
              <a:gd name="T3" fmla="*/ 2147483647 h 40"/>
              <a:gd name="T4" fmla="*/ 0 w 38"/>
              <a:gd name="T5" fmla="*/ 2147483647 h 40"/>
              <a:gd name="T6" fmla="*/ 2147483647 w 38"/>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40">
                <a:moveTo>
                  <a:pt x="19" y="0"/>
                </a:moveTo>
                <a:lnTo>
                  <a:pt x="38"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53" name="Freeform 97"/>
          <p:cNvSpPr>
            <a:spLocks/>
          </p:cNvSpPr>
          <p:nvPr/>
        </p:nvSpPr>
        <p:spPr bwMode="auto">
          <a:xfrm>
            <a:off x="4127500" y="4160838"/>
            <a:ext cx="60325" cy="63500"/>
          </a:xfrm>
          <a:custGeom>
            <a:avLst/>
            <a:gdLst>
              <a:gd name="T0" fmla="*/ 2147483647 w 38"/>
              <a:gd name="T1" fmla="*/ 0 h 40"/>
              <a:gd name="T2" fmla="*/ 2147483647 w 38"/>
              <a:gd name="T3" fmla="*/ 2147483647 h 40"/>
              <a:gd name="T4" fmla="*/ 0 w 38"/>
              <a:gd name="T5" fmla="*/ 2147483647 h 40"/>
              <a:gd name="T6" fmla="*/ 2147483647 w 38"/>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40">
                <a:moveTo>
                  <a:pt x="19" y="0"/>
                </a:moveTo>
                <a:lnTo>
                  <a:pt x="38"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54" name="Freeform 98"/>
          <p:cNvSpPr>
            <a:spLocks/>
          </p:cNvSpPr>
          <p:nvPr/>
        </p:nvSpPr>
        <p:spPr bwMode="auto">
          <a:xfrm>
            <a:off x="5280025" y="3844925"/>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55" name="Freeform 99"/>
          <p:cNvSpPr>
            <a:spLocks/>
          </p:cNvSpPr>
          <p:nvPr/>
        </p:nvSpPr>
        <p:spPr bwMode="auto">
          <a:xfrm>
            <a:off x="5280025" y="3844925"/>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56" name="Freeform 100"/>
          <p:cNvSpPr>
            <a:spLocks/>
          </p:cNvSpPr>
          <p:nvPr/>
        </p:nvSpPr>
        <p:spPr bwMode="auto">
          <a:xfrm>
            <a:off x="5280025" y="3770313"/>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57" name="Freeform 101"/>
          <p:cNvSpPr>
            <a:spLocks/>
          </p:cNvSpPr>
          <p:nvPr/>
        </p:nvSpPr>
        <p:spPr bwMode="auto">
          <a:xfrm>
            <a:off x="5468938" y="3644900"/>
            <a:ext cx="58737" cy="61913"/>
          </a:xfrm>
          <a:custGeom>
            <a:avLst/>
            <a:gdLst>
              <a:gd name="T0" fmla="*/ 2147483647 w 37"/>
              <a:gd name="T1" fmla="*/ 0 h 39"/>
              <a:gd name="T2" fmla="*/ 2147483647 w 37"/>
              <a:gd name="T3" fmla="*/ 2147483647 h 39"/>
              <a:gd name="T4" fmla="*/ 0 w 37"/>
              <a:gd name="T5" fmla="*/ 2147483647 h 39"/>
              <a:gd name="T6" fmla="*/ 2147483647 w 37"/>
              <a:gd name="T7" fmla="*/ 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9">
                <a:moveTo>
                  <a:pt x="18" y="0"/>
                </a:moveTo>
                <a:lnTo>
                  <a:pt x="37" y="39"/>
                </a:lnTo>
                <a:lnTo>
                  <a:pt x="0" y="39"/>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58" name="Freeform 102"/>
          <p:cNvSpPr>
            <a:spLocks/>
          </p:cNvSpPr>
          <p:nvPr/>
        </p:nvSpPr>
        <p:spPr bwMode="auto">
          <a:xfrm>
            <a:off x="5856288" y="3538538"/>
            <a:ext cx="58737"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8" y="0"/>
                </a:moveTo>
                <a:lnTo>
                  <a:pt x="37" y="40"/>
                </a:lnTo>
                <a:lnTo>
                  <a:pt x="0" y="40"/>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59" name="Freeform 103"/>
          <p:cNvSpPr>
            <a:spLocks/>
          </p:cNvSpPr>
          <p:nvPr/>
        </p:nvSpPr>
        <p:spPr bwMode="auto">
          <a:xfrm>
            <a:off x="6045200" y="3370263"/>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8" y="0"/>
                </a:moveTo>
                <a:lnTo>
                  <a:pt x="37" y="40"/>
                </a:lnTo>
                <a:lnTo>
                  <a:pt x="0" y="40"/>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60" name="Freeform 104"/>
          <p:cNvSpPr>
            <a:spLocks/>
          </p:cNvSpPr>
          <p:nvPr/>
        </p:nvSpPr>
        <p:spPr bwMode="auto">
          <a:xfrm>
            <a:off x="5856288" y="3411538"/>
            <a:ext cx="58737"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8" y="0"/>
                </a:moveTo>
                <a:lnTo>
                  <a:pt x="37" y="40"/>
                </a:lnTo>
                <a:lnTo>
                  <a:pt x="0" y="40"/>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61" name="Freeform 105"/>
          <p:cNvSpPr>
            <a:spLocks/>
          </p:cNvSpPr>
          <p:nvPr/>
        </p:nvSpPr>
        <p:spPr bwMode="auto">
          <a:xfrm>
            <a:off x="6232525" y="3190875"/>
            <a:ext cx="60325" cy="63500"/>
          </a:xfrm>
          <a:custGeom>
            <a:avLst/>
            <a:gdLst>
              <a:gd name="T0" fmla="*/ 2147483647 w 38"/>
              <a:gd name="T1" fmla="*/ 0 h 40"/>
              <a:gd name="T2" fmla="*/ 2147483647 w 38"/>
              <a:gd name="T3" fmla="*/ 2147483647 h 40"/>
              <a:gd name="T4" fmla="*/ 0 w 38"/>
              <a:gd name="T5" fmla="*/ 2147483647 h 40"/>
              <a:gd name="T6" fmla="*/ 2147483647 w 38"/>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40">
                <a:moveTo>
                  <a:pt x="19" y="0"/>
                </a:moveTo>
                <a:lnTo>
                  <a:pt x="38"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62" name="Freeform 106"/>
          <p:cNvSpPr>
            <a:spLocks/>
          </p:cNvSpPr>
          <p:nvPr/>
        </p:nvSpPr>
        <p:spPr bwMode="auto">
          <a:xfrm>
            <a:off x="3551238" y="4287838"/>
            <a:ext cx="60325" cy="63500"/>
          </a:xfrm>
          <a:custGeom>
            <a:avLst/>
            <a:gdLst>
              <a:gd name="T0" fmla="*/ 2147483647 w 38"/>
              <a:gd name="T1" fmla="*/ 0 h 40"/>
              <a:gd name="T2" fmla="*/ 2147483647 w 38"/>
              <a:gd name="T3" fmla="*/ 2147483647 h 40"/>
              <a:gd name="T4" fmla="*/ 0 w 38"/>
              <a:gd name="T5" fmla="*/ 2147483647 h 40"/>
              <a:gd name="T6" fmla="*/ 2147483647 w 38"/>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40">
                <a:moveTo>
                  <a:pt x="19" y="0"/>
                </a:moveTo>
                <a:lnTo>
                  <a:pt x="38"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63" name="Freeform 107"/>
          <p:cNvSpPr>
            <a:spLocks/>
          </p:cNvSpPr>
          <p:nvPr/>
        </p:nvSpPr>
        <p:spPr bwMode="auto">
          <a:xfrm>
            <a:off x="3938588" y="4224338"/>
            <a:ext cx="60325" cy="63500"/>
          </a:xfrm>
          <a:custGeom>
            <a:avLst/>
            <a:gdLst>
              <a:gd name="T0" fmla="*/ 2147483647 w 38"/>
              <a:gd name="T1" fmla="*/ 0 h 40"/>
              <a:gd name="T2" fmla="*/ 2147483647 w 38"/>
              <a:gd name="T3" fmla="*/ 2147483647 h 40"/>
              <a:gd name="T4" fmla="*/ 0 w 38"/>
              <a:gd name="T5" fmla="*/ 2147483647 h 40"/>
              <a:gd name="T6" fmla="*/ 2147483647 w 38"/>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40">
                <a:moveTo>
                  <a:pt x="19" y="0"/>
                </a:moveTo>
                <a:lnTo>
                  <a:pt x="38"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64" name="Freeform 108"/>
          <p:cNvSpPr>
            <a:spLocks/>
          </p:cNvSpPr>
          <p:nvPr/>
        </p:nvSpPr>
        <p:spPr bwMode="auto">
          <a:xfrm>
            <a:off x="4127500" y="4340225"/>
            <a:ext cx="60325" cy="63500"/>
          </a:xfrm>
          <a:custGeom>
            <a:avLst/>
            <a:gdLst>
              <a:gd name="T0" fmla="*/ 2147483647 w 38"/>
              <a:gd name="T1" fmla="*/ 0 h 40"/>
              <a:gd name="T2" fmla="*/ 2147483647 w 38"/>
              <a:gd name="T3" fmla="*/ 2147483647 h 40"/>
              <a:gd name="T4" fmla="*/ 0 w 38"/>
              <a:gd name="T5" fmla="*/ 2147483647 h 40"/>
              <a:gd name="T6" fmla="*/ 2147483647 w 38"/>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40">
                <a:moveTo>
                  <a:pt x="19" y="0"/>
                </a:moveTo>
                <a:lnTo>
                  <a:pt x="38"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65" name="Freeform 109"/>
          <p:cNvSpPr>
            <a:spLocks/>
          </p:cNvSpPr>
          <p:nvPr/>
        </p:nvSpPr>
        <p:spPr bwMode="auto">
          <a:xfrm>
            <a:off x="2786063" y="4835525"/>
            <a:ext cx="60325" cy="63500"/>
          </a:xfrm>
          <a:custGeom>
            <a:avLst/>
            <a:gdLst>
              <a:gd name="T0" fmla="*/ 2147483647 w 38"/>
              <a:gd name="T1" fmla="*/ 0 h 40"/>
              <a:gd name="T2" fmla="*/ 2147483647 w 38"/>
              <a:gd name="T3" fmla="*/ 2147483647 h 40"/>
              <a:gd name="T4" fmla="*/ 0 w 38"/>
              <a:gd name="T5" fmla="*/ 2147483647 h 40"/>
              <a:gd name="T6" fmla="*/ 2147483647 w 38"/>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40">
                <a:moveTo>
                  <a:pt x="19" y="0"/>
                </a:moveTo>
                <a:lnTo>
                  <a:pt x="38"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66" name="Freeform 110"/>
          <p:cNvSpPr>
            <a:spLocks/>
          </p:cNvSpPr>
          <p:nvPr/>
        </p:nvSpPr>
        <p:spPr bwMode="auto">
          <a:xfrm>
            <a:off x="3551238" y="4551363"/>
            <a:ext cx="60325" cy="63500"/>
          </a:xfrm>
          <a:custGeom>
            <a:avLst/>
            <a:gdLst>
              <a:gd name="T0" fmla="*/ 2147483647 w 38"/>
              <a:gd name="T1" fmla="*/ 0 h 40"/>
              <a:gd name="T2" fmla="*/ 2147483647 w 38"/>
              <a:gd name="T3" fmla="*/ 2147483647 h 40"/>
              <a:gd name="T4" fmla="*/ 0 w 38"/>
              <a:gd name="T5" fmla="*/ 2147483647 h 40"/>
              <a:gd name="T6" fmla="*/ 2147483647 w 38"/>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40">
                <a:moveTo>
                  <a:pt x="19" y="0"/>
                </a:moveTo>
                <a:lnTo>
                  <a:pt x="38"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67" name="Freeform 111"/>
          <p:cNvSpPr>
            <a:spLocks/>
          </p:cNvSpPr>
          <p:nvPr/>
        </p:nvSpPr>
        <p:spPr bwMode="auto">
          <a:xfrm>
            <a:off x="3938588" y="4256088"/>
            <a:ext cx="60325" cy="63500"/>
          </a:xfrm>
          <a:custGeom>
            <a:avLst/>
            <a:gdLst>
              <a:gd name="T0" fmla="*/ 2147483647 w 38"/>
              <a:gd name="T1" fmla="*/ 0 h 40"/>
              <a:gd name="T2" fmla="*/ 2147483647 w 38"/>
              <a:gd name="T3" fmla="*/ 2147483647 h 40"/>
              <a:gd name="T4" fmla="*/ 0 w 38"/>
              <a:gd name="T5" fmla="*/ 2147483647 h 40"/>
              <a:gd name="T6" fmla="*/ 2147483647 w 38"/>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40">
                <a:moveTo>
                  <a:pt x="19" y="0"/>
                </a:moveTo>
                <a:lnTo>
                  <a:pt x="38"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68" name="Freeform 112"/>
          <p:cNvSpPr>
            <a:spLocks/>
          </p:cNvSpPr>
          <p:nvPr/>
        </p:nvSpPr>
        <p:spPr bwMode="auto">
          <a:xfrm>
            <a:off x="4703763" y="4056063"/>
            <a:ext cx="58737"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69" name="Freeform 113"/>
          <p:cNvSpPr>
            <a:spLocks/>
          </p:cNvSpPr>
          <p:nvPr/>
        </p:nvSpPr>
        <p:spPr bwMode="auto">
          <a:xfrm>
            <a:off x="4892675" y="3886200"/>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70" name="Freeform 114"/>
          <p:cNvSpPr>
            <a:spLocks/>
          </p:cNvSpPr>
          <p:nvPr/>
        </p:nvSpPr>
        <p:spPr bwMode="auto">
          <a:xfrm>
            <a:off x="5091113" y="3538538"/>
            <a:ext cx="58737"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71" name="Freeform 115"/>
          <p:cNvSpPr>
            <a:spLocks/>
          </p:cNvSpPr>
          <p:nvPr/>
        </p:nvSpPr>
        <p:spPr bwMode="auto">
          <a:xfrm>
            <a:off x="5280025" y="3770313"/>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72" name="Freeform 116"/>
          <p:cNvSpPr>
            <a:spLocks/>
          </p:cNvSpPr>
          <p:nvPr/>
        </p:nvSpPr>
        <p:spPr bwMode="auto">
          <a:xfrm>
            <a:off x="3362325" y="4835525"/>
            <a:ext cx="60325" cy="63500"/>
          </a:xfrm>
          <a:custGeom>
            <a:avLst/>
            <a:gdLst>
              <a:gd name="T0" fmla="*/ 2147483647 w 38"/>
              <a:gd name="T1" fmla="*/ 0 h 40"/>
              <a:gd name="T2" fmla="*/ 2147483647 w 38"/>
              <a:gd name="T3" fmla="*/ 2147483647 h 40"/>
              <a:gd name="T4" fmla="*/ 0 w 38"/>
              <a:gd name="T5" fmla="*/ 2147483647 h 40"/>
              <a:gd name="T6" fmla="*/ 2147483647 w 38"/>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40">
                <a:moveTo>
                  <a:pt x="19" y="0"/>
                </a:moveTo>
                <a:lnTo>
                  <a:pt x="38"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73" name="Freeform 117"/>
          <p:cNvSpPr>
            <a:spLocks/>
          </p:cNvSpPr>
          <p:nvPr/>
        </p:nvSpPr>
        <p:spPr bwMode="auto">
          <a:xfrm>
            <a:off x="3938588" y="4446588"/>
            <a:ext cx="60325" cy="61912"/>
          </a:xfrm>
          <a:custGeom>
            <a:avLst/>
            <a:gdLst>
              <a:gd name="T0" fmla="*/ 2147483647 w 38"/>
              <a:gd name="T1" fmla="*/ 0 h 39"/>
              <a:gd name="T2" fmla="*/ 2147483647 w 38"/>
              <a:gd name="T3" fmla="*/ 2147483647 h 39"/>
              <a:gd name="T4" fmla="*/ 0 w 38"/>
              <a:gd name="T5" fmla="*/ 2147483647 h 39"/>
              <a:gd name="T6" fmla="*/ 2147483647 w 38"/>
              <a:gd name="T7" fmla="*/ 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39">
                <a:moveTo>
                  <a:pt x="19" y="0"/>
                </a:moveTo>
                <a:lnTo>
                  <a:pt x="38" y="39"/>
                </a:lnTo>
                <a:lnTo>
                  <a:pt x="0" y="39"/>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74" name="Freeform 118"/>
          <p:cNvSpPr>
            <a:spLocks/>
          </p:cNvSpPr>
          <p:nvPr/>
        </p:nvSpPr>
        <p:spPr bwMode="auto">
          <a:xfrm>
            <a:off x="5280025" y="3738563"/>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75" name="Freeform 119"/>
          <p:cNvSpPr>
            <a:spLocks/>
          </p:cNvSpPr>
          <p:nvPr/>
        </p:nvSpPr>
        <p:spPr bwMode="auto">
          <a:xfrm>
            <a:off x="3749675" y="4160838"/>
            <a:ext cx="60325" cy="63500"/>
          </a:xfrm>
          <a:custGeom>
            <a:avLst/>
            <a:gdLst>
              <a:gd name="T0" fmla="*/ 2147483647 w 38"/>
              <a:gd name="T1" fmla="*/ 0 h 40"/>
              <a:gd name="T2" fmla="*/ 2147483647 w 38"/>
              <a:gd name="T3" fmla="*/ 2147483647 h 40"/>
              <a:gd name="T4" fmla="*/ 0 w 38"/>
              <a:gd name="T5" fmla="*/ 2147483647 h 40"/>
              <a:gd name="T6" fmla="*/ 2147483647 w 38"/>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40">
                <a:moveTo>
                  <a:pt x="19" y="0"/>
                </a:moveTo>
                <a:lnTo>
                  <a:pt x="38"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76" name="Freeform 120"/>
          <p:cNvSpPr>
            <a:spLocks/>
          </p:cNvSpPr>
          <p:nvPr/>
        </p:nvSpPr>
        <p:spPr bwMode="auto">
          <a:xfrm>
            <a:off x="5091113" y="3738563"/>
            <a:ext cx="58737"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77" name="Freeform 121"/>
          <p:cNvSpPr>
            <a:spLocks/>
          </p:cNvSpPr>
          <p:nvPr/>
        </p:nvSpPr>
        <p:spPr bwMode="auto">
          <a:xfrm>
            <a:off x="5280025" y="3665538"/>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78" name="Freeform 122"/>
          <p:cNvSpPr>
            <a:spLocks/>
          </p:cNvSpPr>
          <p:nvPr/>
        </p:nvSpPr>
        <p:spPr bwMode="auto">
          <a:xfrm>
            <a:off x="5657850" y="3411538"/>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8" y="0"/>
                </a:moveTo>
                <a:lnTo>
                  <a:pt x="37" y="40"/>
                </a:lnTo>
                <a:lnTo>
                  <a:pt x="0" y="40"/>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79" name="Freeform 123"/>
          <p:cNvSpPr>
            <a:spLocks/>
          </p:cNvSpPr>
          <p:nvPr/>
        </p:nvSpPr>
        <p:spPr bwMode="auto">
          <a:xfrm>
            <a:off x="5280025" y="3749675"/>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80" name="Freeform 124"/>
          <p:cNvSpPr>
            <a:spLocks/>
          </p:cNvSpPr>
          <p:nvPr/>
        </p:nvSpPr>
        <p:spPr bwMode="auto">
          <a:xfrm>
            <a:off x="5856288" y="3095625"/>
            <a:ext cx="58737"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8" y="0"/>
                </a:moveTo>
                <a:lnTo>
                  <a:pt x="37" y="40"/>
                </a:lnTo>
                <a:lnTo>
                  <a:pt x="0" y="40"/>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81" name="Freeform 125"/>
          <p:cNvSpPr>
            <a:spLocks/>
          </p:cNvSpPr>
          <p:nvPr/>
        </p:nvSpPr>
        <p:spPr bwMode="auto">
          <a:xfrm>
            <a:off x="6232525" y="3170238"/>
            <a:ext cx="60325" cy="63500"/>
          </a:xfrm>
          <a:custGeom>
            <a:avLst/>
            <a:gdLst>
              <a:gd name="T0" fmla="*/ 2147483647 w 38"/>
              <a:gd name="T1" fmla="*/ 0 h 40"/>
              <a:gd name="T2" fmla="*/ 2147483647 w 38"/>
              <a:gd name="T3" fmla="*/ 2147483647 h 40"/>
              <a:gd name="T4" fmla="*/ 0 w 38"/>
              <a:gd name="T5" fmla="*/ 2147483647 h 40"/>
              <a:gd name="T6" fmla="*/ 2147483647 w 38"/>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40">
                <a:moveTo>
                  <a:pt x="19" y="0"/>
                </a:moveTo>
                <a:lnTo>
                  <a:pt x="38"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82" name="Freeform 126"/>
          <p:cNvSpPr>
            <a:spLocks/>
          </p:cNvSpPr>
          <p:nvPr/>
        </p:nvSpPr>
        <p:spPr bwMode="auto">
          <a:xfrm>
            <a:off x="6232525" y="3243263"/>
            <a:ext cx="60325" cy="63500"/>
          </a:xfrm>
          <a:custGeom>
            <a:avLst/>
            <a:gdLst>
              <a:gd name="T0" fmla="*/ 2147483647 w 38"/>
              <a:gd name="T1" fmla="*/ 0 h 40"/>
              <a:gd name="T2" fmla="*/ 2147483647 w 38"/>
              <a:gd name="T3" fmla="*/ 2147483647 h 40"/>
              <a:gd name="T4" fmla="*/ 0 w 38"/>
              <a:gd name="T5" fmla="*/ 2147483647 h 40"/>
              <a:gd name="T6" fmla="*/ 2147483647 w 38"/>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40">
                <a:moveTo>
                  <a:pt x="19" y="0"/>
                </a:moveTo>
                <a:lnTo>
                  <a:pt x="38"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83" name="Freeform 127"/>
          <p:cNvSpPr>
            <a:spLocks/>
          </p:cNvSpPr>
          <p:nvPr/>
        </p:nvSpPr>
        <p:spPr bwMode="auto">
          <a:xfrm>
            <a:off x="6432550" y="3054350"/>
            <a:ext cx="58738" cy="61913"/>
          </a:xfrm>
          <a:custGeom>
            <a:avLst/>
            <a:gdLst>
              <a:gd name="T0" fmla="*/ 2147483647 w 37"/>
              <a:gd name="T1" fmla="*/ 0 h 39"/>
              <a:gd name="T2" fmla="*/ 2147483647 w 37"/>
              <a:gd name="T3" fmla="*/ 2147483647 h 39"/>
              <a:gd name="T4" fmla="*/ 0 w 37"/>
              <a:gd name="T5" fmla="*/ 2147483647 h 39"/>
              <a:gd name="T6" fmla="*/ 2147483647 w 37"/>
              <a:gd name="T7" fmla="*/ 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9">
                <a:moveTo>
                  <a:pt x="18" y="0"/>
                </a:moveTo>
                <a:lnTo>
                  <a:pt x="37" y="39"/>
                </a:lnTo>
                <a:lnTo>
                  <a:pt x="0" y="39"/>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84" name="Freeform 128"/>
          <p:cNvSpPr>
            <a:spLocks/>
          </p:cNvSpPr>
          <p:nvPr/>
        </p:nvSpPr>
        <p:spPr bwMode="auto">
          <a:xfrm>
            <a:off x="6432550" y="2800350"/>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8" y="0"/>
                </a:moveTo>
                <a:lnTo>
                  <a:pt x="37" y="40"/>
                </a:lnTo>
                <a:lnTo>
                  <a:pt x="0" y="40"/>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85" name="Freeform 129"/>
          <p:cNvSpPr>
            <a:spLocks/>
          </p:cNvSpPr>
          <p:nvPr/>
        </p:nvSpPr>
        <p:spPr bwMode="auto">
          <a:xfrm>
            <a:off x="3362325" y="4446588"/>
            <a:ext cx="60325" cy="61912"/>
          </a:xfrm>
          <a:custGeom>
            <a:avLst/>
            <a:gdLst>
              <a:gd name="T0" fmla="*/ 2147483647 w 38"/>
              <a:gd name="T1" fmla="*/ 0 h 39"/>
              <a:gd name="T2" fmla="*/ 2147483647 w 38"/>
              <a:gd name="T3" fmla="*/ 2147483647 h 39"/>
              <a:gd name="T4" fmla="*/ 0 w 38"/>
              <a:gd name="T5" fmla="*/ 2147483647 h 39"/>
              <a:gd name="T6" fmla="*/ 2147483647 w 38"/>
              <a:gd name="T7" fmla="*/ 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39">
                <a:moveTo>
                  <a:pt x="19" y="0"/>
                </a:moveTo>
                <a:lnTo>
                  <a:pt x="38" y="39"/>
                </a:lnTo>
                <a:lnTo>
                  <a:pt x="0" y="39"/>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86" name="Freeform 130"/>
          <p:cNvSpPr>
            <a:spLocks/>
          </p:cNvSpPr>
          <p:nvPr/>
        </p:nvSpPr>
        <p:spPr bwMode="auto">
          <a:xfrm>
            <a:off x="4127500" y="4171950"/>
            <a:ext cx="60325" cy="63500"/>
          </a:xfrm>
          <a:custGeom>
            <a:avLst/>
            <a:gdLst>
              <a:gd name="T0" fmla="*/ 2147483647 w 38"/>
              <a:gd name="T1" fmla="*/ 0 h 40"/>
              <a:gd name="T2" fmla="*/ 2147483647 w 38"/>
              <a:gd name="T3" fmla="*/ 2147483647 h 40"/>
              <a:gd name="T4" fmla="*/ 0 w 38"/>
              <a:gd name="T5" fmla="*/ 2147483647 h 40"/>
              <a:gd name="T6" fmla="*/ 2147483647 w 38"/>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40">
                <a:moveTo>
                  <a:pt x="19" y="0"/>
                </a:moveTo>
                <a:lnTo>
                  <a:pt x="38"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87" name="Freeform 131"/>
          <p:cNvSpPr>
            <a:spLocks/>
          </p:cNvSpPr>
          <p:nvPr/>
        </p:nvSpPr>
        <p:spPr bwMode="auto">
          <a:xfrm>
            <a:off x="5657850" y="3306763"/>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8" y="0"/>
                </a:moveTo>
                <a:lnTo>
                  <a:pt x="37" y="40"/>
                </a:lnTo>
                <a:lnTo>
                  <a:pt x="0" y="40"/>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88" name="Freeform 132"/>
          <p:cNvSpPr>
            <a:spLocks/>
          </p:cNvSpPr>
          <p:nvPr/>
        </p:nvSpPr>
        <p:spPr bwMode="auto">
          <a:xfrm>
            <a:off x="4703763" y="4160838"/>
            <a:ext cx="58737"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89" name="Freeform 133"/>
          <p:cNvSpPr>
            <a:spLocks/>
          </p:cNvSpPr>
          <p:nvPr/>
        </p:nvSpPr>
        <p:spPr bwMode="auto">
          <a:xfrm>
            <a:off x="6432550" y="3222625"/>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8" y="0"/>
                </a:moveTo>
                <a:lnTo>
                  <a:pt x="37" y="40"/>
                </a:lnTo>
                <a:lnTo>
                  <a:pt x="0" y="40"/>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90" name="Freeform 134"/>
          <p:cNvSpPr>
            <a:spLocks/>
          </p:cNvSpPr>
          <p:nvPr/>
        </p:nvSpPr>
        <p:spPr bwMode="auto">
          <a:xfrm>
            <a:off x="2816225" y="4846638"/>
            <a:ext cx="60325" cy="31750"/>
          </a:xfrm>
          <a:custGeom>
            <a:avLst/>
            <a:gdLst>
              <a:gd name="T0" fmla="*/ 0 w 6"/>
              <a:gd name="T1" fmla="*/ 2147483647 h 3"/>
              <a:gd name="T2" fmla="*/ 2147483647 w 6"/>
              <a:gd name="T3" fmla="*/ 2147483647 h 3"/>
              <a:gd name="T4" fmla="*/ 2147483647 w 6"/>
              <a:gd name="T5" fmla="*/ 0 h 3"/>
              <a:gd name="T6" fmla="*/ 0 60000 65536"/>
              <a:gd name="T7" fmla="*/ 0 60000 65536"/>
              <a:gd name="T8" fmla="*/ 0 60000 65536"/>
            </a:gdLst>
            <a:ahLst/>
            <a:cxnLst>
              <a:cxn ang="T6">
                <a:pos x="T0" y="T1"/>
              </a:cxn>
              <a:cxn ang="T7">
                <a:pos x="T2" y="T3"/>
              </a:cxn>
              <a:cxn ang="T8">
                <a:pos x="T4" y="T5"/>
              </a:cxn>
            </a:cxnLst>
            <a:rect l="0" t="0" r="r" b="b"/>
            <a:pathLst>
              <a:path w="6" h="3">
                <a:moveTo>
                  <a:pt x="0" y="3"/>
                </a:moveTo>
                <a:lnTo>
                  <a:pt x="3" y="2"/>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191" name="Freeform 135"/>
          <p:cNvSpPr>
            <a:spLocks/>
          </p:cNvSpPr>
          <p:nvPr/>
        </p:nvSpPr>
        <p:spPr bwMode="auto">
          <a:xfrm>
            <a:off x="2876550" y="4814888"/>
            <a:ext cx="79375" cy="31750"/>
          </a:xfrm>
          <a:custGeom>
            <a:avLst/>
            <a:gdLst>
              <a:gd name="T0" fmla="*/ 0 w 8"/>
              <a:gd name="T1" fmla="*/ 2147483647 h 3"/>
              <a:gd name="T2" fmla="*/ 2147483647 w 8"/>
              <a:gd name="T3" fmla="*/ 2147483647 h 3"/>
              <a:gd name="T4" fmla="*/ 2147483647 w 8"/>
              <a:gd name="T5" fmla="*/ 2147483647 h 3"/>
              <a:gd name="T6" fmla="*/ 2147483647 w 8"/>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3">
                <a:moveTo>
                  <a:pt x="0" y="3"/>
                </a:moveTo>
                <a:lnTo>
                  <a:pt x="2" y="2"/>
                </a:lnTo>
                <a:lnTo>
                  <a:pt x="5"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192" name="Freeform 136"/>
          <p:cNvSpPr>
            <a:spLocks/>
          </p:cNvSpPr>
          <p:nvPr/>
        </p:nvSpPr>
        <p:spPr bwMode="auto">
          <a:xfrm>
            <a:off x="2955925" y="4772025"/>
            <a:ext cx="79375" cy="42863"/>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3" y="2"/>
                </a:lnTo>
                <a:lnTo>
                  <a:pt x="6"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193" name="Freeform 137"/>
          <p:cNvSpPr>
            <a:spLocks/>
          </p:cNvSpPr>
          <p:nvPr/>
        </p:nvSpPr>
        <p:spPr bwMode="auto">
          <a:xfrm>
            <a:off x="3035300" y="4741863"/>
            <a:ext cx="58738" cy="30162"/>
          </a:xfrm>
          <a:custGeom>
            <a:avLst/>
            <a:gdLst>
              <a:gd name="T0" fmla="*/ 0 w 6"/>
              <a:gd name="T1" fmla="*/ 2147483647 h 3"/>
              <a:gd name="T2" fmla="*/ 2147483647 w 6"/>
              <a:gd name="T3" fmla="*/ 2147483647 h 3"/>
              <a:gd name="T4" fmla="*/ 2147483647 w 6"/>
              <a:gd name="T5" fmla="*/ 0 h 3"/>
              <a:gd name="T6" fmla="*/ 0 60000 65536"/>
              <a:gd name="T7" fmla="*/ 0 60000 65536"/>
              <a:gd name="T8" fmla="*/ 0 60000 65536"/>
            </a:gdLst>
            <a:ahLst/>
            <a:cxnLst>
              <a:cxn ang="T6">
                <a:pos x="T0" y="T1"/>
              </a:cxn>
              <a:cxn ang="T7">
                <a:pos x="T2" y="T3"/>
              </a:cxn>
              <a:cxn ang="T8">
                <a:pos x="T4" y="T5"/>
              </a:cxn>
            </a:cxnLst>
            <a:rect l="0" t="0" r="r" b="b"/>
            <a:pathLst>
              <a:path w="6" h="3">
                <a:moveTo>
                  <a:pt x="0" y="3"/>
                </a:moveTo>
                <a:lnTo>
                  <a:pt x="3" y="2"/>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194" name="Freeform 138"/>
          <p:cNvSpPr>
            <a:spLocks/>
          </p:cNvSpPr>
          <p:nvPr/>
        </p:nvSpPr>
        <p:spPr bwMode="auto">
          <a:xfrm>
            <a:off x="3094038" y="4710113"/>
            <a:ext cx="79375" cy="31750"/>
          </a:xfrm>
          <a:custGeom>
            <a:avLst/>
            <a:gdLst>
              <a:gd name="T0" fmla="*/ 0 w 8"/>
              <a:gd name="T1" fmla="*/ 2147483647 h 3"/>
              <a:gd name="T2" fmla="*/ 2147483647 w 8"/>
              <a:gd name="T3" fmla="*/ 2147483647 h 3"/>
              <a:gd name="T4" fmla="*/ 2147483647 w 8"/>
              <a:gd name="T5" fmla="*/ 2147483647 h 3"/>
              <a:gd name="T6" fmla="*/ 2147483647 w 8"/>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3">
                <a:moveTo>
                  <a:pt x="0" y="3"/>
                </a:moveTo>
                <a:lnTo>
                  <a:pt x="3" y="2"/>
                </a:lnTo>
                <a:lnTo>
                  <a:pt x="5"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195" name="Freeform 139"/>
          <p:cNvSpPr>
            <a:spLocks/>
          </p:cNvSpPr>
          <p:nvPr/>
        </p:nvSpPr>
        <p:spPr bwMode="auto">
          <a:xfrm>
            <a:off x="3173413" y="4667250"/>
            <a:ext cx="90487" cy="42863"/>
          </a:xfrm>
          <a:custGeom>
            <a:avLst/>
            <a:gdLst>
              <a:gd name="T0" fmla="*/ 0 w 9"/>
              <a:gd name="T1" fmla="*/ 2147483647 h 4"/>
              <a:gd name="T2" fmla="*/ 2147483647 w 9"/>
              <a:gd name="T3" fmla="*/ 2147483647 h 4"/>
              <a:gd name="T4" fmla="*/ 2147483647 w 9"/>
              <a:gd name="T5" fmla="*/ 2147483647 h 4"/>
              <a:gd name="T6" fmla="*/ 2147483647 w 9"/>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4">
                <a:moveTo>
                  <a:pt x="0" y="4"/>
                </a:moveTo>
                <a:lnTo>
                  <a:pt x="3" y="2"/>
                </a:lnTo>
                <a:lnTo>
                  <a:pt x="6" y="1"/>
                </a:lnTo>
                <a:lnTo>
                  <a:pt x="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196" name="Freeform 140"/>
          <p:cNvSpPr>
            <a:spLocks/>
          </p:cNvSpPr>
          <p:nvPr/>
        </p:nvSpPr>
        <p:spPr bwMode="auto">
          <a:xfrm>
            <a:off x="3263900" y="4624388"/>
            <a:ext cx="79375" cy="42862"/>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2" y="3"/>
                </a:lnTo>
                <a:lnTo>
                  <a:pt x="5"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197" name="Freeform 141"/>
          <p:cNvSpPr>
            <a:spLocks/>
          </p:cNvSpPr>
          <p:nvPr/>
        </p:nvSpPr>
        <p:spPr bwMode="auto">
          <a:xfrm>
            <a:off x="3343275" y="4603750"/>
            <a:ext cx="49213" cy="20638"/>
          </a:xfrm>
          <a:custGeom>
            <a:avLst/>
            <a:gdLst>
              <a:gd name="T0" fmla="*/ 0 w 5"/>
              <a:gd name="T1" fmla="*/ 2147483647 h 2"/>
              <a:gd name="T2" fmla="*/ 2147483647 w 5"/>
              <a:gd name="T3" fmla="*/ 2147483647 h 2"/>
              <a:gd name="T4" fmla="*/ 2147483647 w 5"/>
              <a:gd name="T5" fmla="*/ 0 h 2"/>
              <a:gd name="T6" fmla="*/ 0 60000 65536"/>
              <a:gd name="T7" fmla="*/ 0 60000 65536"/>
              <a:gd name="T8" fmla="*/ 0 60000 65536"/>
            </a:gdLst>
            <a:ahLst/>
            <a:cxnLst>
              <a:cxn ang="T6">
                <a:pos x="T0" y="T1"/>
              </a:cxn>
              <a:cxn ang="T7">
                <a:pos x="T2" y="T3"/>
              </a:cxn>
              <a:cxn ang="T8">
                <a:pos x="T4" y="T5"/>
              </a:cxn>
            </a:cxnLst>
            <a:rect l="0" t="0" r="r" b="b"/>
            <a:pathLst>
              <a:path w="5" h="2">
                <a:moveTo>
                  <a:pt x="0" y="2"/>
                </a:moveTo>
                <a:lnTo>
                  <a:pt x="3" y="1"/>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198" name="Freeform 142"/>
          <p:cNvSpPr>
            <a:spLocks/>
          </p:cNvSpPr>
          <p:nvPr/>
        </p:nvSpPr>
        <p:spPr bwMode="auto">
          <a:xfrm>
            <a:off x="3392488" y="4562475"/>
            <a:ext cx="88900" cy="41275"/>
          </a:xfrm>
          <a:custGeom>
            <a:avLst/>
            <a:gdLst>
              <a:gd name="T0" fmla="*/ 0 w 9"/>
              <a:gd name="T1" fmla="*/ 2147483647 h 4"/>
              <a:gd name="T2" fmla="*/ 2147483647 w 9"/>
              <a:gd name="T3" fmla="*/ 2147483647 h 4"/>
              <a:gd name="T4" fmla="*/ 2147483647 w 9"/>
              <a:gd name="T5" fmla="*/ 2147483647 h 4"/>
              <a:gd name="T6" fmla="*/ 2147483647 w 9"/>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4">
                <a:moveTo>
                  <a:pt x="0" y="4"/>
                </a:moveTo>
                <a:lnTo>
                  <a:pt x="3" y="2"/>
                </a:lnTo>
                <a:lnTo>
                  <a:pt x="6" y="1"/>
                </a:lnTo>
                <a:lnTo>
                  <a:pt x="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199" name="Freeform 143"/>
          <p:cNvSpPr>
            <a:spLocks/>
          </p:cNvSpPr>
          <p:nvPr/>
        </p:nvSpPr>
        <p:spPr bwMode="auto">
          <a:xfrm>
            <a:off x="3481388" y="4519613"/>
            <a:ext cx="79375" cy="42862"/>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3" y="3"/>
                </a:lnTo>
                <a:lnTo>
                  <a:pt x="5"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00" name="Freeform 144"/>
          <p:cNvSpPr>
            <a:spLocks/>
          </p:cNvSpPr>
          <p:nvPr/>
        </p:nvSpPr>
        <p:spPr bwMode="auto">
          <a:xfrm>
            <a:off x="3560763" y="4487863"/>
            <a:ext cx="79375" cy="31750"/>
          </a:xfrm>
          <a:custGeom>
            <a:avLst/>
            <a:gdLst>
              <a:gd name="T0" fmla="*/ 0 w 8"/>
              <a:gd name="T1" fmla="*/ 2147483647 h 3"/>
              <a:gd name="T2" fmla="*/ 2147483647 w 8"/>
              <a:gd name="T3" fmla="*/ 2147483647 h 3"/>
              <a:gd name="T4" fmla="*/ 2147483647 w 8"/>
              <a:gd name="T5" fmla="*/ 2147483647 h 3"/>
              <a:gd name="T6" fmla="*/ 2147483647 w 8"/>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3">
                <a:moveTo>
                  <a:pt x="0" y="3"/>
                </a:moveTo>
                <a:lnTo>
                  <a:pt x="3" y="2"/>
                </a:lnTo>
                <a:lnTo>
                  <a:pt x="6"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01" name="Freeform 145"/>
          <p:cNvSpPr>
            <a:spLocks/>
          </p:cNvSpPr>
          <p:nvPr/>
        </p:nvSpPr>
        <p:spPr bwMode="auto">
          <a:xfrm>
            <a:off x="3640138" y="4456113"/>
            <a:ext cx="60325" cy="31750"/>
          </a:xfrm>
          <a:custGeom>
            <a:avLst/>
            <a:gdLst>
              <a:gd name="T0" fmla="*/ 0 w 6"/>
              <a:gd name="T1" fmla="*/ 2147483647 h 3"/>
              <a:gd name="T2" fmla="*/ 2147483647 w 6"/>
              <a:gd name="T3" fmla="*/ 2147483647 h 3"/>
              <a:gd name="T4" fmla="*/ 2147483647 w 6"/>
              <a:gd name="T5" fmla="*/ 0 h 3"/>
              <a:gd name="T6" fmla="*/ 0 60000 65536"/>
              <a:gd name="T7" fmla="*/ 0 60000 65536"/>
              <a:gd name="T8" fmla="*/ 0 60000 65536"/>
            </a:gdLst>
            <a:ahLst/>
            <a:cxnLst>
              <a:cxn ang="T6">
                <a:pos x="T0" y="T1"/>
              </a:cxn>
              <a:cxn ang="T7">
                <a:pos x="T2" y="T3"/>
              </a:cxn>
              <a:cxn ang="T8">
                <a:pos x="T4" y="T5"/>
              </a:cxn>
            </a:cxnLst>
            <a:rect l="0" t="0" r="r" b="b"/>
            <a:pathLst>
              <a:path w="6" h="3">
                <a:moveTo>
                  <a:pt x="0" y="3"/>
                </a:moveTo>
                <a:lnTo>
                  <a:pt x="3" y="1"/>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02" name="Freeform 146"/>
          <p:cNvSpPr>
            <a:spLocks/>
          </p:cNvSpPr>
          <p:nvPr/>
        </p:nvSpPr>
        <p:spPr bwMode="auto">
          <a:xfrm>
            <a:off x="3700463" y="4414838"/>
            <a:ext cx="79375" cy="41275"/>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3" y="3"/>
                </a:lnTo>
                <a:lnTo>
                  <a:pt x="5" y="2"/>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03" name="Freeform 147"/>
          <p:cNvSpPr>
            <a:spLocks/>
          </p:cNvSpPr>
          <p:nvPr/>
        </p:nvSpPr>
        <p:spPr bwMode="auto">
          <a:xfrm>
            <a:off x="3779838" y="4383088"/>
            <a:ext cx="88900" cy="31750"/>
          </a:xfrm>
          <a:custGeom>
            <a:avLst/>
            <a:gdLst>
              <a:gd name="T0" fmla="*/ 0 w 9"/>
              <a:gd name="T1" fmla="*/ 2147483647 h 3"/>
              <a:gd name="T2" fmla="*/ 2147483647 w 9"/>
              <a:gd name="T3" fmla="*/ 2147483647 h 3"/>
              <a:gd name="T4" fmla="*/ 2147483647 w 9"/>
              <a:gd name="T5" fmla="*/ 2147483647 h 3"/>
              <a:gd name="T6" fmla="*/ 2147483647 w 9"/>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3">
                <a:moveTo>
                  <a:pt x="0" y="3"/>
                </a:moveTo>
                <a:lnTo>
                  <a:pt x="3" y="2"/>
                </a:lnTo>
                <a:lnTo>
                  <a:pt x="6" y="1"/>
                </a:lnTo>
                <a:lnTo>
                  <a:pt x="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04" name="Freeform 148"/>
          <p:cNvSpPr>
            <a:spLocks/>
          </p:cNvSpPr>
          <p:nvPr/>
        </p:nvSpPr>
        <p:spPr bwMode="auto">
          <a:xfrm>
            <a:off x="3868738" y="4340225"/>
            <a:ext cx="79375" cy="42863"/>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2" y="2"/>
                </a:lnTo>
                <a:lnTo>
                  <a:pt x="5"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05" name="Freeform 149"/>
          <p:cNvSpPr>
            <a:spLocks/>
          </p:cNvSpPr>
          <p:nvPr/>
        </p:nvSpPr>
        <p:spPr bwMode="auto">
          <a:xfrm>
            <a:off x="3948113" y="4308475"/>
            <a:ext cx="50800" cy="31750"/>
          </a:xfrm>
          <a:custGeom>
            <a:avLst/>
            <a:gdLst>
              <a:gd name="T0" fmla="*/ 0 w 5"/>
              <a:gd name="T1" fmla="*/ 2147483647 h 3"/>
              <a:gd name="T2" fmla="*/ 2147483647 w 5"/>
              <a:gd name="T3" fmla="*/ 2147483647 h 3"/>
              <a:gd name="T4" fmla="*/ 2147483647 w 5"/>
              <a:gd name="T5" fmla="*/ 0 h 3"/>
              <a:gd name="T6" fmla="*/ 0 60000 65536"/>
              <a:gd name="T7" fmla="*/ 0 60000 65536"/>
              <a:gd name="T8" fmla="*/ 0 60000 65536"/>
            </a:gdLst>
            <a:ahLst/>
            <a:cxnLst>
              <a:cxn ang="T6">
                <a:pos x="T0" y="T1"/>
              </a:cxn>
              <a:cxn ang="T7">
                <a:pos x="T2" y="T3"/>
              </a:cxn>
              <a:cxn ang="T8">
                <a:pos x="T4" y="T5"/>
              </a:cxn>
            </a:cxnLst>
            <a:rect l="0" t="0" r="r" b="b"/>
            <a:pathLst>
              <a:path w="5" h="3">
                <a:moveTo>
                  <a:pt x="0" y="3"/>
                </a:moveTo>
                <a:lnTo>
                  <a:pt x="3" y="2"/>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06" name="Freeform 150"/>
          <p:cNvSpPr>
            <a:spLocks/>
          </p:cNvSpPr>
          <p:nvPr/>
        </p:nvSpPr>
        <p:spPr bwMode="auto">
          <a:xfrm>
            <a:off x="3998913" y="4276725"/>
            <a:ext cx="88900" cy="31750"/>
          </a:xfrm>
          <a:custGeom>
            <a:avLst/>
            <a:gdLst>
              <a:gd name="T0" fmla="*/ 0 w 9"/>
              <a:gd name="T1" fmla="*/ 2147483647 h 3"/>
              <a:gd name="T2" fmla="*/ 2147483647 w 9"/>
              <a:gd name="T3" fmla="*/ 2147483647 h 3"/>
              <a:gd name="T4" fmla="*/ 2147483647 w 9"/>
              <a:gd name="T5" fmla="*/ 2147483647 h 3"/>
              <a:gd name="T6" fmla="*/ 2147483647 w 9"/>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3">
                <a:moveTo>
                  <a:pt x="0" y="3"/>
                </a:moveTo>
                <a:lnTo>
                  <a:pt x="3" y="2"/>
                </a:lnTo>
                <a:lnTo>
                  <a:pt x="6" y="1"/>
                </a:lnTo>
                <a:lnTo>
                  <a:pt x="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07" name="Freeform 151"/>
          <p:cNvSpPr>
            <a:spLocks/>
          </p:cNvSpPr>
          <p:nvPr/>
        </p:nvSpPr>
        <p:spPr bwMode="auto">
          <a:xfrm>
            <a:off x="4087813" y="4235450"/>
            <a:ext cx="79375" cy="41275"/>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3" y="2"/>
                </a:lnTo>
                <a:lnTo>
                  <a:pt x="5"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08" name="Freeform 152"/>
          <p:cNvSpPr>
            <a:spLocks/>
          </p:cNvSpPr>
          <p:nvPr/>
        </p:nvSpPr>
        <p:spPr bwMode="auto">
          <a:xfrm>
            <a:off x="4167188" y="4192588"/>
            <a:ext cx="79375" cy="42862"/>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3" y="3"/>
                </a:lnTo>
                <a:lnTo>
                  <a:pt x="6"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09" name="Freeform 153"/>
          <p:cNvSpPr>
            <a:spLocks/>
          </p:cNvSpPr>
          <p:nvPr/>
        </p:nvSpPr>
        <p:spPr bwMode="auto">
          <a:xfrm>
            <a:off x="4246563" y="4171950"/>
            <a:ext cx="60325" cy="20638"/>
          </a:xfrm>
          <a:custGeom>
            <a:avLst/>
            <a:gdLst>
              <a:gd name="T0" fmla="*/ 0 w 6"/>
              <a:gd name="T1" fmla="*/ 2147483647 h 2"/>
              <a:gd name="T2" fmla="*/ 2147483647 w 6"/>
              <a:gd name="T3" fmla="*/ 2147483647 h 2"/>
              <a:gd name="T4" fmla="*/ 2147483647 w 6"/>
              <a:gd name="T5" fmla="*/ 0 h 2"/>
              <a:gd name="T6" fmla="*/ 0 60000 65536"/>
              <a:gd name="T7" fmla="*/ 0 60000 65536"/>
              <a:gd name="T8" fmla="*/ 0 60000 65536"/>
            </a:gdLst>
            <a:ahLst/>
            <a:cxnLst>
              <a:cxn ang="T6">
                <a:pos x="T0" y="T1"/>
              </a:cxn>
              <a:cxn ang="T7">
                <a:pos x="T2" y="T3"/>
              </a:cxn>
              <a:cxn ang="T8">
                <a:pos x="T4" y="T5"/>
              </a:cxn>
            </a:cxnLst>
            <a:rect l="0" t="0" r="r" b="b"/>
            <a:pathLst>
              <a:path w="6" h="2">
                <a:moveTo>
                  <a:pt x="0" y="2"/>
                </a:moveTo>
                <a:lnTo>
                  <a:pt x="3" y="1"/>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10" name="Freeform 154"/>
          <p:cNvSpPr>
            <a:spLocks/>
          </p:cNvSpPr>
          <p:nvPr/>
        </p:nvSpPr>
        <p:spPr bwMode="auto">
          <a:xfrm>
            <a:off x="4306888" y="4129088"/>
            <a:ext cx="79375" cy="42862"/>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3" y="3"/>
                </a:lnTo>
                <a:lnTo>
                  <a:pt x="6"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11" name="Freeform 155"/>
          <p:cNvSpPr>
            <a:spLocks/>
          </p:cNvSpPr>
          <p:nvPr/>
        </p:nvSpPr>
        <p:spPr bwMode="auto">
          <a:xfrm>
            <a:off x="4386263" y="4087813"/>
            <a:ext cx="88900" cy="41275"/>
          </a:xfrm>
          <a:custGeom>
            <a:avLst/>
            <a:gdLst>
              <a:gd name="T0" fmla="*/ 0 w 9"/>
              <a:gd name="T1" fmla="*/ 2147483647 h 4"/>
              <a:gd name="T2" fmla="*/ 2147483647 w 9"/>
              <a:gd name="T3" fmla="*/ 2147483647 h 4"/>
              <a:gd name="T4" fmla="*/ 2147483647 w 9"/>
              <a:gd name="T5" fmla="*/ 2147483647 h 4"/>
              <a:gd name="T6" fmla="*/ 2147483647 w 9"/>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4">
                <a:moveTo>
                  <a:pt x="0" y="4"/>
                </a:moveTo>
                <a:lnTo>
                  <a:pt x="3" y="3"/>
                </a:lnTo>
                <a:lnTo>
                  <a:pt x="6" y="2"/>
                </a:lnTo>
                <a:lnTo>
                  <a:pt x="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12" name="Freeform 156"/>
          <p:cNvSpPr>
            <a:spLocks/>
          </p:cNvSpPr>
          <p:nvPr/>
        </p:nvSpPr>
        <p:spPr bwMode="auto">
          <a:xfrm>
            <a:off x="4475163" y="4056063"/>
            <a:ext cx="79375" cy="31750"/>
          </a:xfrm>
          <a:custGeom>
            <a:avLst/>
            <a:gdLst>
              <a:gd name="T0" fmla="*/ 0 w 8"/>
              <a:gd name="T1" fmla="*/ 2147483647 h 3"/>
              <a:gd name="T2" fmla="*/ 2147483647 w 8"/>
              <a:gd name="T3" fmla="*/ 2147483647 h 3"/>
              <a:gd name="T4" fmla="*/ 2147483647 w 8"/>
              <a:gd name="T5" fmla="*/ 2147483647 h 3"/>
              <a:gd name="T6" fmla="*/ 2147483647 w 8"/>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3">
                <a:moveTo>
                  <a:pt x="0" y="3"/>
                </a:moveTo>
                <a:lnTo>
                  <a:pt x="2" y="2"/>
                </a:lnTo>
                <a:lnTo>
                  <a:pt x="5"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13" name="Freeform 157"/>
          <p:cNvSpPr>
            <a:spLocks/>
          </p:cNvSpPr>
          <p:nvPr/>
        </p:nvSpPr>
        <p:spPr bwMode="auto">
          <a:xfrm>
            <a:off x="4554538" y="4024313"/>
            <a:ext cx="60325" cy="31750"/>
          </a:xfrm>
          <a:custGeom>
            <a:avLst/>
            <a:gdLst>
              <a:gd name="T0" fmla="*/ 0 w 6"/>
              <a:gd name="T1" fmla="*/ 2147483647 h 3"/>
              <a:gd name="T2" fmla="*/ 2147483647 w 6"/>
              <a:gd name="T3" fmla="*/ 2147483647 h 3"/>
              <a:gd name="T4" fmla="*/ 2147483647 w 6"/>
              <a:gd name="T5" fmla="*/ 0 h 3"/>
              <a:gd name="T6" fmla="*/ 0 60000 65536"/>
              <a:gd name="T7" fmla="*/ 0 60000 65536"/>
              <a:gd name="T8" fmla="*/ 0 60000 65536"/>
            </a:gdLst>
            <a:ahLst/>
            <a:cxnLst>
              <a:cxn ang="T6">
                <a:pos x="T0" y="T1"/>
              </a:cxn>
              <a:cxn ang="T7">
                <a:pos x="T2" y="T3"/>
              </a:cxn>
              <a:cxn ang="T8">
                <a:pos x="T4" y="T5"/>
              </a:cxn>
            </a:cxnLst>
            <a:rect l="0" t="0" r="r" b="b"/>
            <a:pathLst>
              <a:path w="6" h="3">
                <a:moveTo>
                  <a:pt x="0" y="3"/>
                </a:moveTo>
                <a:lnTo>
                  <a:pt x="3" y="1"/>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14" name="Freeform 158"/>
          <p:cNvSpPr>
            <a:spLocks/>
          </p:cNvSpPr>
          <p:nvPr/>
        </p:nvSpPr>
        <p:spPr bwMode="auto">
          <a:xfrm>
            <a:off x="4614863" y="3981450"/>
            <a:ext cx="79375" cy="42863"/>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2" y="3"/>
                </a:lnTo>
                <a:lnTo>
                  <a:pt x="5" y="2"/>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15" name="Freeform 159"/>
          <p:cNvSpPr>
            <a:spLocks/>
          </p:cNvSpPr>
          <p:nvPr/>
        </p:nvSpPr>
        <p:spPr bwMode="auto">
          <a:xfrm>
            <a:off x="4694238" y="3949700"/>
            <a:ext cx="79375" cy="31750"/>
          </a:xfrm>
          <a:custGeom>
            <a:avLst/>
            <a:gdLst>
              <a:gd name="T0" fmla="*/ 0 w 8"/>
              <a:gd name="T1" fmla="*/ 2147483647 h 3"/>
              <a:gd name="T2" fmla="*/ 2147483647 w 8"/>
              <a:gd name="T3" fmla="*/ 2147483647 h 3"/>
              <a:gd name="T4" fmla="*/ 2147483647 w 8"/>
              <a:gd name="T5" fmla="*/ 2147483647 h 3"/>
              <a:gd name="T6" fmla="*/ 2147483647 w 8"/>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3">
                <a:moveTo>
                  <a:pt x="0" y="3"/>
                </a:moveTo>
                <a:lnTo>
                  <a:pt x="3" y="2"/>
                </a:lnTo>
                <a:lnTo>
                  <a:pt x="5"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16" name="Freeform 160"/>
          <p:cNvSpPr>
            <a:spLocks/>
          </p:cNvSpPr>
          <p:nvPr/>
        </p:nvSpPr>
        <p:spPr bwMode="auto">
          <a:xfrm>
            <a:off x="4773613" y="3908425"/>
            <a:ext cx="79375" cy="41275"/>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3" y="2"/>
                </a:lnTo>
                <a:lnTo>
                  <a:pt x="6"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17" name="Freeform 161"/>
          <p:cNvSpPr>
            <a:spLocks/>
          </p:cNvSpPr>
          <p:nvPr/>
        </p:nvSpPr>
        <p:spPr bwMode="auto">
          <a:xfrm>
            <a:off x="4852988" y="3876675"/>
            <a:ext cx="58737" cy="31750"/>
          </a:xfrm>
          <a:custGeom>
            <a:avLst/>
            <a:gdLst>
              <a:gd name="T0" fmla="*/ 0 w 6"/>
              <a:gd name="T1" fmla="*/ 2147483647 h 3"/>
              <a:gd name="T2" fmla="*/ 2147483647 w 6"/>
              <a:gd name="T3" fmla="*/ 2147483647 h 3"/>
              <a:gd name="T4" fmla="*/ 2147483647 w 6"/>
              <a:gd name="T5" fmla="*/ 0 h 3"/>
              <a:gd name="T6" fmla="*/ 0 60000 65536"/>
              <a:gd name="T7" fmla="*/ 0 60000 65536"/>
              <a:gd name="T8" fmla="*/ 0 60000 65536"/>
            </a:gdLst>
            <a:ahLst/>
            <a:cxnLst>
              <a:cxn ang="T6">
                <a:pos x="T0" y="T1"/>
              </a:cxn>
              <a:cxn ang="T7">
                <a:pos x="T2" y="T3"/>
              </a:cxn>
              <a:cxn ang="T8">
                <a:pos x="T4" y="T5"/>
              </a:cxn>
            </a:cxnLst>
            <a:rect l="0" t="0" r="r" b="b"/>
            <a:pathLst>
              <a:path w="6" h="3">
                <a:moveTo>
                  <a:pt x="0" y="3"/>
                </a:moveTo>
                <a:lnTo>
                  <a:pt x="3" y="2"/>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18" name="Freeform 162"/>
          <p:cNvSpPr>
            <a:spLocks/>
          </p:cNvSpPr>
          <p:nvPr/>
        </p:nvSpPr>
        <p:spPr bwMode="auto">
          <a:xfrm>
            <a:off x="4911725" y="3844925"/>
            <a:ext cx="79375" cy="31750"/>
          </a:xfrm>
          <a:custGeom>
            <a:avLst/>
            <a:gdLst>
              <a:gd name="T0" fmla="*/ 0 w 8"/>
              <a:gd name="T1" fmla="*/ 2147483647 h 3"/>
              <a:gd name="T2" fmla="*/ 2147483647 w 8"/>
              <a:gd name="T3" fmla="*/ 2147483647 h 3"/>
              <a:gd name="T4" fmla="*/ 2147483647 w 8"/>
              <a:gd name="T5" fmla="*/ 2147483647 h 3"/>
              <a:gd name="T6" fmla="*/ 2147483647 w 8"/>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3">
                <a:moveTo>
                  <a:pt x="0" y="3"/>
                </a:moveTo>
                <a:lnTo>
                  <a:pt x="3" y="2"/>
                </a:lnTo>
                <a:lnTo>
                  <a:pt x="6"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19" name="Freeform 163"/>
          <p:cNvSpPr>
            <a:spLocks/>
          </p:cNvSpPr>
          <p:nvPr/>
        </p:nvSpPr>
        <p:spPr bwMode="auto">
          <a:xfrm>
            <a:off x="4991100" y="3802063"/>
            <a:ext cx="90488" cy="42862"/>
          </a:xfrm>
          <a:custGeom>
            <a:avLst/>
            <a:gdLst>
              <a:gd name="T0" fmla="*/ 0 w 9"/>
              <a:gd name="T1" fmla="*/ 2147483647 h 4"/>
              <a:gd name="T2" fmla="*/ 2147483647 w 9"/>
              <a:gd name="T3" fmla="*/ 2147483647 h 4"/>
              <a:gd name="T4" fmla="*/ 2147483647 w 9"/>
              <a:gd name="T5" fmla="*/ 2147483647 h 4"/>
              <a:gd name="T6" fmla="*/ 2147483647 w 9"/>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4">
                <a:moveTo>
                  <a:pt x="0" y="4"/>
                </a:moveTo>
                <a:lnTo>
                  <a:pt x="3" y="2"/>
                </a:lnTo>
                <a:lnTo>
                  <a:pt x="6" y="1"/>
                </a:lnTo>
                <a:lnTo>
                  <a:pt x="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20" name="Freeform 164"/>
          <p:cNvSpPr>
            <a:spLocks/>
          </p:cNvSpPr>
          <p:nvPr/>
        </p:nvSpPr>
        <p:spPr bwMode="auto">
          <a:xfrm>
            <a:off x="5081588" y="3760788"/>
            <a:ext cx="79375" cy="41275"/>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2" y="3"/>
                </a:lnTo>
                <a:lnTo>
                  <a:pt x="5" y="2"/>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21" name="Freeform 165"/>
          <p:cNvSpPr>
            <a:spLocks/>
          </p:cNvSpPr>
          <p:nvPr/>
        </p:nvSpPr>
        <p:spPr bwMode="auto">
          <a:xfrm>
            <a:off x="5160963" y="3738563"/>
            <a:ext cx="58737" cy="22225"/>
          </a:xfrm>
          <a:custGeom>
            <a:avLst/>
            <a:gdLst>
              <a:gd name="T0" fmla="*/ 0 w 6"/>
              <a:gd name="T1" fmla="*/ 2147483647 h 2"/>
              <a:gd name="T2" fmla="*/ 2147483647 w 6"/>
              <a:gd name="T3" fmla="*/ 2147483647 h 2"/>
              <a:gd name="T4" fmla="*/ 2147483647 w 6"/>
              <a:gd name="T5" fmla="*/ 0 h 2"/>
              <a:gd name="T6" fmla="*/ 0 60000 65536"/>
              <a:gd name="T7" fmla="*/ 0 60000 65536"/>
              <a:gd name="T8" fmla="*/ 0 60000 65536"/>
            </a:gdLst>
            <a:ahLst/>
            <a:cxnLst>
              <a:cxn ang="T6">
                <a:pos x="T0" y="T1"/>
              </a:cxn>
              <a:cxn ang="T7">
                <a:pos x="T2" y="T3"/>
              </a:cxn>
              <a:cxn ang="T8">
                <a:pos x="T4" y="T5"/>
              </a:cxn>
            </a:cxnLst>
            <a:rect l="0" t="0" r="r" b="b"/>
            <a:pathLst>
              <a:path w="6" h="2">
                <a:moveTo>
                  <a:pt x="0" y="2"/>
                </a:moveTo>
                <a:lnTo>
                  <a:pt x="3" y="1"/>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22" name="Freeform 166"/>
          <p:cNvSpPr>
            <a:spLocks/>
          </p:cNvSpPr>
          <p:nvPr/>
        </p:nvSpPr>
        <p:spPr bwMode="auto">
          <a:xfrm>
            <a:off x="5219700" y="3697288"/>
            <a:ext cx="79375" cy="41275"/>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2" y="3"/>
                </a:lnTo>
                <a:lnTo>
                  <a:pt x="5"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23" name="Freeform 167"/>
          <p:cNvSpPr>
            <a:spLocks/>
          </p:cNvSpPr>
          <p:nvPr/>
        </p:nvSpPr>
        <p:spPr bwMode="auto">
          <a:xfrm>
            <a:off x="5299075" y="3654425"/>
            <a:ext cx="79375" cy="42863"/>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3" y="3"/>
                </a:lnTo>
                <a:lnTo>
                  <a:pt x="5" y="2"/>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24" name="Freeform 168"/>
          <p:cNvSpPr>
            <a:spLocks/>
          </p:cNvSpPr>
          <p:nvPr/>
        </p:nvSpPr>
        <p:spPr bwMode="auto">
          <a:xfrm>
            <a:off x="5378450" y="3622675"/>
            <a:ext cx="90488" cy="31750"/>
          </a:xfrm>
          <a:custGeom>
            <a:avLst/>
            <a:gdLst>
              <a:gd name="T0" fmla="*/ 0 w 9"/>
              <a:gd name="T1" fmla="*/ 2147483647 h 3"/>
              <a:gd name="T2" fmla="*/ 2147483647 w 9"/>
              <a:gd name="T3" fmla="*/ 2147483647 h 3"/>
              <a:gd name="T4" fmla="*/ 2147483647 w 9"/>
              <a:gd name="T5" fmla="*/ 2147483647 h 3"/>
              <a:gd name="T6" fmla="*/ 2147483647 w 9"/>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3">
                <a:moveTo>
                  <a:pt x="0" y="3"/>
                </a:moveTo>
                <a:lnTo>
                  <a:pt x="3" y="2"/>
                </a:lnTo>
                <a:lnTo>
                  <a:pt x="6" y="1"/>
                </a:lnTo>
                <a:lnTo>
                  <a:pt x="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25" name="Freeform 169"/>
          <p:cNvSpPr>
            <a:spLocks/>
          </p:cNvSpPr>
          <p:nvPr/>
        </p:nvSpPr>
        <p:spPr bwMode="auto">
          <a:xfrm>
            <a:off x="5468938" y="3590925"/>
            <a:ext cx="49212" cy="31750"/>
          </a:xfrm>
          <a:custGeom>
            <a:avLst/>
            <a:gdLst>
              <a:gd name="T0" fmla="*/ 0 w 5"/>
              <a:gd name="T1" fmla="*/ 2147483647 h 3"/>
              <a:gd name="T2" fmla="*/ 2147483647 w 5"/>
              <a:gd name="T3" fmla="*/ 2147483647 h 3"/>
              <a:gd name="T4" fmla="*/ 2147483647 w 5"/>
              <a:gd name="T5" fmla="*/ 0 h 3"/>
              <a:gd name="T6" fmla="*/ 0 60000 65536"/>
              <a:gd name="T7" fmla="*/ 0 60000 65536"/>
              <a:gd name="T8" fmla="*/ 0 60000 65536"/>
            </a:gdLst>
            <a:ahLst/>
            <a:cxnLst>
              <a:cxn ang="T6">
                <a:pos x="T0" y="T1"/>
              </a:cxn>
              <a:cxn ang="T7">
                <a:pos x="T2" y="T3"/>
              </a:cxn>
              <a:cxn ang="T8">
                <a:pos x="T4" y="T5"/>
              </a:cxn>
            </a:cxnLst>
            <a:rect l="0" t="0" r="r" b="b"/>
            <a:pathLst>
              <a:path w="5" h="3">
                <a:moveTo>
                  <a:pt x="0" y="3"/>
                </a:moveTo>
                <a:lnTo>
                  <a:pt x="2" y="1"/>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26" name="Freeform 170"/>
          <p:cNvSpPr>
            <a:spLocks/>
          </p:cNvSpPr>
          <p:nvPr/>
        </p:nvSpPr>
        <p:spPr bwMode="auto">
          <a:xfrm>
            <a:off x="5518150" y="3549650"/>
            <a:ext cx="79375" cy="41275"/>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3" y="3"/>
                </a:lnTo>
                <a:lnTo>
                  <a:pt x="6" y="2"/>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27" name="Freeform 171"/>
          <p:cNvSpPr>
            <a:spLocks/>
          </p:cNvSpPr>
          <p:nvPr/>
        </p:nvSpPr>
        <p:spPr bwMode="auto">
          <a:xfrm>
            <a:off x="5597525" y="3517900"/>
            <a:ext cx="88900" cy="31750"/>
          </a:xfrm>
          <a:custGeom>
            <a:avLst/>
            <a:gdLst>
              <a:gd name="T0" fmla="*/ 0 w 9"/>
              <a:gd name="T1" fmla="*/ 2147483647 h 3"/>
              <a:gd name="T2" fmla="*/ 2147483647 w 9"/>
              <a:gd name="T3" fmla="*/ 2147483647 h 3"/>
              <a:gd name="T4" fmla="*/ 2147483647 w 9"/>
              <a:gd name="T5" fmla="*/ 2147483647 h 3"/>
              <a:gd name="T6" fmla="*/ 2147483647 w 9"/>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3">
                <a:moveTo>
                  <a:pt x="0" y="3"/>
                </a:moveTo>
                <a:lnTo>
                  <a:pt x="3" y="2"/>
                </a:lnTo>
                <a:lnTo>
                  <a:pt x="6" y="1"/>
                </a:lnTo>
                <a:lnTo>
                  <a:pt x="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28" name="Freeform 172"/>
          <p:cNvSpPr>
            <a:spLocks/>
          </p:cNvSpPr>
          <p:nvPr/>
        </p:nvSpPr>
        <p:spPr bwMode="auto">
          <a:xfrm>
            <a:off x="5686425" y="3475038"/>
            <a:ext cx="79375" cy="42862"/>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3" y="2"/>
                </a:lnTo>
                <a:lnTo>
                  <a:pt x="5"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29" name="Freeform 173"/>
          <p:cNvSpPr>
            <a:spLocks/>
          </p:cNvSpPr>
          <p:nvPr/>
        </p:nvSpPr>
        <p:spPr bwMode="auto">
          <a:xfrm>
            <a:off x="5765800" y="3454400"/>
            <a:ext cx="60325" cy="20638"/>
          </a:xfrm>
          <a:custGeom>
            <a:avLst/>
            <a:gdLst>
              <a:gd name="T0" fmla="*/ 0 w 6"/>
              <a:gd name="T1" fmla="*/ 2147483647 h 2"/>
              <a:gd name="T2" fmla="*/ 2147483647 w 6"/>
              <a:gd name="T3" fmla="*/ 2147483647 h 2"/>
              <a:gd name="T4" fmla="*/ 2147483647 w 6"/>
              <a:gd name="T5" fmla="*/ 0 h 2"/>
              <a:gd name="T6" fmla="*/ 0 60000 65536"/>
              <a:gd name="T7" fmla="*/ 0 60000 65536"/>
              <a:gd name="T8" fmla="*/ 0 60000 65536"/>
            </a:gdLst>
            <a:ahLst/>
            <a:cxnLst>
              <a:cxn ang="T6">
                <a:pos x="T0" y="T1"/>
              </a:cxn>
              <a:cxn ang="T7">
                <a:pos x="T2" y="T3"/>
              </a:cxn>
              <a:cxn ang="T8">
                <a:pos x="T4" y="T5"/>
              </a:cxn>
            </a:cxnLst>
            <a:rect l="0" t="0" r="r" b="b"/>
            <a:pathLst>
              <a:path w="6" h="2">
                <a:moveTo>
                  <a:pt x="0" y="2"/>
                </a:moveTo>
                <a:lnTo>
                  <a:pt x="3" y="1"/>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30" name="Freeform 174"/>
          <p:cNvSpPr>
            <a:spLocks/>
          </p:cNvSpPr>
          <p:nvPr/>
        </p:nvSpPr>
        <p:spPr bwMode="auto">
          <a:xfrm>
            <a:off x="5826125" y="3411538"/>
            <a:ext cx="79375" cy="42862"/>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2" y="2"/>
                </a:lnTo>
                <a:lnTo>
                  <a:pt x="5"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31" name="Freeform 175"/>
          <p:cNvSpPr>
            <a:spLocks/>
          </p:cNvSpPr>
          <p:nvPr/>
        </p:nvSpPr>
        <p:spPr bwMode="auto">
          <a:xfrm>
            <a:off x="5905500" y="3370263"/>
            <a:ext cx="79375" cy="41275"/>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3" y="3"/>
                </a:lnTo>
                <a:lnTo>
                  <a:pt x="5"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32" name="Freeform 176"/>
          <p:cNvSpPr>
            <a:spLocks/>
          </p:cNvSpPr>
          <p:nvPr/>
        </p:nvSpPr>
        <p:spPr bwMode="auto">
          <a:xfrm>
            <a:off x="5984875" y="3327400"/>
            <a:ext cx="88900" cy="42863"/>
          </a:xfrm>
          <a:custGeom>
            <a:avLst/>
            <a:gdLst>
              <a:gd name="T0" fmla="*/ 0 w 9"/>
              <a:gd name="T1" fmla="*/ 2147483647 h 4"/>
              <a:gd name="T2" fmla="*/ 2147483647 w 9"/>
              <a:gd name="T3" fmla="*/ 2147483647 h 4"/>
              <a:gd name="T4" fmla="*/ 2147483647 w 9"/>
              <a:gd name="T5" fmla="*/ 2147483647 h 4"/>
              <a:gd name="T6" fmla="*/ 2147483647 w 9"/>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4">
                <a:moveTo>
                  <a:pt x="0" y="4"/>
                </a:moveTo>
                <a:lnTo>
                  <a:pt x="3" y="3"/>
                </a:lnTo>
                <a:lnTo>
                  <a:pt x="6" y="2"/>
                </a:lnTo>
                <a:lnTo>
                  <a:pt x="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33" name="Freeform 177"/>
          <p:cNvSpPr>
            <a:spLocks/>
          </p:cNvSpPr>
          <p:nvPr/>
        </p:nvSpPr>
        <p:spPr bwMode="auto">
          <a:xfrm>
            <a:off x="6073775" y="3306763"/>
            <a:ext cx="50800" cy="20637"/>
          </a:xfrm>
          <a:custGeom>
            <a:avLst/>
            <a:gdLst>
              <a:gd name="T0" fmla="*/ 0 w 5"/>
              <a:gd name="T1" fmla="*/ 2147483647 h 2"/>
              <a:gd name="T2" fmla="*/ 2147483647 w 5"/>
              <a:gd name="T3" fmla="*/ 2147483647 h 2"/>
              <a:gd name="T4" fmla="*/ 2147483647 w 5"/>
              <a:gd name="T5" fmla="*/ 0 h 2"/>
              <a:gd name="T6" fmla="*/ 0 60000 65536"/>
              <a:gd name="T7" fmla="*/ 0 60000 65536"/>
              <a:gd name="T8" fmla="*/ 0 60000 65536"/>
            </a:gdLst>
            <a:ahLst/>
            <a:cxnLst>
              <a:cxn ang="T6">
                <a:pos x="T0" y="T1"/>
              </a:cxn>
              <a:cxn ang="T7">
                <a:pos x="T2" y="T3"/>
              </a:cxn>
              <a:cxn ang="T8">
                <a:pos x="T4" y="T5"/>
              </a:cxn>
            </a:cxnLst>
            <a:rect l="0" t="0" r="r" b="b"/>
            <a:pathLst>
              <a:path w="5" h="2">
                <a:moveTo>
                  <a:pt x="0" y="2"/>
                </a:moveTo>
                <a:lnTo>
                  <a:pt x="2" y="1"/>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34" name="Freeform 178"/>
          <p:cNvSpPr>
            <a:spLocks/>
          </p:cNvSpPr>
          <p:nvPr/>
        </p:nvSpPr>
        <p:spPr bwMode="auto">
          <a:xfrm>
            <a:off x="6124575" y="3263900"/>
            <a:ext cx="79375" cy="42863"/>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3" y="3"/>
                </a:lnTo>
                <a:lnTo>
                  <a:pt x="6"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35" name="Freeform 179"/>
          <p:cNvSpPr>
            <a:spLocks/>
          </p:cNvSpPr>
          <p:nvPr/>
        </p:nvSpPr>
        <p:spPr bwMode="auto">
          <a:xfrm>
            <a:off x="6203950" y="3222625"/>
            <a:ext cx="88900" cy="41275"/>
          </a:xfrm>
          <a:custGeom>
            <a:avLst/>
            <a:gdLst>
              <a:gd name="T0" fmla="*/ 0 w 9"/>
              <a:gd name="T1" fmla="*/ 2147483647 h 4"/>
              <a:gd name="T2" fmla="*/ 2147483647 w 9"/>
              <a:gd name="T3" fmla="*/ 2147483647 h 4"/>
              <a:gd name="T4" fmla="*/ 2147483647 w 9"/>
              <a:gd name="T5" fmla="*/ 2147483647 h 4"/>
              <a:gd name="T6" fmla="*/ 2147483647 w 9"/>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4">
                <a:moveTo>
                  <a:pt x="0" y="4"/>
                </a:moveTo>
                <a:lnTo>
                  <a:pt x="3" y="3"/>
                </a:lnTo>
                <a:lnTo>
                  <a:pt x="6" y="2"/>
                </a:lnTo>
                <a:lnTo>
                  <a:pt x="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36" name="Freeform 180"/>
          <p:cNvSpPr>
            <a:spLocks/>
          </p:cNvSpPr>
          <p:nvPr/>
        </p:nvSpPr>
        <p:spPr bwMode="auto">
          <a:xfrm>
            <a:off x="6292850" y="3190875"/>
            <a:ext cx="79375" cy="31750"/>
          </a:xfrm>
          <a:custGeom>
            <a:avLst/>
            <a:gdLst>
              <a:gd name="T0" fmla="*/ 0 w 8"/>
              <a:gd name="T1" fmla="*/ 2147483647 h 3"/>
              <a:gd name="T2" fmla="*/ 2147483647 w 8"/>
              <a:gd name="T3" fmla="*/ 2147483647 h 3"/>
              <a:gd name="T4" fmla="*/ 2147483647 w 8"/>
              <a:gd name="T5" fmla="*/ 2147483647 h 3"/>
              <a:gd name="T6" fmla="*/ 2147483647 w 8"/>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3">
                <a:moveTo>
                  <a:pt x="0" y="3"/>
                </a:moveTo>
                <a:lnTo>
                  <a:pt x="3" y="2"/>
                </a:lnTo>
                <a:lnTo>
                  <a:pt x="5"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37" name="Freeform 181"/>
          <p:cNvSpPr>
            <a:spLocks/>
          </p:cNvSpPr>
          <p:nvPr/>
        </p:nvSpPr>
        <p:spPr bwMode="auto">
          <a:xfrm>
            <a:off x="6372225" y="3159125"/>
            <a:ext cx="60325" cy="31750"/>
          </a:xfrm>
          <a:custGeom>
            <a:avLst/>
            <a:gdLst>
              <a:gd name="T0" fmla="*/ 0 w 6"/>
              <a:gd name="T1" fmla="*/ 2147483647 h 3"/>
              <a:gd name="T2" fmla="*/ 2147483647 w 6"/>
              <a:gd name="T3" fmla="*/ 2147483647 h 3"/>
              <a:gd name="T4" fmla="*/ 2147483647 w 6"/>
              <a:gd name="T5" fmla="*/ 0 h 3"/>
              <a:gd name="T6" fmla="*/ 0 60000 65536"/>
              <a:gd name="T7" fmla="*/ 0 60000 65536"/>
              <a:gd name="T8" fmla="*/ 0 60000 65536"/>
            </a:gdLst>
            <a:ahLst/>
            <a:cxnLst>
              <a:cxn ang="T6">
                <a:pos x="T0" y="T1"/>
              </a:cxn>
              <a:cxn ang="T7">
                <a:pos x="T2" y="T3"/>
              </a:cxn>
              <a:cxn ang="T8">
                <a:pos x="T4" y="T5"/>
              </a:cxn>
            </a:cxnLst>
            <a:rect l="0" t="0" r="r" b="b"/>
            <a:pathLst>
              <a:path w="6" h="3">
                <a:moveTo>
                  <a:pt x="0" y="3"/>
                </a:moveTo>
                <a:lnTo>
                  <a:pt x="3" y="1"/>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38" name="Freeform 182"/>
          <p:cNvSpPr>
            <a:spLocks/>
          </p:cNvSpPr>
          <p:nvPr/>
        </p:nvSpPr>
        <p:spPr bwMode="auto">
          <a:xfrm>
            <a:off x="6432550" y="3127375"/>
            <a:ext cx="79375" cy="31750"/>
          </a:xfrm>
          <a:custGeom>
            <a:avLst/>
            <a:gdLst>
              <a:gd name="T0" fmla="*/ 0 w 8"/>
              <a:gd name="T1" fmla="*/ 2147483647 h 3"/>
              <a:gd name="T2" fmla="*/ 2147483647 w 8"/>
              <a:gd name="T3" fmla="*/ 2147483647 h 3"/>
              <a:gd name="T4" fmla="*/ 2147483647 w 8"/>
              <a:gd name="T5" fmla="*/ 2147483647 h 3"/>
              <a:gd name="T6" fmla="*/ 2147483647 w 8"/>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3">
                <a:moveTo>
                  <a:pt x="0" y="3"/>
                </a:moveTo>
                <a:lnTo>
                  <a:pt x="2" y="2"/>
                </a:lnTo>
                <a:lnTo>
                  <a:pt x="5"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39" name="Freeform 183"/>
          <p:cNvSpPr>
            <a:spLocks/>
          </p:cNvSpPr>
          <p:nvPr/>
        </p:nvSpPr>
        <p:spPr bwMode="auto">
          <a:xfrm>
            <a:off x="6511925" y="3086100"/>
            <a:ext cx="79375" cy="41275"/>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3" y="2"/>
                </a:lnTo>
                <a:lnTo>
                  <a:pt x="6"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40" name="Freeform 184"/>
          <p:cNvSpPr>
            <a:spLocks/>
          </p:cNvSpPr>
          <p:nvPr/>
        </p:nvSpPr>
        <p:spPr bwMode="auto">
          <a:xfrm>
            <a:off x="6591300" y="3054350"/>
            <a:ext cx="58738" cy="31750"/>
          </a:xfrm>
          <a:custGeom>
            <a:avLst/>
            <a:gdLst>
              <a:gd name="T0" fmla="*/ 0 w 6"/>
              <a:gd name="T1" fmla="*/ 2147483647 h 3"/>
              <a:gd name="T2" fmla="*/ 2147483647 w 6"/>
              <a:gd name="T3" fmla="*/ 2147483647 h 3"/>
              <a:gd name="T4" fmla="*/ 2147483647 w 6"/>
              <a:gd name="T5" fmla="*/ 0 h 3"/>
              <a:gd name="T6" fmla="*/ 0 60000 65536"/>
              <a:gd name="T7" fmla="*/ 0 60000 65536"/>
              <a:gd name="T8" fmla="*/ 0 60000 65536"/>
            </a:gdLst>
            <a:ahLst/>
            <a:cxnLst>
              <a:cxn ang="T6">
                <a:pos x="T0" y="T1"/>
              </a:cxn>
              <a:cxn ang="T7">
                <a:pos x="T2" y="T3"/>
              </a:cxn>
              <a:cxn ang="T8">
                <a:pos x="T4" y="T5"/>
              </a:cxn>
            </a:cxnLst>
            <a:rect l="0" t="0" r="r" b="b"/>
            <a:pathLst>
              <a:path w="6" h="3">
                <a:moveTo>
                  <a:pt x="0" y="3"/>
                </a:moveTo>
                <a:lnTo>
                  <a:pt x="3" y="2"/>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41" name="Rectangle 185"/>
          <p:cNvSpPr>
            <a:spLocks noChangeArrowheads="1"/>
          </p:cNvSpPr>
          <p:nvPr/>
        </p:nvSpPr>
        <p:spPr bwMode="auto">
          <a:xfrm>
            <a:off x="1960563" y="411163"/>
            <a:ext cx="563721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800" b="1">
                <a:solidFill>
                  <a:srgbClr val="3333CC"/>
                </a:solidFill>
                <a:latin typeface="Lucida Sans" pitchFamily="34" charset="0"/>
                <a:cs typeface="Arial" pitchFamily="34" charset="0"/>
              </a:rPr>
              <a:t>Exposure Tool Price versus Time</a:t>
            </a:r>
            <a:r>
              <a:rPr lang="en-US" altLang="en-US" sz="2000" b="1">
                <a:solidFill>
                  <a:srgbClr val="000000"/>
                </a:solidFill>
                <a:latin typeface="Lucida Sans" pitchFamily="34" charset="0"/>
                <a:cs typeface="Arial" pitchFamily="34" charset="0"/>
              </a:rPr>
              <a:t> </a:t>
            </a:r>
            <a:endParaRPr lang="en-US" altLang="en-US">
              <a:solidFill>
                <a:srgbClr val="000000"/>
              </a:solidFill>
              <a:latin typeface="Lucida Sans" pitchFamily="34" charset="0"/>
              <a:cs typeface="Arial" pitchFamily="34" charset="0"/>
            </a:endParaRPr>
          </a:p>
        </p:txBody>
      </p:sp>
      <p:sp>
        <p:nvSpPr>
          <p:cNvPr id="429242" name="Rectangle 186"/>
          <p:cNvSpPr>
            <a:spLocks noChangeArrowheads="1"/>
          </p:cNvSpPr>
          <p:nvPr/>
        </p:nvSpPr>
        <p:spPr bwMode="auto">
          <a:xfrm>
            <a:off x="2846388" y="838200"/>
            <a:ext cx="39925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800" b="1">
                <a:solidFill>
                  <a:srgbClr val="3333CC"/>
                </a:solidFill>
                <a:latin typeface="Lucida Sans" pitchFamily="34" charset="0"/>
                <a:cs typeface="Arial" pitchFamily="34" charset="0"/>
              </a:rPr>
              <a:t>Various Manufacturers</a:t>
            </a:r>
            <a:endParaRPr lang="en-US" altLang="en-US">
              <a:solidFill>
                <a:srgbClr val="3333CC"/>
              </a:solidFill>
              <a:latin typeface="Lucida Sans" pitchFamily="34" charset="0"/>
              <a:cs typeface="Arial" pitchFamily="34" charset="0"/>
            </a:endParaRPr>
          </a:p>
        </p:txBody>
      </p:sp>
      <p:sp>
        <p:nvSpPr>
          <p:cNvPr id="429243" name="Rectangle 187"/>
          <p:cNvSpPr>
            <a:spLocks noChangeArrowheads="1"/>
          </p:cNvSpPr>
          <p:nvPr/>
        </p:nvSpPr>
        <p:spPr bwMode="auto">
          <a:xfrm>
            <a:off x="4664075" y="1165225"/>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solidFill>
                <a:srgbClr val="000000"/>
              </a:solidFill>
              <a:latin typeface="Lucida Sans" pitchFamily="34" charset="0"/>
              <a:cs typeface="Arial" pitchFamily="34" charset="0"/>
            </a:endParaRPr>
          </a:p>
        </p:txBody>
      </p:sp>
      <p:sp>
        <p:nvSpPr>
          <p:cNvPr id="429244" name="Rectangle 188"/>
          <p:cNvSpPr>
            <a:spLocks noChangeArrowheads="1"/>
          </p:cNvSpPr>
          <p:nvPr/>
        </p:nvSpPr>
        <p:spPr bwMode="auto">
          <a:xfrm>
            <a:off x="989013" y="5373688"/>
            <a:ext cx="952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a:solidFill>
                  <a:srgbClr val="000000"/>
                </a:solidFill>
                <a:latin typeface="Arial" pitchFamily="34" charset="0"/>
                <a:cs typeface="Arial" pitchFamily="34" charset="0"/>
              </a:rPr>
              <a:t>$100,000</a:t>
            </a:r>
            <a:endParaRPr lang="en-US" altLang="en-US">
              <a:solidFill>
                <a:srgbClr val="000000"/>
              </a:solidFill>
              <a:latin typeface="Lucida Sans" pitchFamily="34" charset="0"/>
              <a:cs typeface="Arial" pitchFamily="34" charset="0"/>
            </a:endParaRPr>
          </a:p>
        </p:txBody>
      </p:sp>
      <p:sp>
        <p:nvSpPr>
          <p:cNvPr id="429245" name="Rectangle 189"/>
          <p:cNvSpPr>
            <a:spLocks noChangeArrowheads="1"/>
          </p:cNvSpPr>
          <p:nvPr/>
        </p:nvSpPr>
        <p:spPr bwMode="auto">
          <a:xfrm>
            <a:off x="809625" y="4076700"/>
            <a:ext cx="1143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a:solidFill>
                  <a:srgbClr val="000000"/>
                </a:solidFill>
                <a:latin typeface="Arial" pitchFamily="34" charset="0"/>
                <a:cs typeface="Arial" pitchFamily="34" charset="0"/>
              </a:rPr>
              <a:t>$1,000,000</a:t>
            </a:r>
            <a:endParaRPr lang="en-US" altLang="en-US">
              <a:solidFill>
                <a:srgbClr val="000000"/>
              </a:solidFill>
              <a:latin typeface="Lucida Sans" pitchFamily="34" charset="0"/>
              <a:cs typeface="Arial" pitchFamily="34" charset="0"/>
            </a:endParaRPr>
          </a:p>
        </p:txBody>
      </p:sp>
      <p:sp>
        <p:nvSpPr>
          <p:cNvPr id="429246" name="Rectangle 190"/>
          <p:cNvSpPr>
            <a:spLocks noChangeArrowheads="1"/>
          </p:cNvSpPr>
          <p:nvPr/>
        </p:nvSpPr>
        <p:spPr bwMode="auto">
          <a:xfrm>
            <a:off x="690563" y="2768600"/>
            <a:ext cx="1270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a:solidFill>
                  <a:srgbClr val="000000"/>
                </a:solidFill>
                <a:latin typeface="Arial" pitchFamily="34" charset="0"/>
                <a:cs typeface="Arial" pitchFamily="34" charset="0"/>
              </a:rPr>
              <a:t>$10,000,000</a:t>
            </a:r>
            <a:endParaRPr lang="en-US" altLang="en-US">
              <a:solidFill>
                <a:srgbClr val="000000"/>
              </a:solidFill>
              <a:latin typeface="Lucida Sans" pitchFamily="34" charset="0"/>
              <a:cs typeface="Arial" pitchFamily="34" charset="0"/>
            </a:endParaRPr>
          </a:p>
        </p:txBody>
      </p:sp>
      <p:sp>
        <p:nvSpPr>
          <p:cNvPr id="429247" name="Rectangle 191"/>
          <p:cNvSpPr>
            <a:spLocks noChangeArrowheads="1"/>
          </p:cNvSpPr>
          <p:nvPr/>
        </p:nvSpPr>
        <p:spPr bwMode="auto">
          <a:xfrm>
            <a:off x="571500" y="1471613"/>
            <a:ext cx="1397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a:solidFill>
                  <a:srgbClr val="000000"/>
                </a:solidFill>
                <a:latin typeface="Arial" pitchFamily="34" charset="0"/>
                <a:cs typeface="Arial" pitchFamily="34" charset="0"/>
              </a:rPr>
              <a:t>$100,000,000</a:t>
            </a:r>
            <a:endParaRPr lang="en-US" altLang="en-US">
              <a:solidFill>
                <a:srgbClr val="000000"/>
              </a:solidFill>
              <a:latin typeface="Lucida Sans" pitchFamily="34" charset="0"/>
              <a:cs typeface="Arial" pitchFamily="34" charset="0"/>
            </a:endParaRPr>
          </a:p>
        </p:txBody>
      </p:sp>
      <p:sp>
        <p:nvSpPr>
          <p:cNvPr id="429248" name="Rectangle 192"/>
          <p:cNvSpPr>
            <a:spLocks noChangeArrowheads="1"/>
          </p:cNvSpPr>
          <p:nvPr/>
        </p:nvSpPr>
        <p:spPr bwMode="auto">
          <a:xfrm>
            <a:off x="1812925" y="5711825"/>
            <a:ext cx="50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a:solidFill>
                  <a:srgbClr val="000000"/>
                </a:solidFill>
                <a:latin typeface="Arial" pitchFamily="34" charset="0"/>
                <a:cs typeface="Arial" pitchFamily="34" charset="0"/>
              </a:rPr>
              <a:t>1975</a:t>
            </a:r>
            <a:endParaRPr lang="en-US" altLang="en-US">
              <a:solidFill>
                <a:srgbClr val="000000"/>
              </a:solidFill>
              <a:latin typeface="Lucida Sans" pitchFamily="34" charset="0"/>
              <a:cs typeface="Arial" pitchFamily="34" charset="0"/>
            </a:endParaRPr>
          </a:p>
        </p:txBody>
      </p:sp>
      <p:sp>
        <p:nvSpPr>
          <p:cNvPr id="429249" name="Rectangle 193"/>
          <p:cNvSpPr>
            <a:spLocks noChangeArrowheads="1"/>
          </p:cNvSpPr>
          <p:nvPr/>
        </p:nvSpPr>
        <p:spPr bwMode="auto">
          <a:xfrm>
            <a:off x="2767013" y="5711825"/>
            <a:ext cx="50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a:solidFill>
                  <a:srgbClr val="000000"/>
                </a:solidFill>
                <a:latin typeface="Arial" pitchFamily="34" charset="0"/>
                <a:cs typeface="Arial" pitchFamily="34" charset="0"/>
              </a:rPr>
              <a:t>1980</a:t>
            </a:r>
            <a:endParaRPr lang="en-US" altLang="en-US">
              <a:solidFill>
                <a:srgbClr val="000000"/>
              </a:solidFill>
              <a:latin typeface="Lucida Sans" pitchFamily="34" charset="0"/>
              <a:cs typeface="Arial" pitchFamily="34" charset="0"/>
            </a:endParaRPr>
          </a:p>
        </p:txBody>
      </p:sp>
      <p:sp>
        <p:nvSpPr>
          <p:cNvPr id="429250" name="Rectangle 194"/>
          <p:cNvSpPr>
            <a:spLocks noChangeArrowheads="1"/>
          </p:cNvSpPr>
          <p:nvPr/>
        </p:nvSpPr>
        <p:spPr bwMode="auto">
          <a:xfrm>
            <a:off x="3730625" y="5711825"/>
            <a:ext cx="50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a:solidFill>
                  <a:srgbClr val="000000"/>
                </a:solidFill>
                <a:latin typeface="Arial" pitchFamily="34" charset="0"/>
                <a:cs typeface="Arial" pitchFamily="34" charset="0"/>
              </a:rPr>
              <a:t>1985</a:t>
            </a:r>
            <a:endParaRPr lang="en-US" altLang="en-US">
              <a:solidFill>
                <a:srgbClr val="000000"/>
              </a:solidFill>
              <a:latin typeface="Lucida Sans" pitchFamily="34" charset="0"/>
              <a:cs typeface="Arial" pitchFamily="34" charset="0"/>
            </a:endParaRPr>
          </a:p>
        </p:txBody>
      </p:sp>
      <p:sp>
        <p:nvSpPr>
          <p:cNvPr id="429251" name="Rectangle 195"/>
          <p:cNvSpPr>
            <a:spLocks noChangeArrowheads="1"/>
          </p:cNvSpPr>
          <p:nvPr/>
        </p:nvSpPr>
        <p:spPr bwMode="auto">
          <a:xfrm>
            <a:off x="4683125" y="5711825"/>
            <a:ext cx="50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a:solidFill>
                  <a:srgbClr val="000000"/>
                </a:solidFill>
                <a:latin typeface="Arial" pitchFamily="34" charset="0"/>
                <a:cs typeface="Arial" pitchFamily="34" charset="0"/>
              </a:rPr>
              <a:t>1990</a:t>
            </a:r>
            <a:endParaRPr lang="en-US" altLang="en-US">
              <a:solidFill>
                <a:srgbClr val="000000"/>
              </a:solidFill>
              <a:latin typeface="Lucida Sans" pitchFamily="34" charset="0"/>
              <a:cs typeface="Arial" pitchFamily="34" charset="0"/>
            </a:endParaRPr>
          </a:p>
        </p:txBody>
      </p:sp>
      <p:sp>
        <p:nvSpPr>
          <p:cNvPr id="429252" name="Rectangle 196"/>
          <p:cNvSpPr>
            <a:spLocks noChangeArrowheads="1"/>
          </p:cNvSpPr>
          <p:nvPr/>
        </p:nvSpPr>
        <p:spPr bwMode="auto">
          <a:xfrm>
            <a:off x="5646738" y="5711825"/>
            <a:ext cx="50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a:solidFill>
                  <a:srgbClr val="000000"/>
                </a:solidFill>
                <a:latin typeface="Arial" pitchFamily="34" charset="0"/>
                <a:cs typeface="Arial" pitchFamily="34" charset="0"/>
              </a:rPr>
              <a:t>1995</a:t>
            </a:r>
            <a:endParaRPr lang="en-US" altLang="en-US">
              <a:solidFill>
                <a:srgbClr val="000000"/>
              </a:solidFill>
              <a:latin typeface="Lucida Sans" pitchFamily="34" charset="0"/>
              <a:cs typeface="Arial" pitchFamily="34" charset="0"/>
            </a:endParaRPr>
          </a:p>
        </p:txBody>
      </p:sp>
      <p:sp>
        <p:nvSpPr>
          <p:cNvPr id="429253" name="Rectangle 197"/>
          <p:cNvSpPr>
            <a:spLocks noChangeArrowheads="1"/>
          </p:cNvSpPr>
          <p:nvPr/>
        </p:nvSpPr>
        <p:spPr bwMode="auto">
          <a:xfrm>
            <a:off x="6600825" y="5711825"/>
            <a:ext cx="50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a:solidFill>
                  <a:srgbClr val="000000"/>
                </a:solidFill>
                <a:latin typeface="Arial" pitchFamily="34" charset="0"/>
                <a:cs typeface="Arial" pitchFamily="34" charset="0"/>
              </a:rPr>
              <a:t>2000</a:t>
            </a:r>
            <a:endParaRPr lang="en-US" altLang="en-US">
              <a:solidFill>
                <a:srgbClr val="000000"/>
              </a:solidFill>
              <a:latin typeface="Lucida Sans" pitchFamily="34" charset="0"/>
              <a:cs typeface="Arial" pitchFamily="34" charset="0"/>
            </a:endParaRPr>
          </a:p>
        </p:txBody>
      </p:sp>
      <p:sp>
        <p:nvSpPr>
          <p:cNvPr id="429254" name="Rectangle 198"/>
          <p:cNvSpPr>
            <a:spLocks noChangeArrowheads="1"/>
          </p:cNvSpPr>
          <p:nvPr/>
        </p:nvSpPr>
        <p:spPr bwMode="auto">
          <a:xfrm>
            <a:off x="7564438" y="5711825"/>
            <a:ext cx="50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a:solidFill>
                  <a:srgbClr val="000000"/>
                </a:solidFill>
                <a:latin typeface="Arial" pitchFamily="34" charset="0"/>
                <a:cs typeface="Arial" pitchFamily="34" charset="0"/>
              </a:rPr>
              <a:t>2005</a:t>
            </a:r>
            <a:endParaRPr lang="en-US" altLang="en-US">
              <a:solidFill>
                <a:srgbClr val="000000"/>
              </a:solidFill>
              <a:latin typeface="Lucida Sans" pitchFamily="34" charset="0"/>
              <a:cs typeface="Arial" pitchFamily="34" charset="0"/>
            </a:endParaRPr>
          </a:p>
        </p:txBody>
      </p:sp>
      <p:sp>
        <p:nvSpPr>
          <p:cNvPr id="429255" name="Rectangle 199"/>
          <p:cNvSpPr>
            <a:spLocks noChangeArrowheads="1"/>
          </p:cNvSpPr>
          <p:nvPr/>
        </p:nvSpPr>
        <p:spPr bwMode="auto">
          <a:xfrm>
            <a:off x="8518525" y="5711825"/>
            <a:ext cx="50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a:solidFill>
                  <a:srgbClr val="000000"/>
                </a:solidFill>
                <a:latin typeface="Arial" pitchFamily="34" charset="0"/>
                <a:cs typeface="Arial" pitchFamily="34" charset="0"/>
              </a:rPr>
              <a:t>2010</a:t>
            </a:r>
            <a:endParaRPr lang="en-US" altLang="en-US">
              <a:solidFill>
                <a:srgbClr val="000000"/>
              </a:solidFill>
              <a:latin typeface="Lucida Sans" pitchFamily="34" charset="0"/>
              <a:cs typeface="Arial" pitchFamily="34" charset="0"/>
            </a:endParaRPr>
          </a:p>
        </p:txBody>
      </p:sp>
      <p:sp>
        <p:nvSpPr>
          <p:cNvPr id="429256" name="Rectangle 200"/>
          <p:cNvSpPr>
            <a:spLocks noChangeArrowheads="1"/>
          </p:cNvSpPr>
          <p:nvPr/>
        </p:nvSpPr>
        <p:spPr bwMode="auto">
          <a:xfrm rot="-5400000">
            <a:off x="-396875" y="3389313"/>
            <a:ext cx="1606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b="1">
                <a:solidFill>
                  <a:srgbClr val="000000"/>
                </a:solidFill>
                <a:latin typeface="Arial" pitchFamily="34" charset="0"/>
                <a:cs typeface="Arial" pitchFamily="34" charset="0"/>
              </a:rPr>
              <a:t>Tool Price ($)</a:t>
            </a:r>
            <a:endParaRPr lang="en-US" altLang="en-US">
              <a:solidFill>
                <a:srgbClr val="000000"/>
              </a:solidFill>
              <a:latin typeface="Lucida Sans" pitchFamily="34" charset="0"/>
              <a:cs typeface="Arial" pitchFamily="34" charset="0"/>
            </a:endParaRPr>
          </a:p>
        </p:txBody>
      </p:sp>
      <p:sp>
        <p:nvSpPr>
          <p:cNvPr id="429257" name="Rectangle 201"/>
          <p:cNvSpPr>
            <a:spLocks noChangeArrowheads="1"/>
          </p:cNvSpPr>
          <p:nvPr/>
        </p:nvSpPr>
        <p:spPr bwMode="auto">
          <a:xfrm>
            <a:off x="2279650" y="1755775"/>
            <a:ext cx="44211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29258" name="Rectangle 202"/>
          <p:cNvSpPr>
            <a:spLocks noChangeArrowheads="1"/>
          </p:cNvSpPr>
          <p:nvPr/>
        </p:nvSpPr>
        <p:spPr bwMode="auto">
          <a:xfrm>
            <a:off x="2320925" y="1778000"/>
            <a:ext cx="4916488"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300">
                <a:solidFill>
                  <a:srgbClr val="000000"/>
                </a:solidFill>
                <a:latin typeface="Arial" pitchFamily="34" charset="0"/>
                <a:cs typeface="Arial" pitchFamily="34" charset="0"/>
              </a:rPr>
              <a:t>Includes historical data for both steppers and scanners of all </a:t>
            </a:r>
            <a:endParaRPr lang="en-US" altLang="en-US">
              <a:solidFill>
                <a:srgbClr val="000000"/>
              </a:solidFill>
              <a:latin typeface="Lucida Sans" pitchFamily="34" charset="0"/>
              <a:cs typeface="Arial" pitchFamily="34" charset="0"/>
            </a:endParaRPr>
          </a:p>
        </p:txBody>
      </p:sp>
      <p:sp>
        <p:nvSpPr>
          <p:cNvPr id="429259" name="Rectangle 203"/>
          <p:cNvSpPr>
            <a:spLocks noChangeArrowheads="1"/>
          </p:cNvSpPr>
          <p:nvPr/>
        </p:nvSpPr>
        <p:spPr bwMode="auto">
          <a:xfrm>
            <a:off x="2320925" y="1989138"/>
            <a:ext cx="4638675"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300">
                <a:solidFill>
                  <a:srgbClr val="000000"/>
                </a:solidFill>
                <a:latin typeface="Arial" pitchFamily="34" charset="0"/>
                <a:cs typeface="Arial" pitchFamily="34" charset="0"/>
              </a:rPr>
              <a:t>makes and models from various manufacturers including </a:t>
            </a:r>
            <a:endParaRPr lang="en-US" altLang="en-US">
              <a:solidFill>
                <a:srgbClr val="000000"/>
              </a:solidFill>
              <a:latin typeface="Lucida Sans" pitchFamily="34" charset="0"/>
              <a:cs typeface="Arial" pitchFamily="34" charset="0"/>
            </a:endParaRPr>
          </a:p>
        </p:txBody>
      </p:sp>
      <p:sp>
        <p:nvSpPr>
          <p:cNvPr id="429260" name="Rectangle 204"/>
          <p:cNvSpPr>
            <a:spLocks noChangeArrowheads="1"/>
          </p:cNvSpPr>
          <p:nvPr/>
        </p:nvSpPr>
        <p:spPr bwMode="auto">
          <a:xfrm>
            <a:off x="2320925" y="2198688"/>
            <a:ext cx="46958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300">
                <a:solidFill>
                  <a:srgbClr val="000000"/>
                </a:solidFill>
                <a:latin typeface="Arial" pitchFamily="34" charset="0"/>
                <a:cs typeface="Arial" pitchFamily="34" charset="0"/>
              </a:rPr>
              <a:t>ASET, ASML, Cameca Instruments, Censor AG, Canon, Eaton, </a:t>
            </a:r>
            <a:endParaRPr lang="en-US" altLang="en-US">
              <a:solidFill>
                <a:srgbClr val="000000"/>
              </a:solidFill>
              <a:latin typeface="Lucida Sans" pitchFamily="34" charset="0"/>
              <a:cs typeface="Arial" pitchFamily="34" charset="0"/>
            </a:endParaRPr>
          </a:p>
        </p:txBody>
      </p:sp>
      <p:sp>
        <p:nvSpPr>
          <p:cNvPr id="429261" name="Rectangle 205"/>
          <p:cNvSpPr>
            <a:spLocks noChangeArrowheads="1"/>
          </p:cNvSpPr>
          <p:nvPr/>
        </p:nvSpPr>
        <p:spPr bwMode="auto">
          <a:xfrm>
            <a:off x="2320925" y="2409825"/>
            <a:ext cx="43259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300">
                <a:solidFill>
                  <a:srgbClr val="000000"/>
                </a:solidFill>
                <a:latin typeface="Arial" pitchFamily="34" charset="0"/>
                <a:cs typeface="Arial" pitchFamily="34" charset="0"/>
              </a:rPr>
              <a:t>GCA, General Signal, Hitachi, Nikon, Perkin-Elmer, SVGL, </a:t>
            </a:r>
            <a:endParaRPr lang="en-US" altLang="en-US">
              <a:solidFill>
                <a:srgbClr val="000000"/>
              </a:solidFill>
              <a:latin typeface="Lucida Sans" pitchFamily="34" charset="0"/>
              <a:cs typeface="Arial" pitchFamily="34" charset="0"/>
            </a:endParaRPr>
          </a:p>
        </p:txBody>
      </p:sp>
      <p:sp>
        <p:nvSpPr>
          <p:cNvPr id="429262" name="Rectangle 206"/>
          <p:cNvSpPr>
            <a:spLocks noChangeArrowheads="1"/>
          </p:cNvSpPr>
          <p:nvPr/>
        </p:nvSpPr>
        <p:spPr bwMode="auto">
          <a:xfrm>
            <a:off x="2320925" y="2620963"/>
            <a:ext cx="10763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300">
                <a:solidFill>
                  <a:srgbClr val="000000"/>
                </a:solidFill>
                <a:latin typeface="Arial" pitchFamily="34" charset="0"/>
                <a:cs typeface="Arial" pitchFamily="34" charset="0"/>
              </a:rPr>
              <a:t>and  Ultratech.</a:t>
            </a:r>
          </a:p>
        </p:txBody>
      </p:sp>
      <p:sp>
        <p:nvSpPr>
          <p:cNvPr id="429263" name="Line 207"/>
          <p:cNvSpPr>
            <a:spLocks noChangeShapeType="1"/>
          </p:cNvSpPr>
          <p:nvPr/>
        </p:nvSpPr>
        <p:spPr bwMode="auto">
          <a:xfrm flipV="1">
            <a:off x="6451600" y="2178050"/>
            <a:ext cx="2097088" cy="9810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grpSp>
        <p:nvGrpSpPr>
          <p:cNvPr id="477392" name="Group 208"/>
          <p:cNvGrpSpPr>
            <a:grpSpLocks/>
          </p:cNvGrpSpPr>
          <p:nvPr/>
        </p:nvGrpSpPr>
        <p:grpSpPr bwMode="auto">
          <a:xfrm>
            <a:off x="6969125" y="2286000"/>
            <a:ext cx="2174875" cy="358775"/>
            <a:chOff x="4384" y="1445"/>
            <a:chExt cx="1274" cy="226"/>
          </a:xfrm>
        </p:grpSpPr>
        <p:sp>
          <p:nvSpPr>
            <p:cNvPr id="429270" name="AutoShape 209"/>
            <p:cNvSpPr>
              <a:spLocks noChangeArrowheads="1"/>
            </p:cNvSpPr>
            <p:nvPr/>
          </p:nvSpPr>
          <p:spPr bwMode="auto">
            <a:xfrm>
              <a:off x="4384" y="1445"/>
              <a:ext cx="111" cy="206"/>
            </a:xfrm>
            <a:prstGeom prst="irregularSeal1">
              <a:avLst/>
            </a:prstGeom>
            <a:solidFill>
              <a:srgbClr val="F7401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solidFill>
                  <a:srgbClr val="F7401B"/>
                </a:solidFill>
                <a:latin typeface="Lucida Sans" pitchFamily="34" charset="0"/>
                <a:cs typeface="Arial" pitchFamily="34" charset="0"/>
              </a:endParaRPr>
            </a:p>
          </p:txBody>
        </p:sp>
        <p:sp>
          <p:nvSpPr>
            <p:cNvPr id="429271" name="Text Box 210"/>
            <p:cNvSpPr txBox="1">
              <a:spLocks noChangeArrowheads="1"/>
            </p:cNvSpPr>
            <p:nvPr/>
          </p:nvSpPr>
          <p:spPr bwMode="auto">
            <a:xfrm>
              <a:off x="4577" y="1459"/>
              <a:ext cx="1081" cy="21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600" b="1">
                  <a:solidFill>
                    <a:srgbClr val="F7401B"/>
                  </a:solidFill>
                  <a:latin typeface="Lucida Sans" pitchFamily="34" charset="0"/>
                  <a:cs typeface="Arial" pitchFamily="34" charset="0"/>
                </a:rPr>
                <a:t>193nm steppers</a:t>
              </a:r>
              <a:endParaRPr lang="en-US" altLang="en-US">
                <a:solidFill>
                  <a:srgbClr val="000000"/>
                </a:solidFill>
                <a:latin typeface="Lucida Sans" pitchFamily="34" charset="0"/>
                <a:cs typeface="Arial" pitchFamily="34" charset="0"/>
              </a:endParaRPr>
            </a:p>
          </p:txBody>
        </p:sp>
      </p:grpSp>
      <p:pic>
        <p:nvPicPr>
          <p:cNvPr id="429265" name="Picture 21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125" y="6096000"/>
            <a:ext cx="2327275" cy="48736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77396" name="Group 212"/>
          <p:cNvGrpSpPr>
            <a:grpSpLocks/>
          </p:cNvGrpSpPr>
          <p:nvPr/>
        </p:nvGrpSpPr>
        <p:grpSpPr bwMode="auto">
          <a:xfrm>
            <a:off x="7343775" y="1900238"/>
            <a:ext cx="1316038" cy="396875"/>
            <a:chOff x="4800" y="1145"/>
            <a:chExt cx="829" cy="250"/>
          </a:xfrm>
        </p:grpSpPr>
        <p:sp>
          <p:nvSpPr>
            <p:cNvPr id="429268" name="Text Box 213"/>
            <p:cNvSpPr txBox="1">
              <a:spLocks noChangeArrowheads="1"/>
            </p:cNvSpPr>
            <p:nvPr/>
          </p:nvSpPr>
          <p:spPr bwMode="auto">
            <a:xfrm>
              <a:off x="4958" y="1145"/>
              <a:ext cx="67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a:solidFill>
                    <a:srgbClr val="3333CC"/>
                  </a:solidFill>
                  <a:cs typeface="Arial" pitchFamily="34" charset="0"/>
                </a:rPr>
                <a:t>157nm ?</a:t>
              </a:r>
              <a:endParaRPr lang="en-US" altLang="en-US">
                <a:solidFill>
                  <a:srgbClr val="3333CC"/>
                </a:solidFill>
                <a:cs typeface="Arial" pitchFamily="34" charset="0"/>
              </a:endParaRPr>
            </a:p>
          </p:txBody>
        </p:sp>
        <p:sp>
          <p:nvSpPr>
            <p:cNvPr id="477398" name="AutoShape 214"/>
            <p:cNvSpPr>
              <a:spLocks noChangeArrowheads="1"/>
            </p:cNvSpPr>
            <p:nvPr/>
          </p:nvSpPr>
          <p:spPr bwMode="auto">
            <a:xfrm>
              <a:off x="4800" y="1152"/>
              <a:ext cx="192" cy="240"/>
            </a:xfrm>
            <a:prstGeom prst="star5">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srgbClr val="000000"/>
                </a:solidFill>
              </a:endParaRPr>
            </a:p>
          </p:txBody>
        </p:sp>
      </p:grpSp>
      <p:sp>
        <p:nvSpPr>
          <p:cNvPr id="477399" name="Text Box 215"/>
          <p:cNvSpPr txBox="1">
            <a:spLocks noChangeArrowheads="1"/>
          </p:cNvSpPr>
          <p:nvPr/>
        </p:nvSpPr>
        <p:spPr bwMode="auto">
          <a:xfrm>
            <a:off x="7772400" y="1524000"/>
            <a:ext cx="1371600" cy="406400"/>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b="1">
                <a:solidFill>
                  <a:srgbClr val="008000"/>
                </a:solidFill>
                <a:latin typeface="Whimsy ICG Heavy" pitchFamily="2" charset="0"/>
                <a:cs typeface="Arial" pitchFamily="34" charset="0"/>
                <a:sym typeface="Wingdings 2" pitchFamily="18" charset="2"/>
              </a:rPr>
              <a:t></a:t>
            </a:r>
            <a:r>
              <a:rPr lang="en-US" altLang="en-US" sz="2000" b="1">
                <a:solidFill>
                  <a:srgbClr val="008000"/>
                </a:solidFill>
                <a:latin typeface="Whimsy ICG Heavy" pitchFamily="2" charset="0"/>
                <a:cs typeface="Arial" pitchFamily="34" charset="0"/>
                <a:sym typeface="Monotype Sorts" pitchFamily="2" charset="2"/>
              </a:rPr>
              <a:t> </a:t>
            </a:r>
            <a:r>
              <a:rPr lang="en-US" altLang="en-US" sz="1800" b="1">
                <a:solidFill>
                  <a:srgbClr val="008000"/>
                </a:solidFill>
                <a:latin typeface="Lucida Sans" pitchFamily="34" charset="0"/>
                <a:cs typeface="Arial" pitchFamily="34" charset="0"/>
              </a:rPr>
              <a:t>E U V ?</a:t>
            </a:r>
            <a:endParaRPr lang="en-US" altLang="en-US" sz="3200">
              <a:solidFill>
                <a:srgbClr val="008000"/>
              </a:solidFill>
              <a:latin typeface="Symbol" pitchFamily="18" charset="2"/>
              <a:cs typeface="Arial" pitchFamily="34" charset="0"/>
            </a:endParaRPr>
          </a:p>
        </p:txBody>
      </p:sp>
      <p:sp>
        <p:nvSpPr>
          <p:cNvPr id="2" name="TextBox 1"/>
          <p:cNvSpPr txBox="1"/>
          <p:nvPr/>
        </p:nvSpPr>
        <p:spPr>
          <a:xfrm>
            <a:off x="5765800" y="434241"/>
            <a:ext cx="3214688" cy="83099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dirty="0" smtClean="0"/>
              <a:t>Last Published cost was 2010 …$120M</a:t>
            </a:r>
            <a:endParaRPr lang="en-US" dirty="0"/>
          </a:p>
        </p:txBody>
      </p:sp>
    </p:spTree>
    <p:extLst>
      <p:ext uri="{BB962C8B-B14F-4D97-AF65-F5344CB8AC3E}">
        <p14:creationId xmlns:p14="http://schemas.microsoft.com/office/powerpoint/2010/main" val="316990958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73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7739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2000"/>
                                        <p:tgtEl>
                                          <p:spTgt spid="477396"/>
                                        </p:tgtEl>
                                      </p:cBhvr>
                                    </p:animEffect>
                                    <p:set>
                                      <p:cBhvr>
                                        <p:cTn id="15" dur="1" fill="hold">
                                          <p:stCondLst>
                                            <p:cond delay="1999"/>
                                          </p:stCondLst>
                                        </p:cTn>
                                        <p:tgtEl>
                                          <p:spTgt spid="477396"/>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7" presetClass="entr" presetSubtype="4" fill="hold" grpId="0" nodeType="clickEffect">
                                  <p:stCondLst>
                                    <p:cond delay="0"/>
                                  </p:stCondLst>
                                  <p:childTnLst>
                                    <p:set>
                                      <p:cBhvr>
                                        <p:cTn id="19" dur="1" fill="hold">
                                          <p:stCondLst>
                                            <p:cond delay="0"/>
                                          </p:stCondLst>
                                        </p:cTn>
                                        <p:tgtEl>
                                          <p:spTgt spid="477399"/>
                                        </p:tgtEl>
                                        <p:attrNameLst>
                                          <p:attrName>style.visibility</p:attrName>
                                        </p:attrNameLst>
                                      </p:cBhvr>
                                      <p:to>
                                        <p:strVal val="visible"/>
                                      </p:to>
                                    </p:set>
                                    <p:anim calcmode="lin" valueType="num">
                                      <p:cBhvr additive="base">
                                        <p:cTn id="20" dur="5000" fill="hold"/>
                                        <p:tgtEl>
                                          <p:spTgt spid="477399"/>
                                        </p:tgtEl>
                                        <p:attrNameLst>
                                          <p:attrName>ppt_x</p:attrName>
                                        </p:attrNameLst>
                                      </p:cBhvr>
                                      <p:tavLst>
                                        <p:tav tm="0">
                                          <p:val>
                                            <p:strVal val="#ppt_x"/>
                                          </p:val>
                                        </p:tav>
                                        <p:tav tm="100000">
                                          <p:val>
                                            <p:strVal val="#ppt_x"/>
                                          </p:val>
                                        </p:tav>
                                      </p:tavLst>
                                    </p:anim>
                                    <p:anim calcmode="lin" valueType="num">
                                      <p:cBhvr additive="base">
                                        <p:cTn id="21" dur="5000" fill="hold"/>
                                        <p:tgtEl>
                                          <p:spTgt spid="477399"/>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63" presetClass="path" presetSubtype="0" accel="50000" decel="50000" fill="hold" grpId="1" nodeType="clickEffect">
                                  <p:stCondLst>
                                    <p:cond delay="0"/>
                                  </p:stCondLst>
                                  <p:childTnLst>
                                    <p:animMotion origin="layout" path="M 0.0 4.73587E-6 L 0.075 -0.01854 " pathEditMode="relative" rAng="0" ptsTypes="AA">
                                      <p:cBhvr>
                                        <p:cTn id="25" dur="2000" fill="hold"/>
                                        <p:tgtEl>
                                          <p:spTgt spid="477399"/>
                                        </p:tgtEl>
                                        <p:attrNameLst>
                                          <p:attrName>ppt_x</p:attrName>
                                          <p:attrName>ppt_y</p:attrName>
                                        </p:attrNameLst>
                                      </p:cBhvr>
                                      <p:rCtr x="3750" y="-927"/>
                                    </p:animMotion>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399" grpId="0" animBg="1"/>
      <p:bldP spid="477399" grpId="1"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1"/>
          <p:cNvSpPr>
            <a:spLocks noChangeArrowheads="1"/>
          </p:cNvSpPr>
          <p:nvPr/>
        </p:nvSpPr>
        <p:spPr bwMode="auto">
          <a:xfrm>
            <a:off x="533400" y="627063"/>
            <a:ext cx="8305800" cy="516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4400" b="1">
                <a:solidFill>
                  <a:srgbClr val="000000"/>
                </a:solidFill>
              </a:rPr>
              <a:t>EUV tool costs hit $120 million</a:t>
            </a:r>
          </a:p>
          <a:p>
            <a:pPr eaLnBrk="1" hangingPunct="1"/>
            <a:r>
              <a:rPr lang="en-US" altLang="en-US" b="1">
                <a:solidFill>
                  <a:srgbClr val="000000"/>
                </a:solidFill>
              </a:rPr>
              <a:t>Mark LaPedus </a:t>
            </a:r>
          </a:p>
          <a:p>
            <a:pPr eaLnBrk="1" hangingPunct="1"/>
            <a:r>
              <a:rPr lang="en-US" altLang="en-US" b="1">
                <a:solidFill>
                  <a:srgbClr val="000000"/>
                </a:solidFill>
              </a:rPr>
              <a:t>11/19/2010 6:55 PM EST </a:t>
            </a:r>
          </a:p>
          <a:p>
            <a:pPr eaLnBrk="1" hangingPunct="1"/>
            <a:r>
              <a:rPr lang="en-US" altLang="en-US">
                <a:solidFill>
                  <a:srgbClr val="000000"/>
                </a:solidFill>
              </a:rPr>
              <a:t>SAN JOSE, Calif. - Who can afford extreme ultraviolet (EUV) lithography? </a:t>
            </a:r>
            <a:br>
              <a:rPr lang="en-US" altLang="en-US">
                <a:solidFill>
                  <a:srgbClr val="000000"/>
                </a:solidFill>
              </a:rPr>
            </a:br>
            <a:r>
              <a:rPr lang="en-US" altLang="en-US">
                <a:solidFill>
                  <a:srgbClr val="000000"/>
                </a:solidFill>
              </a:rPr>
              <a:t/>
            </a:r>
            <a:br>
              <a:rPr lang="en-US" altLang="en-US">
                <a:solidFill>
                  <a:srgbClr val="000000"/>
                </a:solidFill>
              </a:rPr>
            </a:br>
            <a:r>
              <a:rPr lang="en-US" altLang="en-US">
                <a:solidFill>
                  <a:srgbClr val="000000"/>
                </a:solidFill>
              </a:rPr>
              <a:t>Answer: Very few companies. And the tool price tag is going up. ''EUVL: and the price is? The answer is...$125 million'' per tool, said G. Dan Hutcheson, CEO of VLSI Research Inc., in a report. ''Don’t choke. Years ago, (Risto Puhakka, president of VLSI Research) predicted this with a cost-per-pixel analysis. Everyone thought he was insane at the time… </a:t>
            </a:r>
          </a:p>
        </p:txBody>
      </p:sp>
    </p:spTree>
    <p:extLst>
      <p:ext uri="{BB962C8B-B14F-4D97-AF65-F5344CB8AC3E}">
        <p14:creationId xmlns:p14="http://schemas.microsoft.com/office/powerpoint/2010/main" val="2941222664"/>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2739261" y="1098633"/>
            <a:ext cx="3810122" cy="1362179"/>
          </a:xfrm>
          <a:prstGeom prst="roundRect">
            <a:avLst/>
          </a:prstGeom>
          <a:solidFill>
            <a:srgbClr val="808080">
              <a:lumMod val="20000"/>
              <a:lumOff val="80000"/>
            </a:srgbClr>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30000"/>
              </a:spcBef>
              <a:spcAft>
                <a:spcPct val="0"/>
              </a:spcAft>
              <a:defRPr/>
            </a:pPr>
            <a:endParaRPr lang="en-US" sz="2400" kern="0" dirty="0">
              <a:solidFill>
                <a:srgbClr val="000000"/>
              </a:solidFill>
              <a:latin typeface="Times New Roman" pitchFamily="18" charset="0"/>
              <a:cs typeface="Times New Roman" pitchFamily="18" charset="0"/>
            </a:endParaRPr>
          </a:p>
        </p:txBody>
      </p:sp>
      <p:sp>
        <p:nvSpPr>
          <p:cNvPr id="15375" name="Rectangle 3"/>
          <p:cNvSpPr>
            <a:spLocks noChangeArrowheads="1"/>
          </p:cNvSpPr>
          <p:nvPr/>
        </p:nvSpPr>
        <p:spPr bwMode="auto">
          <a:xfrm>
            <a:off x="3478117" y="3597276"/>
            <a:ext cx="2808288" cy="2520950"/>
          </a:xfrm>
          <a:prstGeom prst="rect">
            <a:avLst/>
          </a:prstGeom>
          <a:solidFill>
            <a:srgbClr val="FFFF00">
              <a:alpha val="52156"/>
            </a:srgbClr>
          </a:solidFill>
          <a:ln>
            <a:solidFill>
              <a:schemeClr val="tx2"/>
            </a:solidFill>
          </a:ln>
          <a:effectLst/>
          <a:extLst/>
        </p:spPr>
        <p:txBody>
          <a:bodyPr wrap="none" lIns="92075" tIns="46038" rIns="92075" bIns="46038" anchor="ctr">
            <a:spAutoFit/>
          </a:bodyPr>
          <a:lstStyle/>
          <a:p>
            <a:pPr fontAlgn="base">
              <a:spcBef>
                <a:spcPct val="30000"/>
              </a:spcBef>
              <a:spcAft>
                <a:spcPct val="0"/>
              </a:spcAft>
            </a:pPr>
            <a:endParaRPr lang="en-US" sz="2400" dirty="0">
              <a:solidFill>
                <a:srgbClr val="000000"/>
              </a:solidFill>
              <a:latin typeface="Times New Roman" pitchFamily="18" charset="0"/>
            </a:endParaRPr>
          </a:p>
        </p:txBody>
      </p:sp>
      <p:sp>
        <p:nvSpPr>
          <p:cNvPr id="15376" name="Text Box 4"/>
          <p:cNvSpPr txBox="1">
            <a:spLocks noChangeArrowheads="1"/>
          </p:cNvSpPr>
          <p:nvPr/>
        </p:nvSpPr>
        <p:spPr bwMode="auto">
          <a:xfrm>
            <a:off x="3765455" y="3789363"/>
            <a:ext cx="2393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fontAlgn="base" hangingPunct="1">
              <a:spcBef>
                <a:spcPct val="0"/>
              </a:spcBef>
              <a:spcAft>
                <a:spcPct val="0"/>
              </a:spcAft>
            </a:pPr>
            <a:r>
              <a:rPr kumimoji="1" lang="en-US" altLang="ja-JP" sz="2400" dirty="0">
                <a:solidFill>
                  <a:srgbClr val="000000"/>
                </a:solidFill>
                <a:cs typeface="Arial" pitchFamily="34" charset="0"/>
              </a:rPr>
              <a:t>n = 1.44 (Water)</a:t>
            </a:r>
          </a:p>
        </p:txBody>
      </p:sp>
      <p:sp>
        <p:nvSpPr>
          <p:cNvPr id="15363" name="Rectangle 6"/>
          <p:cNvSpPr>
            <a:spLocks noGrp="1" noChangeArrowheads="1"/>
          </p:cNvSpPr>
          <p:nvPr>
            <p:ph type="title"/>
          </p:nvPr>
        </p:nvSpPr>
        <p:spPr>
          <a:xfrm>
            <a:off x="1614578" y="152400"/>
            <a:ext cx="6059488" cy="777875"/>
          </a:xfrm>
        </p:spPr>
        <p:txBody>
          <a:bodyPr/>
          <a:lstStyle/>
          <a:p>
            <a:pPr eaLnBrk="1" hangingPunct="1"/>
            <a:r>
              <a:rPr lang="en-US" altLang="ja-JP" sz="3200" b="1" dirty="0" smtClean="0">
                <a:ea typeface="MS PGothic" pitchFamily="34" charset="-128"/>
              </a:rPr>
              <a:t>Optical Lithography Limits</a:t>
            </a:r>
          </a:p>
        </p:txBody>
      </p:sp>
      <p:graphicFrame>
        <p:nvGraphicFramePr>
          <p:cNvPr id="15364" name="Object 7"/>
          <p:cNvGraphicFramePr>
            <a:graphicFrameLocks noChangeAspect="1"/>
          </p:cNvGraphicFramePr>
          <p:nvPr>
            <p:extLst/>
          </p:nvPr>
        </p:nvGraphicFramePr>
        <p:xfrm>
          <a:off x="3104737" y="1157422"/>
          <a:ext cx="3024188" cy="1244600"/>
        </p:xfrm>
        <a:graphic>
          <a:graphicData uri="http://schemas.openxmlformats.org/presentationml/2006/ole">
            <mc:AlternateContent xmlns:mc="http://schemas.openxmlformats.org/markup-compatibility/2006">
              <mc:Choice xmlns:v="urn:schemas-microsoft-com:vml" Requires="v">
                <p:oleObj spid="_x0000_s1042" name="CS ChemDraw Drawing" r:id="rId4" imgW="1019071" imgH="418732" progId="ChemDraw.Document.6.0">
                  <p:embed/>
                </p:oleObj>
              </mc:Choice>
              <mc:Fallback>
                <p:oleObj name="CS ChemDraw Drawing" r:id="rId4" imgW="1019071" imgH="418732" progId="ChemDraw.Document.6.0">
                  <p:embed/>
                  <p:pic>
                    <p:nvPicPr>
                      <p:cNvPr id="15364"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4737" y="1157422"/>
                        <a:ext cx="3024188"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5368" name="Group 15"/>
          <p:cNvGrpSpPr>
            <a:grpSpLocks/>
          </p:cNvGrpSpPr>
          <p:nvPr/>
        </p:nvGrpSpPr>
        <p:grpSpPr bwMode="auto">
          <a:xfrm>
            <a:off x="3787678" y="4257676"/>
            <a:ext cx="1722437" cy="1768476"/>
            <a:chOff x="3529" y="2682"/>
            <a:chExt cx="1085" cy="1114"/>
          </a:xfrm>
        </p:grpSpPr>
        <p:sp>
          <p:nvSpPr>
            <p:cNvPr id="15369" name="Text Box 16"/>
            <p:cNvSpPr txBox="1">
              <a:spLocks noChangeArrowheads="1"/>
            </p:cNvSpPr>
            <p:nvPr/>
          </p:nvSpPr>
          <p:spPr bwMode="auto">
            <a:xfrm>
              <a:off x="3529" y="2682"/>
              <a:ext cx="1085"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fontAlgn="base" hangingPunct="1">
                <a:spcBef>
                  <a:spcPct val="0"/>
                </a:spcBef>
                <a:spcAft>
                  <a:spcPct val="0"/>
                </a:spcAft>
              </a:pPr>
              <a:r>
                <a:rPr kumimoji="1" lang="en-US" altLang="ja-JP" sz="2400" i="1" dirty="0">
                  <a:solidFill>
                    <a:srgbClr val="000000"/>
                  </a:solidFill>
                  <a:cs typeface="Arial" pitchFamily="34" charset="0"/>
                </a:rPr>
                <a:t>k</a:t>
              </a:r>
              <a:r>
                <a:rPr kumimoji="1" lang="en-US" altLang="ja-JP" sz="2400" baseline="-25000" dirty="0">
                  <a:solidFill>
                    <a:srgbClr val="000000"/>
                  </a:solidFill>
                  <a:cs typeface="Arial" pitchFamily="34" charset="0"/>
                </a:rPr>
                <a:t>1</a:t>
              </a:r>
              <a:r>
                <a:rPr kumimoji="1" lang="en-US" altLang="ja-JP" sz="2400" dirty="0">
                  <a:solidFill>
                    <a:srgbClr val="000000"/>
                  </a:solidFill>
                  <a:cs typeface="Arial" pitchFamily="34" charset="0"/>
                </a:rPr>
                <a:t> = 0.3</a:t>
              </a:r>
              <a:endParaRPr kumimoji="1" lang="en-US" altLang="ja-JP" sz="2400" baseline="-25000" dirty="0">
                <a:solidFill>
                  <a:srgbClr val="000000"/>
                </a:solidFill>
                <a:cs typeface="Arial" pitchFamily="34" charset="0"/>
              </a:endParaRPr>
            </a:p>
            <a:p>
              <a:pPr eaLnBrk="1" fontAlgn="base" hangingPunct="1">
                <a:spcBef>
                  <a:spcPct val="0"/>
                </a:spcBef>
                <a:spcAft>
                  <a:spcPct val="0"/>
                </a:spcAft>
              </a:pPr>
              <a:r>
                <a:rPr kumimoji="1" lang="en-US" altLang="ja-JP" sz="2400" dirty="0">
                  <a:solidFill>
                    <a:srgbClr val="000000"/>
                  </a:solidFill>
                  <a:latin typeface="Symbol" pitchFamily="18" charset="2"/>
                  <a:cs typeface="Arial" pitchFamily="34" charset="0"/>
                </a:rPr>
                <a:t>l </a:t>
              </a:r>
              <a:r>
                <a:rPr kumimoji="1" lang="en-US" altLang="ja-JP" sz="2400" dirty="0">
                  <a:solidFill>
                    <a:srgbClr val="000000"/>
                  </a:solidFill>
                  <a:cs typeface="Arial" pitchFamily="34" charset="0"/>
                </a:rPr>
                <a:t>= 193 nm</a:t>
              </a:r>
            </a:p>
            <a:p>
              <a:pPr eaLnBrk="1" fontAlgn="base" hangingPunct="1">
                <a:spcBef>
                  <a:spcPct val="0"/>
                </a:spcBef>
                <a:spcAft>
                  <a:spcPct val="0"/>
                </a:spcAft>
              </a:pPr>
              <a:r>
                <a:rPr kumimoji="1" lang="en-US" altLang="ja-JP" sz="2400" dirty="0">
                  <a:solidFill>
                    <a:srgbClr val="000000"/>
                  </a:solidFill>
                  <a:cs typeface="Arial" pitchFamily="34" charset="0"/>
                </a:rPr>
                <a:t>sin</a:t>
              </a:r>
              <a:r>
                <a:rPr kumimoji="1" lang="en-US" altLang="ja-JP" sz="2400" dirty="0">
                  <a:solidFill>
                    <a:srgbClr val="000000"/>
                  </a:solidFill>
                  <a:latin typeface="Symbol" pitchFamily="18" charset="2"/>
                  <a:cs typeface="Arial" pitchFamily="34" charset="0"/>
                </a:rPr>
                <a:t>q </a:t>
              </a:r>
              <a:r>
                <a:rPr kumimoji="1" lang="en-US" altLang="ja-JP" sz="2400" dirty="0">
                  <a:solidFill>
                    <a:srgbClr val="000000"/>
                  </a:solidFill>
                  <a:cs typeface="Arial" pitchFamily="34" charset="0"/>
                </a:rPr>
                <a:t>= 0.9</a:t>
              </a:r>
            </a:p>
          </p:txBody>
        </p:sp>
        <p:sp>
          <p:nvSpPr>
            <p:cNvPr id="15370" name="Text Box 17"/>
            <p:cNvSpPr txBox="1">
              <a:spLocks noChangeArrowheads="1"/>
            </p:cNvSpPr>
            <p:nvPr/>
          </p:nvSpPr>
          <p:spPr bwMode="auto">
            <a:xfrm>
              <a:off x="3781" y="3505"/>
              <a:ext cx="69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fontAlgn="base" hangingPunct="1">
                <a:spcBef>
                  <a:spcPct val="0"/>
                </a:spcBef>
                <a:spcAft>
                  <a:spcPct val="0"/>
                </a:spcAft>
              </a:pPr>
              <a:r>
                <a:rPr kumimoji="1" lang="en-US" altLang="ja-JP" sz="2400" b="1" i="1" dirty="0">
                  <a:solidFill>
                    <a:srgbClr val="FF0000"/>
                  </a:solidFill>
                  <a:cs typeface="Arial" pitchFamily="34" charset="0"/>
                </a:rPr>
                <a:t>R = </a:t>
              </a:r>
              <a:r>
                <a:rPr kumimoji="1" lang="en-US" altLang="ja-JP" sz="2400" b="1" i="1" dirty="0" smtClean="0">
                  <a:solidFill>
                    <a:srgbClr val="FF0000"/>
                  </a:solidFill>
                  <a:cs typeface="Arial" pitchFamily="34" charset="0"/>
                </a:rPr>
                <a:t>45</a:t>
              </a:r>
              <a:endParaRPr kumimoji="1" lang="en-US" altLang="ja-JP" sz="2400" b="1" i="1" dirty="0">
                <a:solidFill>
                  <a:srgbClr val="FF0000"/>
                </a:solidFill>
                <a:cs typeface="Arial" pitchFamily="34" charset="0"/>
              </a:endParaRPr>
            </a:p>
          </p:txBody>
        </p:sp>
      </p:grpSp>
      <p:sp>
        <p:nvSpPr>
          <p:cNvPr id="2" name="Rectangle 1"/>
          <p:cNvSpPr/>
          <p:nvPr/>
        </p:nvSpPr>
        <p:spPr>
          <a:xfrm>
            <a:off x="5069128" y="5533560"/>
            <a:ext cx="284052" cy="523220"/>
          </a:xfrm>
          <a:prstGeom prst="rect">
            <a:avLst/>
          </a:prstGeom>
        </p:spPr>
        <p:txBody>
          <a:bodyPr wrap="none">
            <a:spAutoFit/>
          </a:bodyPr>
          <a:lstStyle/>
          <a:p>
            <a:pPr fontAlgn="base">
              <a:spcBef>
                <a:spcPct val="0"/>
              </a:spcBef>
              <a:spcAft>
                <a:spcPct val="0"/>
              </a:spcAft>
            </a:pPr>
            <a:r>
              <a:rPr kumimoji="1" lang="en-US" altLang="ja-JP" sz="2800" b="1" i="1" dirty="0">
                <a:solidFill>
                  <a:srgbClr val="FF0000"/>
                </a:solidFill>
                <a:cs typeface="Arial" pitchFamily="34" charset="0"/>
              </a:rPr>
              <a:t> </a:t>
            </a:r>
            <a:endParaRPr kumimoji="1" lang="en-US" altLang="ja-JP" sz="2400" b="1" i="1" dirty="0">
              <a:solidFill>
                <a:srgbClr val="FF0000"/>
              </a:solidFill>
              <a:cs typeface="Arial" pitchFamily="34" charset="0"/>
            </a:endParaRPr>
          </a:p>
        </p:txBody>
      </p:sp>
      <p:sp>
        <p:nvSpPr>
          <p:cNvPr id="3" name="TextBox 2"/>
          <p:cNvSpPr txBox="1"/>
          <p:nvPr/>
        </p:nvSpPr>
        <p:spPr>
          <a:xfrm>
            <a:off x="1575496" y="2590800"/>
            <a:ext cx="6806504" cy="830997"/>
          </a:xfrm>
          <a:prstGeom prst="rect">
            <a:avLst/>
          </a:prstGeom>
          <a:noFill/>
        </p:spPr>
        <p:txBody>
          <a:bodyPr wrap="square" rtlCol="0">
            <a:spAutoFit/>
          </a:bodyPr>
          <a:lstStyle/>
          <a:p>
            <a:pPr fontAlgn="base">
              <a:spcBef>
                <a:spcPct val="0"/>
              </a:spcBef>
              <a:spcAft>
                <a:spcPct val="0"/>
              </a:spcAft>
            </a:pPr>
            <a:r>
              <a:rPr lang="en-US" sz="2400" dirty="0">
                <a:solidFill>
                  <a:prstClr val="black"/>
                </a:solidFill>
              </a:rPr>
              <a:t>R = minimum feature size, </a:t>
            </a:r>
            <a:r>
              <a:rPr lang="en-US" sz="2400" dirty="0">
                <a:solidFill>
                  <a:prstClr val="black"/>
                </a:solidFill>
                <a:latin typeface="Symbol" pitchFamily="18" charset="2"/>
              </a:rPr>
              <a:t>l</a:t>
            </a:r>
            <a:r>
              <a:rPr lang="en-US" sz="2400" dirty="0">
                <a:solidFill>
                  <a:prstClr val="black"/>
                </a:solidFill>
              </a:rPr>
              <a:t> = wavelength            n = refractive index, </a:t>
            </a:r>
            <a:r>
              <a:rPr lang="el-GR" sz="2400" dirty="0">
                <a:solidFill>
                  <a:prstClr val="black"/>
                </a:solidFill>
              </a:rPr>
              <a:t>θ</a:t>
            </a:r>
            <a:r>
              <a:rPr lang="en-US" sz="2400" dirty="0">
                <a:solidFill>
                  <a:prstClr val="black"/>
                </a:solidFill>
              </a:rPr>
              <a:t> = capture angle of lens</a:t>
            </a:r>
          </a:p>
        </p:txBody>
      </p:sp>
    </p:spTree>
    <p:extLst>
      <p:ext uri="{BB962C8B-B14F-4D97-AF65-F5344CB8AC3E}">
        <p14:creationId xmlns:p14="http://schemas.microsoft.com/office/powerpoint/2010/main" val="2801408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ChangeArrowheads="1"/>
          </p:cNvSpPr>
          <p:nvPr/>
        </p:nvSpPr>
        <p:spPr bwMode="auto">
          <a:xfrm>
            <a:off x="-946150" y="2185213"/>
            <a:ext cx="67056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29059" name="Line 3"/>
          <p:cNvSpPr>
            <a:spLocks noChangeShapeType="1"/>
          </p:cNvSpPr>
          <p:nvPr/>
        </p:nvSpPr>
        <p:spPr bwMode="auto">
          <a:xfrm flipV="1">
            <a:off x="990600" y="4791888"/>
            <a:ext cx="4768850" cy="79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60" name="Line 4"/>
          <p:cNvSpPr>
            <a:spLocks noChangeShapeType="1"/>
          </p:cNvSpPr>
          <p:nvPr/>
        </p:nvSpPr>
        <p:spPr bwMode="auto">
          <a:xfrm>
            <a:off x="990600" y="3474283"/>
            <a:ext cx="4768850" cy="950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062" name="Rectangle 6"/>
          <p:cNvSpPr>
            <a:spLocks noChangeArrowheads="1"/>
          </p:cNvSpPr>
          <p:nvPr/>
        </p:nvSpPr>
        <p:spPr bwMode="auto">
          <a:xfrm>
            <a:off x="990600" y="2128063"/>
            <a:ext cx="4768850" cy="390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29096" name="Line 40"/>
          <p:cNvSpPr>
            <a:spLocks noChangeShapeType="1"/>
          </p:cNvSpPr>
          <p:nvPr/>
        </p:nvSpPr>
        <p:spPr bwMode="auto">
          <a:xfrm>
            <a:off x="990599" y="6015018"/>
            <a:ext cx="4757737" cy="159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11" name="Line 55"/>
          <p:cNvSpPr>
            <a:spLocks noChangeShapeType="1"/>
          </p:cNvSpPr>
          <p:nvPr/>
        </p:nvSpPr>
        <p:spPr bwMode="auto">
          <a:xfrm flipV="1">
            <a:off x="1736725" y="6087288"/>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12" name="Line 56"/>
          <p:cNvSpPr>
            <a:spLocks noChangeShapeType="1"/>
          </p:cNvSpPr>
          <p:nvPr/>
        </p:nvSpPr>
        <p:spPr bwMode="auto">
          <a:xfrm flipV="1">
            <a:off x="1925638" y="6087288"/>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13" name="Line 57"/>
          <p:cNvSpPr>
            <a:spLocks noChangeShapeType="1"/>
          </p:cNvSpPr>
          <p:nvPr/>
        </p:nvSpPr>
        <p:spPr bwMode="auto">
          <a:xfrm flipV="1">
            <a:off x="2124075" y="6087288"/>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14" name="Line 58"/>
          <p:cNvSpPr>
            <a:spLocks noChangeShapeType="1"/>
          </p:cNvSpPr>
          <p:nvPr/>
        </p:nvSpPr>
        <p:spPr bwMode="auto">
          <a:xfrm flipV="1">
            <a:off x="2312988" y="6087288"/>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15" name="Line 59"/>
          <p:cNvSpPr>
            <a:spLocks noChangeShapeType="1"/>
          </p:cNvSpPr>
          <p:nvPr/>
        </p:nvSpPr>
        <p:spPr bwMode="auto">
          <a:xfrm flipV="1">
            <a:off x="2500313" y="6087288"/>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16" name="Line 60"/>
          <p:cNvSpPr>
            <a:spLocks noChangeShapeType="1"/>
          </p:cNvSpPr>
          <p:nvPr/>
        </p:nvSpPr>
        <p:spPr bwMode="auto">
          <a:xfrm flipV="1">
            <a:off x="2689225" y="6087288"/>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17" name="Line 61"/>
          <p:cNvSpPr>
            <a:spLocks noChangeShapeType="1"/>
          </p:cNvSpPr>
          <p:nvPr/>
        </p:nvSpPr>
        <p:spPr bwMode="auto">
          <a:xfrm flipV="1">
            <a:off x="2887663" y="6087288"/>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18" name="Line 62"/>
          <p:cNvSpPr>
            <a:spLocks noChangeShapeType="1"/>
          </p:cNvSpPr>
          <p:nvPr/>
        </p:nvSpPr>
        <p:spPr bwMode="auto">
          <a:xfrm flipV="1">
            <a:off x="3076575" y="6087288"/>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19" name="Line 63"/>
          <p:cNvSpPr>
            <a:spLocks noChangeShapeType="1"/>
          </p:cNvSpPr>
          <p:nvPr/>
        </p:nvSpPr>
        <p:spPr bwMode="auto">
          <a:xfrm flipV="1">
            <a:off x="3265488" y="6087288"/>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20" name="Line 64"/>
          <p:cNvSpPr>
            <a:spLocks noChangeShapeType="1"/>
          </p:cNvSpPr>
          <p:nvPr/>
        </p:nvSpPr>
        <p:spPr bwMode="auto">
          <a:xfrm flipV="1">
            <a:off x="3463925" y="6087288"/>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21" name="Line 65"/>
          <p:cNvSpPr>
            <a:spLocks noChangeShapeType="1"/>
          </p:cNvSpPr>
          <p:nvPr/>
        </p:nvSpPr>
        <p:spPr bwMode="auto">
          <a:xfrm flipV="1">
            <a:off x="3652838" y="6087288"/>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22" name="Line 66"/>
          <p:cNvSpPr>
            <a:spLocks noChangeShapeType="1"/>
          </p:cNvSpPr>
          <p:nvPr/>
        </p:nvSpPr>
        <p:spPr bwMode="auto">
          <a:xfrm flipV="1">
            <a:off x="3841750" y="6087288"/>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23" name="Line 67"/>
          <p:cNvSpPr>
            <a:spLocks noChangeShapeType="1"/>
          </p:cNvSpPr>
          <p:nvPr/>
        </p:nvSpPr>
        <p:spPr bwMode="auto">
          <a:xfrm flipV="1">
            <a:off x="4030663" y="6087288"/>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24" name="Line 68"/>
          <p:cNvSpPr>
            <a:spLocks noChangeShapeType="1"/>
          </p:cNvSpPr>
          <p:nvPr/>
        </p:nvSpPr>
        <p:spPr bwMode="auto">
          <a:xfrm flipV="1">
            <a:off x="4229100" y="6087288"/>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25" name="Line 69"/>
          <p:cNvSpPr>
            <a:spLocks noChangeShapeType="1"/>
          </p:cNvSpPr>
          <p:nvPr/>
        </p:nvSpPr>
        <p:spPr bwMode="auto">
          <a:xfrm flipV="1">
            <a:off x="4418013" y="6087288"/>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26" name="Line 70"/>
          <p:cNvSpPr>
            <a:spLocks noChangeShapeType="1"/>
          </p:cNvSpPr>
          <p:nvPr/>
        </p:nvSpPr>
        <p:spPr bwMode="auto">
          <a:xfrm flipV="1">
            <a:off x="4606925" y="6087288"/>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27" name="Line 71"/>
          <p:cNvSpPr>
            <a:spLocks noChangeShapeType="1"/>
          </p:cNvSpPr>
          <p:nvPr/>
        </p:nvSpPr>
        <p:spPr bwMode="auto">
          <a:xfrm flipV="1">
            <a:off x="4805363" y="6087288"/>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28" name="Line 72"/>
          <p:cNvSpPr>
            <a:spLocks noChangeShapeType="1"/>
          </p:cNvSpPr>
          <p:nvPr/>
        </p:nvSpPr>
        <p:spPr bwMode="auto">
          <a:xfrm flipV="1">
            <a:off x="4994275" y="6087288"/>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29" name="Line 73"/>
          <p:cNvSpPr>
            <a:spLocks noChangeShapeType="1"/>
          </p:cNvSpPr>
          <p:nvPr/>
        </p:nvSpPr>
        <p:spPr bwMode="auto">
          <a:xfrm flipV="1">
            <a:off x="5183188" y="6087288"/>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30" name="Line 74"/>
          <p:cNvSpPr>
            <a:spLocks noChangeShapeType="1"/>
          </p:cNvSpPr>
          <p:nvPr/>
        </p:nvSpPr>
        <p:spPr bwMode="auto">
          <a:xfrm flipV="1">
            <a:off x="5372100" y="6087288"/>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31" name="Line 75"/>
          <p:cNvSpPr>
            <a:spLocks noChangeShapeType="1"/>
          </p:cNvSpPr>
          <p:nvPr/>
        </p:nvSpPr>
        <p:spPr bwMode="auto">
          <a:xfrm flipV="1">
            <a:off x="5570538" y="6087288"/>
            <a:ext cx="1587"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32" name="Line 76"/>
          <p:cNvSpPr>
            <a:spLocks noChangeShapeType="1"/>
          </p:cNvSpPr>
          <p:nvPr/>
        </p:nvSpPr>
        <p:spPr bwMode="auto">
          <a:xfrm flipV="1">
            <a:off x="5759450" y="6087288"/>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36" name="Line 80"/>
          <p:cNvSpPr>
            <a:spLocks noChangeShapeType="1"/>
          </p:cNvSpPr>
          <p:nvPr/>
        </p:nvSpPr>
        <p:spPr bwMode="auto">
          <a:xfrm flipV="1">
            <a:off x="1925638" y="6087288"/>
            <a:ext cx="1587" cy="74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37" name="Line 81"/>
          <p:cNvSpPr>
            <a:spLocks noChangeShapeType="1"/>
          </p:cNvSpPr>
          <p:nvPr/>
        </p:nvSpPr>
        <p:spPr bwMode="auto">
          <a:xfrm flipV="1">
            <a:off x="2887663" y="6087288"/>
            <a:ext cx="1587" cy="74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38" name="Line 82"/>
          <p:cNvSpPr>
            <a:spLocks noChangeShapeType="1"/>
          </p:cNvSpPr>
          <p:nvPr/>
        </p:nvSpPr>
        <p:spPr bwMode="auto">
          <a:xfrm flipV="1">
            <a:off x="3841750" y="6087288"/>
            <a:ext cx="1588" cy="74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39" name="Line 83"/>
          <p:cNvSpPr>
            <a:spLocks noChangeShapeType="1"/>
          </p:cNvSpPr>
          <p:nvPr/>
        </p:nvSpPr>
        <p:spPr bwMode="auto">
          <a:xfrm flipV="1">
            <a:off x="4805363" y="6087288"/>
            <a:ext cx="1587" cy="74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40" name="Line 84"/>
          <p:cNvSpPr>
            <a:spLocks noChangeShapeType="1"/>
          </p:cNvSpPr>
          <p:nvPr/>
        </p:nvSpPr>
        <p:spPr bwMode="auto">
          <a:xfrm flipV="1">
            <a:off x="5759450" y="6087288"/>
            <a:ext cx="1588" cy="74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29143" name="Freeform 87"/>
          <p:cNvSpPr>
            <a:spLocks/>
          </p:cNvSpPr>
          <p:nvPr/>
        </p:nvSpPr>
        <p:spPr bwMode="auto">
          <a:xfrm>
            <a:off x="1706563" y="4422001"/>
            <a:ext cx="58737" cy="61912"/>
          </a:xfrm>
          <a:custGeom>
            <a:avLst/>
            <a:gdLst>
              <a:gd name="T0" fmla="*/ 2147483647 w 37"/>
              <a:gd name="T1" fmla="*/ 0 h 39"/>
              <a:gd name="T2" fmla="*/ 2147483647 w 37"/>
              <a:gd name="T3" fmla="*/ 2147483647 h 39"/>
              <a:gd name="T4" fmla="*/ 0 w 37"/>
              <a:gd name="T5" fmla="*/ 2147483647 h 39"/>
              <a:gd name="T6" fmla="*/ 2147483647 w 37"/>
              <a:gd name="T7" fmla="*/ 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9">
                <a:moveTo>
                  <a:pt x="19" y="0"/>
                </a:moveTo>
                <a:lnTo>
                  <a:pt x="37" y="39"/>
                </a:lnTo>
                <a:lnTo>
                  <a:pt x="0" y="39"/>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44" name="Freeform 88"/>
          <p:cNvSpPr>
            <a:spLocks/>
          </p:cNvSpPr>
          <p:nvPr/>
        </p:nvSpPr>
        <p:spPr bwMode="auto">
          <a:xfrm>
            <a:off x="2471738" y="4304526"/>
            <a:ext cx="58737"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8" y="0"/>
                </a:moveTo>
                <a:lnTo>
                  <a:pt x="37" y="40"/>
                </a:lnTo>
                <a:lnTo>
                  <a:pt x="0" y="40"/>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45" name="Freeform 89"/>
          <p:cNvSpPr>
            <a:spLocks/>
          </p:cNvSpPr>
          <p:nvPr/>
        </p:nvSpPr>
        <p:spPr bwMode="auto">
          <a:xfrm>
            <a:off x="2859088" y="3979088"/>
            <a:ext cx="58737" cy="61913"/>
          </a:xfrm>
          <a:custGeom>
            <a:avLst/>
            <a:gdLst>
              <a:gd name="T0" fmla="*/ 2147483647 w 37"/>
              <a:gd name="T1" fmla="*/ 0 h 39"/>
              <a:gd name="T2" fmla="*/ 2147483647 w 37"/>
              <a:gd name="T3" fmla="*/ 2147483647 h 39"/>
              <a:gd name="T4" fmla="*/ 0 w 37"/>
              <a:gd name="T5" fmla="*/ 2147483647 h 39"/>
              <a:gd name="T6" fmla="*/ 2147483647 w 37"/>
              <a:gd name="T7" fmla="*/ 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9">
                <a:moveTo>
                  <a:pt x="18" y="0"/>
                </a:moveTo>
                <a:lnTo>
                  <a:pt x="37" y="39"/>
                </a:lnTo>
                <a:lnTo>
                  <a:pt x="0" y="39"/>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46" name="Freeform 90"/>
          <p:cNvSpPr>
            <a:spLocks/>
          </p:cNvSpPr>
          <p:nvPr/>
        </p:nvSpPr>
        <p:spPr bwMode="auto">
          <a:xfrm>
            <a:off x="3048000" y="3936226"/>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8" y="0"/>
                </a:moveTo>
                <a:lnTo>
                  <a:pt x="37" y="40"/>
                </a:lnTo>
                <a:lnTo>
                  <a:pt x="0" y="40"/>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47" name="Freeform 91"/>
          <p:cNvSpPr>
            <a:spLocks/>
          </p:cNvSpPr>
          <p:nvPr/>
        </p:nvSpPr>
        <p:spPr bwMode="auto">
          <a:xfrm>
            <a:off x="3048000" y="3840976"/>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8" y="0"/>
                </a:moveTo>
                <a:lnTo>
                  <a:pt x="37" y="40"/>
                </a:lnTo>
                <a:lnTo>
                  <a:pt x="0" y="40"/>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48" name="Freeform 92"/>
          <p:cNvSpPr>
            <a:spLocks/>
          </p:cNvSpPr>
          <p:nvPr/>
        </p:nvSpPr>
        <p:spPr bwMode="auto">
          <a:xfrm>
            <a:off x="3235325" y="3788588"/>
            <a:ext cx="60325" cy="63500"/>
          </a:xfrm>
          <a:custGeom>
            <a:avLst/>
            <a:gdLst>
              <a:gd name="T0" fmla="*/ 2147483647 w 38"/>
              <a:gd name="T1" fmla="*/ 0 h 40"/>
              <a:gd name="T2" fmla="*/ 2147483647 w 38"/>
              <a:gd name="T3" fmla="*/ 2147483647 h 40"/>
              <a:gd name="T4" fmla="*/ 0 w 38"/>
              <a:gd name="T5" fmla="*/ 2147483647 h 40"/>
              <a:gd name="T6" fmla="*/ 2147483647 w 38"/>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40">
                <a:moveTo>
                  <a:pt x="19" y="0"/>
                </a:moveTo>
                <a:lnTo>
                  <a:pt x="38"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49" name="Freeform 93"/>
          <p:cNvSpPr>
            <a:spLocks/>
          </p:cNvSpPr>
          <p:nvPr/>
        </p:nvSpPr>
        <p:spPr bwMode="auto">
          <a:xfrm>
            <a:off x="3622675" y="3566338"/>
            <a:ext cx="60325" cy="63500"/>
          </a:xfrm>
          <a:custGeom>
            <a:avLst/>
            <a:gdLst>
              <a:gd name="T0" fmla="*/ 2147483647 w 38"/>
              <a:gd name="T1" fmla="*/ 0 h 40"/>
              <a:gd name="T2" fmla="*/ 2147483647 w 38"/>
              <a:gd name="T3" fmla="*/ 2147483647 h 40"/>
              <a:gd name="T4" fmla="*/ 0 w 38"/>
              <a:gd name="T5" fmla="*/ 2147483647 h 40"/>
              <a:gd name="T6" fmla="*/ 2147483647 w 38"/>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40">
                <a:moveTo>
                  <a:pt x="19" y="0"/>
                </a:moveTo>
                <a:lnTo>
                  <a:pt x="38"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54" name="Freeform 98"/>
          <p:cNvSpPr>
            <a:spLocks/>
          </p:cNvSpPr>
          <p:nvPr/>
        </p:nvSpPr>
        <p:spPr bwMode="auto">
          <a:xfrm>
            <a:off x="2282825" y="4442638"/>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55" name="Freeform 99"/>
          <p:cNvSpPr>
            <a:spLocks/>
          </p:cNvSpPr>
          <p:nvPr/>
        </p:nvSpPr>
        <p:spPr bwMode="auto">
          <a:xfrm>
            <a:off x="2282825" y="4442638"/>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56" name="Freeform 100"/>
          <p:cNvSpPr>
            <a:spLocks/>
          </p:cNvSpPr>
          <p:nvPr/>
        </p:nvSpPr>
        <p:spPr bwMode="auto">
          <a:xfrm>
            <a:off x="2282825" y="4368026"/>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57" name="Freeform 101"/>
          <p:cNvSpPr>
            <a:spLocks/>
          </p:cNvSpPr>
          <p:nvPr/>
        </p:nvSpPr>
        <p:spPr bwMode="auto">
          <a:xfrm>
            <a:off x="2471738" y="4242613"/>
            <a:ext cx="58737" cy="61913"/>
          </a:xfrm>
          <a:custGeom>
            <a:avLst/>
            <a:gdLst>
              <a:gd name="T0" fmla="*/ 2147483647 w 37"/>
              <a:gd name="T1" fmla="*/ 0 h 39"/>
              <a:gd name="T2" fmla="*/ 2147483647 w 37"/>
              <a:gd name="T3" fmla="*/ 2147483647 h 39"/>
              <a:gd name="T4" fmla="*/ 0 w 37"/>
              <a:gd name="T5" fmla="*/ 2147483647 h 39"/>
              <a:gd name="T6" fmla="*/ 2147483647 w 37"/>
              <a:gd name="T7" fmla="*/ 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9">
                <a:moveTo>
                  <a:pt x="18" y="0"/>
                </a:moveTo>
                <a:lnTo>
                  <a:pt x="37" y="39"/>
                </a:lnTo>
                <a:lnTo>
                  <a:pt x="0" y="39"/>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58" name="Freeform 102"/>
          <p:cNvSpPr>
            <a:spLocks/>
          </p:cNvSpPr>
          <p:nvPr/>
        </p:nvSpPr>
        <p:spPr bwMode="auto">
          <a:xfrm>
            <a:off x="2859088" y="4136251"/>
            <a:ext cx="58737"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8" y="0"/>
                </a:moveTo>
                <a:lnTo>
                  <a:pt x="37" y="40"/>
                </a:lnTo>
                <a:lnTo>
                  <a:pt x="0" y="40"/>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59" name="Freeform 103"/>
          <p:cNvSpPr>
            <a:spLocks/>
          </p:cNvSpPr>
          <p:nvPr/>
        </p:nvSpPr>
        <p:spPr bwMode="auto">
          <a:xfrm>
            <a:off x="3048000" y="3967976"/>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8" y="0"/>
                </a:moveTo>
                <a:lnTo>
                  <a:pt x="37" y="40"/>
                </a:lnTo>
                <a:lnTo>
                  <a:pt x="0" y="40"/>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60" name="Freeform 104"/>
          <p:cNvSpPr>
            <a:spLocks/>
          </p:cNvSpPr>
          <p:nvPr/>
        </p:nvSpPr>
        <p:spPr bwMode="auto">
          <a:xfrm>
            <a:off x="2859088" y="4009251"/>
            <a:ext cx="58737"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8" y="0"/>
                </a:moveTo>
                <a:lnTo>
                  <a:pt x="37" y="40"/>
                </a:lnTo>
                <a:lnTo>
                  <a:pt x="0" y="40"/>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61" name="Freeform 105"/>
          <p:cNvSpPr>
            <a:spLocks/>
          </p:cNvSpPr>
          <p:nvPr/>
        </p:nvSpPr>
        <p:spPr bwMode="auto">
          <a:xfrm>
            <a:off x="3235325" y="3788588"/>
            <a:ext cx="60325" cy="63500"/>
          </a:xfrm>
          <a:custGeom>
            <a:avLst/>
            <a:gdLst>
              <a:gd name="T0" fmla="*/ 2147483647 w 38"/>
              <a:gd name="T1" fmla="*/ 0 h 40"/>
              <a:gd name="T2" fmla="*/ 2147483647 w 38"/>
              <a:gd name="T3" fmla="*/ 2147483647 h 40"/>
              <a:gd name="T4" fmla="*/ 0 w 38"/>
              <a:gd name="T5" fmla="*/ 2147483647 h 40"/>
              <a:gd name="T6" fmla="*/ 2147483647 w 38"/>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40">
                <a:moveTo>
                  <a:pt x="19" y="0"/>
                </a:moveTo>
                <a:lnTo>
                  <a:pt x="38"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68" name="Freeform 112"/>
          <p:cNvSpPr>
            <a:spLocks/>
          </p:cNvSpPr>
          <p:nvPr/>
        </p:nvSpPr>
        <p:spPr bwMode="auto">
          <a:xfrm>
            <a:off x="1706563" y="4653776"/>
            <a:ext cx="58737"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69" name="Freeform 113"/>
          <p:cNvSpPr>
            <a:spLocks/>
          </p:cNvSpPr>
          <p:nvPr/>
        </p:nvSpPr>
        <p:spPr bwMode="auto">
          <a:xfrm>
            <a:off x="1895475" y="4483913"/>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70" name="Freeform 114"/>
          <p:cNvSpPr>
            <a:spLocks/>
          </p:cNvSpPr>
          <p:nvPr/>
        </p:nvSpPr>
        <p:spPr bwMode="auto">
          <a:xfrm>
            <a:off x="2093913" y="4136251"/>
            <a:ext cx="58737"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71" name="Freeform 115"/>
          <p:cNvSpPr>
            <a:spLocks/>
          </p:cNvSpPr>
          <p:nvPr/>
        </p:nvSpPr>
        <p:spPr bwMode="auto">
          <a:xfrm>
            <a:off x="2282825" y="4368026"/>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74" name="Freeform 118"/>
          <p:cNvSpPr>
            <a:spLocks/>
          </p:cNvSpPr>
          <p:nvPr/>
        </p:nvSpPr>
        <p:spPr bwMode="auto">
          <a:xfrm>
            <a:off x="2282825" y="4336276"/>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76" name="Freeform 120"/>
          <p:cNvSpPr>
            <a:spLocks/>
          </p:cNvSpPr>
          <p:nvPr/>
        </p:nvSpPr>
        <p:spPr bwMode="auto">
          <a:xfrm>
            <a:off x="2093913" y="4336276"/>
            <a:ext cx="58737"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77" name="Freeform 121"/>
          <p:cNvSpPr>
            <a:spLocks/>
          </p:cNvSpPr>
          <p:nvPr/>
        </p:nvSpPr>
        <p:spPr bwMode="auto">
          <a:xfrm>
            <a:off x="2282825" y="4263251"/>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78" name="Freeform 122"/>
          <p:cNvSpPr>
            <a:spLocks/>
          </p:cNvSpPr>
          <p:nvPr/>
        </p:nvSpPr>
        <p:spPr bwMode="auto">
          <a:xfrm>
            <a:off x="2660650" y="4009251"/>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8" y="0"/>
                </a:moveTo>
                <a:lnTo>
                  <a:pt x="37" y="40"/>
                </a:lnTo>
                <a:lnTo>
                  <a:pt x="0" y="40"/>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79" name="Freeform 123"/>
          <p:cNvSpPr>
            <a:spLocks/>
          </p:cNvSpPr>
          <p:nvPr/>
        </p:nvSpPr>
        <p:spPr bwMode="auto">
          <a:xfrm>
            <a:off x="2282825" y="4347388"/>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80" name="Freeform 124"/>
          <p:cNvSpPr>
            <a:spLocks/>
          </p:cNvSpPr>
          <p:nvPr/>
        </p:nvSpPr>
        <p:spPr bwMode="auto">
          <a:xfrm>
            <a:off x="2859088" y="3693338"/>
            <a:ext cx="58737"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8" y="0"/>
                </a:moveTo>
                <a:lnTo>
                  <a:pt x="37" y="40"/>
                </a:lnTo>
                <a:lnTo>
                  <a:pt x="0" y="40"/>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81" name="Freeform 125"/>
          <p:cNvSpPr>
            <a:spLocks/>
          </p:cNvSpPr>
          <p:nvPr/>
        </p:nvSpPr>
        <p:spPr bwMode="auto">
          <a:xfrm>
            <a:off x="3235325" y="3767951"/>
            <a:ext cx="60325" cy="63500"/>
          </a:xfrm>
          <a:custGeom>
            <a:avLst/>
            <a:gdLst>
              <a:gd name="T0" fmla="*/ 2147483647 w 38"/>
              <a:gd name="T1" fmla="*/ 0 h 40"/>
              <a:gd name="T2" fmla="*/ 2147483647 w 38"/>
              <a:gd name="T3" fmla="*/ 2147483647 h 40"/>
              <a:gd name="T4" fmla="*/ 0 w 38"/>
              <a:gd name="T5" fmla="*/ 2147483647 h 40"/>
              <a:gd name="T6" fmla="*/ 2147483647 w 38"/>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40">
                <a:moveTo>
                  <a:pt x="19" y="0"/>
                </a:moveTo>
                <a:lnTo>
                  <a:pt x="38"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82" name="Freeform 126"/>
          <p:cNvSpPr>
            <a:spLocks/>
          </p:cNvSpPr>
          <p:nvPr/>
        </p:nvSpPr>
        <p:spPr bwMode="auto">
          <a:xfrm>
            <a:off x="3235325" y="3840976"/>
            <a:ext cx="60325" cy="63500"/>
          </a:xfrm>
          <a:custGeom>
            <a:avLst/>
            <a:gdLst>
              <a:gd name="T0" fmla="*/ 2147483647 w 38"/>
              <a:gd name="T1" fmla="*/ 0 h 40"/>
              <a:gd name="T2" fmla="*/ 2147483647 w 38"/>
              <a:gd name="T3" fmla="*/ 2147483647 h 40"/>
              <a:gd name="T4" fmla="*/ 0 w 38"/>
              <a:gd name="T5" fmla="*/ 2147483647 h 40"/>
              <a:gd name="T6" fmla="*/ 2147483647 w 38"/>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40">
                <a:moveTo>
                  <a:pt x="19" y="0"/>
                </a:moveTo>
                <a:lnTo>
                  <a:pt x="38"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83" name="Freeform 127"/>
          <p:cNvSpPr>
            <a:spLocks/>
          </p:cNvSpPr>
          <p:nvPr/>
        </p:nvSpPr>
        <p:spPr bwMode="auto">
          <a:xfrm>
            <a:off x="3435350" y="3652063"/>
            <a:ext cx="58738" cy="61913"/>
          </a:xfrm>
          <a:custGeom>
            <a:avLst/>
            <a:gdLst>
              <a:gd name="T0" fmla="*/ 2147483647 w 37"/>
              <a:gd name="T1" fmla="*/ 0 h 39"/>
              <a:gd name="T2" fmla="*/ 2147483647 w 37"/>
              <a:gd name="T3" fmla="*/ 2147483647 h 39"/>
              <a:gd name="T4" fmla="*/ 0 w 37"/>
              <a:gd name="T5" fmla="*/ 2147483647 h 39"/>
              <a:gd name="T6" fmla="*/ 2147483647 w 37"/>
              <a:gd name="T7" fmla="*/ 0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9">
                <a:moveTo>
                  <a:pt x="18" y="0"/>
                </a:moveTo>
                <a:lnTo>
                  <a:pt x="37" y="39"/>
                </a:lnTo>
                <a:lnTo>
                  <a:pt x="0" y="39"/>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84" name="Freeform 128"/>
          <p:cNvSpPr>
            <a:spLocks/>
          </p:cNvSpPr>
          <p:nvPr/>
        </p:nvSpPr>
        <p:spPr bwMode="auto">
          <a:xfrm>
            <a:off x="3435350" y="3398063"/>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8" y="0"/>
                </a:moveTo>
                <a:lnTo>
                  <a:pt x="37" y="40"/>
                </a:lnTo>
                <a:lnTo>
                  <a:pt x="0" y="40"/>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87" name="Freeform 131"/>
          <p:cNvSpPr>
            <a:spLocks/>
          </p:cNvSpPr>
          <p:nvPr/>
        </p:nvSpPr>
        <p:spPr bwMode="auto">
          <a:xfrm>
            <a:off x="2660650" y="3904476"/>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8" y="0"/>
                </a:moveTo>
                <a:lnTo>
                  <a:pt x="37" y="40"/>
                </a:lnTo>
                <a:lnTo>
                  <a:pt x="0" y="40"/>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88" name="Freeform 132"/>
          <p:cNvSpPr>
            <a:spLocks/>
          </p:cNvSpPr>
          <p:nvPr/>
        </p:nvSpPr>
        <p:spPr bwMode="auto">
          <a:xfrm>
            <a:off x="1706563" y="4758551"/>
            <a:ext cx="58737"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9" y="0"/>
                </a:moveTo>
                <a:lnTo>
                  <a:pt x="37" y="40"/>
                </a:lnTo>
                <a:lnTo>
                  <a:pt x="0" y="40"/>
                </a:lnTo>
                <a:lnTo>
                  <a:pt x="19"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189" name="Freeform 133"/>
          <p:cNvSpPr>
            <a:spLocks/>
          </p:cNvSpPr>
          <p:nvPr/>
        </p:nvSpPr>
        <p:spPr bwMode="auto">
          <a:xfrm>
            <a:off x="3435350" y="3820338"/>
            <a:ext cx="58738" cy="63500"/>
          </a:xfrm>
          <a:custGeom>
            <a:avLst/>
            <a:gdLst>
              <a:gd name="T0" fmla="*/ 2147483647 w 37"/>
              <a:gd name="T1" fmla="*/ 0 h 40"/>
              <a:gd name="T2" fmla="*/ 2147483647 w 37"/>
              <a:gd name="T3" fmla="*/ 2147483647 h 40"/>
              <a:gd name="T4" fmla="*/ 0 w 37"/>
              <a:gd name="T5" fmla="*/ 2147483647 h 40"/>
              <a:gd name="T6" fmla="*/ 2147483647 w 37"/>
              <a:gd name="T7" fmla="*/ 0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0">
                <a:moveTo>
                  <a:pt x="18" y="0"/>
                </a:moveTo>
                <a:lnTo>
                  <a:pt x="37" y="40"/>
                </a:lnTo>
                <a:lnTo>
                  <a:pt x="0" y="40"/>
                </a:lnTo>
                <a:lnTo>
                  <a:pt x="18" y="0"/>
                </a:lnTo>
                <a:close/>
              </a:path>
            </a:pathLst>
          </a:custGeom>
          <a:solidFill>
            <a:srgbClr val="FF0000"/>
          </a:solidFill>
          <a:ln w="9525">
            <a:solidFill>
              <a:srgbClr val="FF0000"/>
            </a:solidFill>
            <a:prstDash val="solid"/>
            <a:round/>
            <a:headEnd/>
            <a:tailEnd/>
          </a:ln>
        </p:spPr>
        <p:txBody>
          <a:bodyPr/>
          <a:lstStyle/>
          <a:p>
            <a:endParaRPr lang="en-US">
              <a:solidFill>
                <a:srgbClr val="000000"/>
              </a:solidFill>
            </a:endParaRPr>
          </a:p>
        </p:txBody>
      </p:sp>
      <p:sp>
        <p:nvSpPr>
          <p:cNvPr id="429214" name="Freeform 158"/>
          <p:cNvSpPr>
            <a:spLocks/>
          </p:cNvSpPr>
          <p:nvPr/>
        </p:nvSpPr>
        <p:spPr bwMode="auto">
          <a:xfrm>
            <a:off x="1617663" y="4579163"/>
            <a:ext cx="79375" cy="42863"/>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2" y="3"/>
                </a:lnTo>
                <a:lnTo>
                  <a:pt x="5" y="2"/>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15" name="Freeform 159"/>
          <p:cNvSpPr>
            <a:spLocks/>
          </p:cNvSpPr>
          <p:nvPr/>
        </p:nvSpPr>
        <p:spPr bwMode="auto">
          <a:xfrm>
            <a:off x="1697038" y="4547413"/>
            <a:ext cx="79375" cy="31750"/>
          </a:xfrm>
          <a:custGeom>
            <a:avLst/>
            <a:gdLst>
              <a:gd name="T0" fmla="*/ 0 w 8"/>
              <a:gd name="T1" fmla="*/ 2147483647 h 3"/>
              <a:gd name="T2" fmla="*/ 2147483647 w 8"/>
              <a:gd name="T3" fmla="*/ 2147483647 h 3"/>
              <a:gd name="T4" fmla="*/ 2147483647 w 8"/>
              <a:gd name="T5" fmla="*/ 2147483647 h 3"/>
              <a:gd name="T6" fmla="*/ 2147483647 w 8"/>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3">
                <a:moveTo>
                  <a:pt x="0" y="3"/>
                </a:moveTo>
                <a:lnTo>
                  <a:pt x="3" y="2"/>
                </a:lnTo>
                <a:lnTo>
                  <a:pt x="5"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16" name="Freeform 160"/>
          <p:cNvSpPr>
            <a:spLocks/>
          </p:cNvSpPr>
          <p:nvPr/>
        </p:nvSpPr>
        <p:spPr bwMode="auto">
          <a:xfrm>
            <a:off x="1776413" y="4506138"/>
            <a:ext cx="79375" cy="41275"/>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3" y="2"/>
                </a:lnTo>
                <a:lnTo>
                  <a:pt x="6"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17" name="Freeform 161"/>
          <p:cNvSpPr>
            <a:spLocks/>
          </p:cNvSpPr>
          <p:nvPr/>
        </p:nvSpPr>
        <p:spPr bwMode="auto">
          <a:xfrm>
            <a:off x="1855788" y="4474388"/>
            <a:ext cx="58737" cy="31750"/>
          </a:xfrm>
          <a:custGeom>
            <a:avLst/>
            <a:gdLst>
              <a:gd name="T0" fmla="*/ 0 w 6"/>
              <a:gd name="T1" fmla="*/ 2147483647 h 3"/>
              <a:gd name="T2" fmla="*/ 2147483647 w 6"/>
              <a:gd name="T3" fmla="*/ 2147483647 h 3"/>
              <a:gd name="T4" fmla="*/ 2147483647 w 6"/>
              <a:gd name="T5" fmla="*/ 0 h 3"/>
              <a:gd name="T6" fmla="*/ 0 60000 65536"/>
              <a:gd name="T7" fmla="*/ 0 60000 65536"/>
              <a:gd name="T8" fmla="*/ 0 60000 65536"/>
            </a:gdLst>
            <a:ahLst/>
            <a:cxnLst>
              <a:cxn ang="T6">
                <a:pos x="T0" y="T1"/>
              </a:cxn>
              <a:cxn ang="T7">
                <a:pos x="T2" y="T3"/>
              </a:cxn>
              <a:cxn ang="T8">
                <a:pos x="T4" y="T5"/>
              </a:cxn>
            </a:cxnLst>
            <a:rect l="0" t="0" r="r" b="b"/>
            <a:pathLst>
              <a:path w="6" h="3">
                <a:moveTo>
                  <a:pt x="0" y="3"/>
                </a:moveTo>
                <a:lnTo>
                  <a:pt x="3" y="2"/>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18" name="Freeform 162"/>
          <p:cNvSpPr>
            <a:spLocks/>
          </p:cNvSpPr>
          <p:nvPr/>
        </p:nvSpPr>
        <p:spPr bwMode="auto">
          <a:xfrm>
            <a:off x="1914525" y="4442638"/>
            <a:ext cx="79375" cy="31750"/>
          </a:xfrm>
          <a:custGeom>
            <a:avLst/>
            <a:gdLst>
              <a:gd name="T0" fmla="*/ 0 w 8"/>
              <a:gd name="T1" fmla="*/ 2147483647 h 3"/>
              <a:gd name="T2" fmla="*/ 2147483647 w 8"/>
              <a:gd name="T3" fmla="*/ 2147483647 h 3"/>
              <a:gd name="T4" fmla="*/ 2147483647 w 8"/>
              <a:gd name="T5" fmla="*/ 2147483647 h 3"/>
              <a:gd name="T6" fmla="*/ 2147483647 w 8"/>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3">
                <a:moveTo>
                  <a:pt x="0" y="3"/>
                </a:moveTo>
                <a:lnTo>
                  <a:pt x="3" y="2"/>
                </a:lnTo>
                <a:lnTo>
                  <a:pt x="6"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19" name="Freeform 163"/>
          <p:cNvSpPr>
            <a:spLocks/>
          </p:cNvSpPr>
          <p:nvPr/>
        </p:nvSpPr>
        <p:spPr bwMode="auto">
          <a:xfrm>
            <a:off x="1993900" y="4399776"/>
            <a:ext cx="90488" cy="42862"/>
          </a:xfrm>
          <a:custGeom>
            <a:avLst/>
            <a:gdLst>
              <a:gd name="T0" fmla="*/ 0 w 9"/>
              <a:gd name="T1" fmla="*/ 2147483647 h 4"/>
              <a:gd name="T2" fmla="*/ 2147483647 w 9"/>
              <a:gd name="T3" fmla="*/ 2147483647 h 4"/>
              <a:gd name="T4" fmla="*/ 2147483647 w 9"/>
              <a:gd name="T5" fmla="*/ 2147483647 h 4"/>
              <a:gd name="T6" fmla="*/ 2147483647 w 9"/>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4">
                <a:moveTo>
                  <a:pt x="0" y="4"/>
                </a:moveTo>
                <a:lnTo>
                  <a:pt x="3" y="2"/>
                </a:lnTo>
                <a:lnTo>
                  <a:pt x="6" y="1"/>
                </a:lnTo>
                <a:lnTo>
                  <a:pt x="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20" name="Freeform 164"/>
          <p:cNvSpPr>
            <a:spLocks/>
          </p:cNvSpPr>
          <p:nvPr/>
        </p:nvSpPr>
        <p:spPr bwMode="auto">
          <a:xfrm>
            <a:off x="2084388" y="4358501"/>
            <a:ext cx="79375" cy="41275"/>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2" y="3"/>
                </a:lnTo>
                <a:lnTo>
                  <a:pt x="5" y="2"/>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21" name="Freeform 165"/>
          <p:cNvSpPr>
            <a:spLocks/>
          </p:cNvSpPr>
          <p:nvPr/>
        </p:nvSpPr>
        <p:spPr bwMode="auto">
          <a:xfrm>
            <a:off x="2163763" y="4336276"/>
            <a:ext cx="58737" cy="22225"/>
          </a:xfrm>
          <a:custGeom>
            <a:avLst/>
            <a:gdLst>
              <a:gd name="T0" fmla="*/ 0 w 6"/>
              <a:gd name="T1" fmla="*/ 2147483647 h 2"/>
              <a:gd name="T2" fmla="*/ 2147483647 w 6"/>
              <a:gd name="T3" fmla="*/ 2147483647 h 2"/>
              <a:gd name="T4" fmla="*/ 2147483647 w 6"/>
              <a:gd name="T5" fmla="*/ 0 h 2"/>
              <a:gd name="T6" fmla="*/ 0 60000 65536"/>
              <a:gd name="T7" fmla="*/ 0 60000 65536"/>
              <a:gd name="T8" fmla="*/ 0 60000 65536"/>
            </a:gdLst>
            <a:ahLst/>
            <a:cxnLst>
              <a:cxn ang="T6">
                <a:pos x="T0" y="T1"/>
              </a:cxn>
              <a:cxn ang="T7">
                <a:pos x="T2" y="T3"/>
              </a:cxn>
              <a:cxn ang="T8">
                <a:pos x="T4" y="T5"/>
              </a:cxn>
            </a:cxnLst>
            <a:rect l="0" t="0" r="r" b="b"/>
            <a:pathLst>
              <a:path w="6" h="2">
                <a:moveTo>
                  <a:pt x="0" y="2"/>
                </a:moveTo>
                <a:lnTo>
                  <a:pt x="3" y="1"/>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22" name="Freeform 166"/>
          <p:cNvSpPr>
            <a:spLocks/>
          </p:cNvSpPr>
          <p:nvPr/>
        </p:nvSpPr>
        <p:spPr bwMode="auto">
          <a:xfrm>
            <a:off x="2222500" y="4295001"/>
            <a:ext cx="79375" cy="41275"/>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2" y="3"/>
                </a:lnTo>
                <a:lnTo>
                  <a:pt x="5"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23" name="Freeform 167"/>
          <p:cNvSpPr>
            <a:spLocks/>
          </p:cNvSpPr>
          <p:nvPr/>
        </p:nvSpPr>
        <p:spPr bwMode="auto">
          <a:xfrm>
            <a:off x="2301875" y="4252138"/>
            <a:ext cx="79375" cy="42863"/>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3" y="3"/>
                </a:lnTo>
                <a:lnTo>
                  <a:pt x="5" y="2"/>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24" name="Freeform 168"/>
          <p:cNvSpPr>
            <a:spLocks/>
          </p:cNvSpPr>
          <p:nvPr/>
        </p:nvSpPr>
        <p:spPr bwMode="auto">
          <a:xfrm>
            <a:off x="2381250" y="4220388"/>
            <a:ext cx="90488" cy="31750"/>
          </a:xfrm>
          <a:custGeom>
            <a:avLst/>
            <a:gdLst>
              <a:gd name="T0" fmla="*/ 0 w 9"/>
              <a:gd name="T1" fmla="*/ 2147483647 h 3"/>
              <a:gd name="T2" fmla="*/ 2147483647 w 9"/>
              <a:gd name="T3" fmla="*/ 2147483647 h 3"/>
              <a:gd name="T4" fmla="*/ 2147483647 w 9"/>
              <a:gd name="T5" fmla="*/ 2147483647 h 3"/>
              <a:gd name="T6" fmla="*/ 2147483647 w 9"/>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3">
                <a:moveTo>
                  <a:pt x="0" y="3"/>
                </a:moveTo>
                <a:lnTo>
                  <a:pt x="3" y="2"/>
                </a:lnTo>
                <a:lnTo>
                  <a:pt x="6" y="1"/>
                </a:lnTo>
                <a:lnTo>
                  <a:pt x="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25" name="Freeform 169"/>
          <p:cNvSpPr>
            <a:spLocks/>
          </p:cNvSpPr>
          <p:nvPr/>
        </p:nvSpPr>
        <p:spPr bwMode="auto">
          <a:xfrm>
            <a:off x="2471738" y="4188638"/>
            <a:ext cx="49212" cy="31750"/>
          </a:xfrm>
          <a:custGeom>
            <a:avLst/>
            <a:gdLst>
              <a:gd name="T0" fmla="*/ 0 w 5"/>
              <a:gd name="T1" fmla="*/ 2147483647 h 3"/>
              <a:gd name="T2" fmla="*/ 2147483647 w 5"/>
              <a:gd name="T3" fmla="*/ 2147483647 h 3"/>
              <a:gd name="T4" fmla="*/ 2147483647 w 5"/>
              <a:gd name="T5" fmla="*/ 0 h 3"/>
              <a:gd name="T6" fmla="*/ 0 60000 65536"/>
              <a:gd name="T7" fmla="*/ 0 60000 65536"/>
              <a:gd name="T8" fmla="*/ 0 60000 65536"/>
            </a:gdLst>
            <a:ahLst/>
            <a:cxnLst>
              <a:cxn ang="T6">
                <a:pos x="T0" y="T1"/>
              </a:cxn>
              <a:cxn ang="T7">
                <a:pos x="T2" y="T3"/>
              </a:cxn>
              <a:cxn ang="T8">
                <a:pos x="T4" y="T5"/>
              </a:cxn>
            </a:cxnLst>
            <a:rect l="0" t="0" r="r" b="b"/>
            <a:pathLst>
              <a:path w="5" h="3">
                <a:moveTo>
                  <a:pt x="0" y="3"/>
                </a:moveTo>
                <a:lnTo>
                  <a:pt x="2" y="1"/>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26" name="Freeform 170"/>
          <p:cNvSpPr>
            <a:spLocks/>
          </p:cNvSpPr>
          <p:nvPr/>
        </p:nvSpPr>
        <p:spPr bwMode="auto">
          <a:xfrm>
            <a:off x="2520950" y="4147363"/>
            <a:ext cx="79375" cy="41275"/>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3" y="3"/>
                </a:lnTo>
                <a:lnTo>
                  <a:pt x="6" y="2"/>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27" name="Freeform 171"/>
          <p:cNvSpPr>
            <a:spLocks/>
          </p:cNvSpPr>
          <p:nvPr/>
        </p:nvSpPr>
        <p:spPr bwMode="auto">
          <a:xfrm>
            <a:off x="2600325" y="4115613"/>
            <a:ext cx="88900" cy="31750"/>
          </a:xfrm>
          <a:custGeom>
            <a:avLst/>
            <a:gdLst>
              <a:gd name="T0" fmla="*/ 0 w 9"/>
              <a:gd name="T1" fmla="*/ 2147483647 h 3"/>
              <a:gd name="T2" fmla="*/ 2147483647 w 9"/>
              <a:gd name="T3" fmla="*/ 2147483647 h 3"/>
              <a:gd name="T4" fmla="*/ 2147483647 w 9"/>
              <a:gd name="T5" fmla="*/ 2147483647 h 3"/>
              <a:gd name="T6" fmla="*/ 2147483647 w 9"/>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3">
                <a:moveTo>
                  <a:pt x="0" y="3"/>
                </a:moveTo>
                <a:lnTo>
                  <a:pt x="3" y="2"/>
                </a:lnTo>
                <a:lnTo>
                  <a:pt x="6" y="1"/>
                </a:lnTo>
                <a:lnTo>
                  <a:pt x="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28" name="Freeform 172"/>
          <p:cNvSpPr>
            <a:spLocks/>
          </p:cNvSpPr>
          <p:nvPr/>
        </p:nvSpPr>
        <p:spPr bwMode="auto">
          <a:xfrm>
            <a:off x="2689225" y="4072751"/>
            <a:ext cx="79375" cy="42862"/>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3" y="2"/>
                </a:lnTo>
                <a:lnTo>
                  <a:pt x="5"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29" name="Freeform 173"/>
          <p:cNvSpPr>
            <a:spLocks/>
          </p:cNvSpPr>
          <p:nvPr/>
        </p:nvSpPr>
        <p:spPr bwMode="auto">
          <a:xfrm>
            <a:off x="2768600" y="4052113"/>
            <a:ext cx="60325" cy="20638"/>
          </a:xfrm>
          <a:custGeom>
            <a:avLst/>
            <a:gdLst>
              <a:gd name="T0" fmla="*/ 0 w 6"/>
              <a:gd name="T1" fmla="*/ 2147483647 h 2"/>
              <a:gd name="T2" fmla="*/ 2147483647 w 6"/>
              <a:gd name="T3" fmla="*/ 2147483647 h 2"/>
              <a:gd name="T4" fmla="*/ 2147483647 w 6"/>
              <a:gd name="T5" fmla="*/ 0 h 2"/>
              <a:gd name="T6" fmla="*/ 0 60000 65536"/>
              <a:gd name="T7" fmla="*/ 0 60000 65536"/>
              <a:gd name="T8" fmla="*/ 0 60000 65536"/>
            </a:gdLst>
            <a:ahLst/>
            <a:cxnLst>
              <a:cxn ang="T6">
                <a:pos x="T0" y="T1"/>
              </a:cxn>
              <a:cxn ang="T7">
                <a:pos x="T2" y="T3"/>
              </a:cxn>
              <a:cxn ang="T8">
                <a:pos x="T4" y="T5"/>
              </a:cxn>
            </a:cxnLst>
            <a:rect l="0" t="0" r="r" b="b"/>
            <a:pathLst>
              <a:path w="6" h="2">
                <a:moveTo>
                  <a:pt x="0" y="2"/>
                </a:moveTo>
                <a:lnTo>
                  <a:pt x="3" y="1"/>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30" name="Freeform 174"/>
          <p:cNvSpPr>
            <a:spLocks/>
          </p:cNvSpPr>
          <p:nvPr/>
        </p:nvSpPr>
        <p:spPr bwMode="auto">
          <a:xfrm>
            <a:off x="2828925" y="4009251"/>
            <a:ext cx="79375" cy="42862"/>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2" y="2"/>
                </a:lnTo>
                <a:lnTo>
                  <a:pt x="5"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31" name="Freeform 175"/>
          <p:cNvSpPr>
            <a:spLocks/>
          </p:cNvSpPr>
          <p:nvPr/>
        </p:nvSpPr>
        <p:spPr bwMode="auto">
          <a:xfrm>
            <a:off x="2908300" y="3967976"/>
            <a:ext cx="79375" cy="41275"/>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3" y="3"/>
                </a:lnTo>
                <a:lnTo>
                  <a:pt x="5"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32" name="Freeform 176"/>
          <p:cNvSpPr>
            <a:spLocks/>
          </p:cNvSpPr>
          <p:nvPr/>
        </p:nvSpPr>
        <p:spPr bwMode="auto">
          <a:xfrm>
            <a:off x="2987675" y="3925113"/>
            <a:ext cx="88900" cy="42863"/>
          </a:xfrm>
          <a:custGeom>
            <a:avLst/>
            <a:gdLst>
              <a:gd name="T0" fmla="*/ 0 w 9"/>
              <a:gd name="T1" fmla="*/ 2147483647 h 4"/>
              <a:gd name="T2" fmla="*/ 2147483647 w 9"/>
              <a:gd name="T3" fmla="*/ 2147483647 h 4"/>
              <a:gd name="T4" fmla="*/ 2147483647 w 9"/>
              <a:gd name="T5" fmla="*/ 2147483647 h 4"/>
              <a:gd name="T6" fmla="*/ 2147483647 w 9"/>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4">
                <a:moveTo>
                  <a:pt x="0" y="4"/>
                </a:moveTo>
                <a:lnTo>
                  <a:pt x="3" y="3"/>
                </a:lnTo>
                <a:lnTo>
                  <a:pt x="6" y="2"/>
                </a:lnTo>
                <a:lnTo>
                  <a:pt x="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33" name="Freeform 177"/>
          <p:cNvSpPr>
            <a:spLocks/>
          </p:cNvSpPr>
          <p:nvPr/>
        </p:nvSpPr>
        <p:spPr bwMode="auto">
          <a:xfrm>
            <a:off x="3076575" y="3904476"/>
            <a:ext cx="50800" cy="20637"/>
          </a:xfrm>
          <a:custGeom>
            <a:avLst/>
            <a:gdLst>
              <a:gd name="T0" fmla="*/ 0 w 5"/>
              <a:gd name="T1" fmla="*/ 2147483647 h 2"/>
              <a:gd name="T2" fmla="*/ 2147483647 w 5"/>
              <a:gd name="T3" fmla="*/ 2147483647 h 2"/>
              <a:gd name="T4" fmla="*/ 2147483647 w 5"/>
              <a:gd name="T5" fmla="*/ 0 h 2"/>
              <a:gd name="T6" fmla="*/ 0 60000 65536"/>
              <a:gd name="T7" fmla="*/ 0 60000 65536"/>
              <a:gd name="T8" fmla="*/ 0 60000 65536"/>
            </a:gdLst>
            <a:ahLst/>
            <a:cxnLst>
              <a:cxn ang="T6">
                <a:pos x="T0" y="T1"/>
              </a:cxn>
              <a:cxn ang="T7">
                <a:pos x="T2" y="T3"/>
              </a:cxn>
              <a:cxn ang="T8">
                <a:pos x="T4" y="T5"/>
              </a:cxn>
            </a:cxnLst>
            <a:rect l="0" t="0" r="r" b="b"/>
            <a:pathLst>
              <a:path w="5" h="2">
                <a:moveTo>
                  <a:pt x="0" y="2"/>
                </a:moveTo>
                <a:lnTo>
                  <a:pt x="2" y="1"/>
                </a:lnTo>
                <a:lnTo>
                  <a:pt x="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34" name="Freeform 178"/>
          <p:cNvSpPr>
            <a:spLocks/>
          </p:cNvSpPr>
          <p:nvPr/>
        </p:nvSpPr>
        <p:spPr bwMode="auto">
          <a:xfrm>
            <a:off x="3127375" y="3861613"/>
            <a:ext cx="79375" cy="42863"/>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3" y="3"/>
                </a:lnTo>
                <a:lnTo>
                  <a:pt x="6"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35" name="Freeform 179"/>
          <p:cNvSpPr>
            <a:spLocks/>
          </p:cNvSpPr>
          <p:nvPr/>
        </p:nvSpPr>
        <p:spPr bwMode="auto">
          <a:xfrm>
            <a:off x="3206750" y="3820338"/>
            <a:ext cx="88900" cy="41275"/>
          </a:xfrm>
          <a:custGeom>
            <a:avLst/>
            <a:gdLst>
              <a:gd name="T0" fmla="*/ 0 w 9"/>
              <a:gd name="T1" fmla="*/ 2147483647 h 4"/>
              <a:gd name="T2" fmla="*/ 2147483647 w 9"/>
              <a:gd name="T3" fmla="*/ 2147483647 h 4"/>
              <a:gd name="T4" fmla="*/ 2147483647 w 9"/>
              <a:gd name="T5" fmla="*/ 2147483647 h 4"/>
              <a:gd name="T6" fmla="*/ 2147483647 w 9"/>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4">
                <a:moveTo>
                  <a:pt x="0" y="4"/>
                </a:moveTo>
                <a:lnTo>
                  <a:pt x="3" y="3"/>
                </a:lnTo>
                <a:lnTo>
                  <a:pt x="6" y="2"/>
                </a:lnTo>
                <a:lnTo>
                  <a:pt x="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36" name="Freeform 180"/>
          <p:cNvSpPr>
            <a:spLocks/>
          </p:cNvSpPr>
          <p:nvPr/>
        </p:nvSpPr>
        <p:spPr bwMode="auto">
          <a:xfrm>
            <a:off x="3295650" y="3788588"/>
            <a:ext cx="79375" cy="31750"/>
          </a:xfrm>
          <a:custGeom>
            <a:avLst/>
            <a:gdLst>
              <a:gd name="T0" fmla="*/ 0 w 8"/>
              <a:gd name="T1" fmla="*/ 2147483647 h 3"/>
              <a:gd name="T2" fmla="*/ 2147483647 w 8"/>
              <a:gd name="T3" fmla="*/ 2147483647 h 3"/>
              <a:gd name="T4" fmla="*/ 2147483647 w 8"/>
              <a:gd name="T5" fmla="*/ 2147483647 h 3"/>
              <a:gd name="T6" fmla="*/ 2147483647 w 8"/>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3">
                <a:moveTo>
                  <a:pt x="0" y="3"/>
                </a:moveTo>
                <a:lnTo>
                  <a:pt x="3" y="2"/>
                </a:lnTo>
                <a:lnTo>
                  <a:pt x="5"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37" name="Freeform 181"/>
          <p:cNvSpPr>
            <a:spLocks/>
          </p:cNvSpPr>
          <p:nvPr/>
        </p:nvSpPr>
        <p:spPr bwMode="auto">
          <a:xfrm>
            <a:off x="3375025" y="3756838"/>
            <a:ext cx="60325" cy="31750"/>
          </a:xfrm>
          <a:custGeom>
            <a:avLst/>
            <a:gdLst>
              <a:gd name="T0" fmla="*/ 0 w 6"/>
              <a:gd name="T1" fmla="*/ 2147483647 h 3"/>
              <a:gd name="T2" fmla="*/ 2147483647 w 6"/>
              <a:gd name="T3" fmla="*/ 2147483647 h 3"/>
              <a:gd name="T4" fmla="*/ 2147483647 w 6"/>
              <a:gd name="T5" fmla="*/ 0 h 3"/>
              <a:gd name="T6" fmla="*/ 0 60000 65536"/>
              <a:gd name="T7" fmla="*/ 0 60000 65536"/>
              <a:gd name="T8" fmla="*/ 0 60000 65536"/>
            </a:gdLst>
            <a:ahLst/>
            <a:cxnLst>
              <a:cxn ang="T6">
                <a:pos x="T0" y="T1"/>
              </a:cxn>
              <a:cxn ang="T7">
                <a:pos x="T2" y="T3"/>
              </a:cxn>
              <a:cxn ang="T8">
                <a:pos x="T4" y="T5"/>
              </a:cxn>
            </a:cxnLst>
            <a:rect l="0" t="0" r="r" b="b"/>
            <a:pathLst>
              <a:path w="6" h="3">
                <a:moveTo>
                  <a:pt x="0" y="3"/>
                </a:moveTo>
                <a:lnTo>
                  <a:pt x="3" y="1"/>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38" name="Freeform 182"/>
          <p:cNvSpPr>
            <a:spLocks/>
          </p:cNvSpPr>
          <p:nvPr/>
        </p:nvSpPr>
        <p:spPr bwMode="auto">
          <a:xfrm>
            <a:off x="3435350" y="3725088"/>
            <a:ext cx="79375" cy="31750"/>
          </a:xfrm>
          <a:custGeom>
            <a:avLst/>
            <a:gdLst>
              <a:gd name="T0" fmla="*/ 0 w 8"/>
              <a:gd name="T1" fmla="*/ 2147483647 h 3"/>
              <a:gd name="T2" fmla="*/ 2147483647 w 8"/>
              <a:gd name="T3" fmla="*/ 2147483647 h 3"/>
              <a:gd name="T4" fmla="*/ 2147483647 w 8"/>
              <a:gd name="T5" fmla="*/ 2147483647 h 3"/>
              <a:gd name="T6" fmla="*/ 2147483647 w 8"/>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3">
                <a:moveTo>
                  <a:pt x="0" y="3"/>
                </a:moveTo>
                <a:lnTo>
                  <a:pt x="2" y="2"/>
                </a:lnTo>
                <a:lnTo>
                  <a:pt x="5"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39" name="Freeform 183"/>
          <p:cNvSpPr>
            <a:spLocks/>
          </p:cNvSpPr>
          <p:nvPr/>
        </p:nvSpPr>
        <p:spPr bwMode="auto">
          <a:xfrm>
            <a:off x="3514725" y="3683813"/>
            <a:ext cx="79375" cy="41275"/>
          </a:xfrm>
          <a:custGeom>
            <a:avLst/>
            <a:gdLst>
              <a:gd name="T0" fmla="*/ 0 w 8"/>
              <a:gd name="T1" fmla="*/ 2147483647 h 4"/>
              <a:gd name="T2" fmla="*/ 2147483647 w 8"/>
              <a:gd name="T3" fmla="*/ 2147483647 h 4"/>
              <a:gd name="T4" fmla="*/ 2147483647 w 8"/>
              <a:gd name="T5" fmla="*/ 2147483647 h 4"/>
              <a:gd name="T6" fmla="*/ 2147483647 w 8"/>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
                <a:moveTo>
                  <a:pt x="0" y="4"/>
                </a:moveTo>
                <a:lnTo>
                  <a:pt x="3" y="2"/>
                </a:lnTo>
                <a:lnTo>
                  <a:pt x="6"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40" name="Freeform 184"/>
          <p:cNvSpPr>
            <a:spLocks/>
          </p:cNvSpPr>
          <p:nvPr/>
        </p:nvSpPr>
        <p:spPr bwMode="auto">
          <a:xfrm>
            <a:off x="3594100" y="3652063"/>
            <a:ext cx="58738" cy="31750"/>
          </a:xfrm>
          <a:custGeom>
            <a:avLst/>
            <a:gdLst>
              <a:gd name="T0" fmla="*/ 0 w 6"/>
              <a:gd name="T1" fmla="*/ 2147483647 h 3"/>
              <a:gd name="T2" fmla="*/ 2147483647 w 6"/>
              <a:gd name="T3" fmla="*/ 2147483647 h 3"/>
              <a:gd name="T4" fmla="*/ 2147483647 w 6"/>
              <a:gd name="T5" fmla="*/ 0 h 3"/>
              <a:gd name="T6" fmla="*/ 0 60000 65536"/>
              <a:gd name="T7" fmla="*/ 0 60000 65536"/>
              <a:gd name="T8" fmla="*/ 0 60000 65536"/>
            </a:gdLst>
            <a:ahLst/>
            <a:cxnLst>
              <a:cxn ang="T6">
                <a:pos x="T0" y="T1"/>
              </a:cxn>
              <a:cxn ang="T7">
                <a:pos x="T2" y="T3"/>
              </a:cxn>
              <a:cxn ang="T8">
                <a:pos x="T4" y="T5"/>
              </a:cxn>
            </a:cxnLst>
            <a:rect l="0" t="0" r="r" b="b"/>
            <a:pathLst>
              <a:path w="6" h="3">
                <a:moveTo>
                  <a:pt x="0" y="3"/>
                </a:moveTo>
                <a:lnTo>
                  <a:pt x="3" y="2"/>
                </a:lnTo>
                <a:lnTo>
                  <a:pt x="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429241" name="Rectangle 185"/>
          <p:cNvSpPr>
            <a:spLocks noChangeArrowheads="1"/>
          </p:cNvSpPr>
          <p:nvPr/>
        </p:nvSpPr>
        <p:spPr bwMode="auto">
          <a:xfrm>
            <a:off x="566434" y="175131"/>
            <a:ext cx="62773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800" b="1" dirty="0">
                <a:solidFill>
                  <a:srgbClr val="3333CC"/>
                </a:solidFill>
                <a:latin typeface="Lucida Sans" pitchFamily="34" charset="0"/>
                <a:cs typeface="Arial" pitchFamily="34" charset="0"/>
              </a:rPr>
              <a:t>Exposure Tool Price versus </a:t>
            </a:r>
            <a:r>
              <a:rPr lang="en-US" altLang="en-US" sz="2800" b="1" dirty="0" smtClean="0">
                <a:solidFill>
                  <a:srgbClr val="3333CC"/>
                </a:solidFill>
                <a:latin typeface="Lucida Sans" pitchFamily="34" charset="0"/>
                <a:cs typeface="Arial" pitchFamily="34" charset="0"/>
              </a:rPr>
              <a:t>Time</a:t>
            </a:r>
            <a:endParaRPr lang="en-US" altLang="en-US" dirty="0">
              <a:solidFill>
                <a:srgbClr val="000000"/>
              </a:solidFill>
              <a:latin typeface="Lucida Sans" pitchFamily="34" charset="0"/>
              <a:cs typeface="Arial" pitchFamily="34" charset="0"/>
            </a:endParaRPr>
          </a:p>
        </p:txBody>
      </p:sp>
      <p:sp>
        <p:nvSpPr>
          <p:cNvPr id="429243" name="Rectangle 187"/>
          <p:cNvSpPr>
            <a:spLocks noChangeArrowheads="1"/>
          </p:cNvSpPr>
          <p:nvPr/>
        </p:nvSpPr>
        <p:spPr bwMode="auto">
          <a:xfrm>
            <a:off x="1666875" y="1762938"/>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solidFill>
                <a:srgbClr val="000000"/>
              </a:solidFill>
              <a:latin typeface="Lucida Sans" pitchFamily="34" charset="0"/>
              <a:cs typeface="Arial" pitchFamily="34" charset="0"/>
            </a:endParaRPr>
          </a:p>
        </p:txBody>
      </p:sp>
      <p:sp>
        <p:nvSpPr>
          <p:cNvPr id="429245" name="Rectangle 189"/>
          <p:cNvSpPr>
            <a:spLocks noChangeArrowheads="1"/>
          </p:cNvSpPr>
          <p:nvPr/>
        </p:nvSpPr>
        <p:spPr bwMode="auto">
          <a:xfrm>
            <a:off x="7558881" y="4662557"/>
            <a:ext cx="1143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dirty="0">
                <a:solidFill>
                  <a:srgbClr val="000000"/>
                </a:solidFill>
                <a:latin typeface="Arial" pitchFamily="34" charset="0"/>
                <a:cs typeface="Arial" pitchFamily="34" charset="0"/>
              </a:rPr>
              <a:t>$1,000,000</a:t>
            </a:r>
            <a:endParaRPr lang="en-US" altLang="en-US" dirty="0">
              <a:solidFill>
                <a:srgbClr val="000000"/>
              </a:solidFill>
              <a:latin typeface="Lucida Sans" pitchFamily="34" charset="0"/>
              <a:cs typeface="Arial" pitchFamily="34" charset="0"/>
            </a:endParaRPr>
          </a:p>
        </p:txBody>
      </p:sp>
      <p:sp>
        <p:nvSpPr>
          <p:cNvPr id="429246" name="Rectangle 190"/>
          <p:cNvSpPr>
            <a:spLocks noChangeArrowheads="1"/>
          </p:cNvSpPr>
          <p:nvPr/>
        </p:nvSpPr>
        <p:spPr bwMode="auto">
          <a:xfrm>
            <a:off x="7543800" y="3373587"/>
            <a:ext cx="1270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dirty="0">
                <a:solidFill>
                  <a:srgbClr val="000000"/>
                </a:solidFill>
                <a:latin typeface="Arial" pitchFamily="34" charset="0"/>
                <a:cs typeface="Arial" pitchFamily="34" charset="0"/>
              </a:rPr>
              <a:t>$10,000,000</a:t>
            </a:r>
            <a:endParaRPr lang="en-US" altLang="en-US" dirty="0">
              <a:solidFill>
                <a:srgbClr val="000000"/>
              </a:solidFill>
              <a:latin typeface="Lucida Sans" pitchFamily="34" charset="0"/>
              <a:cs typeface="Arial" pitchFamily="34" charset="0"/>
            </a:endParaRPr>
          </a:p>
        </p:txBody>
      </p:sp>
      <p:sp>
        <p:nvSpPr>
          <p:cNvPr id="429247" name="Rectangle 191"/>
          <p:cNvSpPr>
            <a:spLocks noChangeArrowheads="1"/>
          </p:cNvSpPr>
          <p:nvPr/>
        </p:nvSpPr>
        <p:spPr bwMode="auto">
          <a:xfrm>
            <a:off x="7480300" y="2016959"/>
            <a:ext cx="1397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dirty="0">
                <a:solidFill>
                  <a:srgbClr val="000000"/>
                </a:solidFill>
                <a:latin typeface="Arial" pitchFamily="34" charset="0"/>
                <a:cs typeface="Arial" pitchFamily="34" charset="0"/>
              </a:rPr>
              <a:t>$100,000,000</a:t>
            </a:r>
            <a:endParaRPr lang="en-US" altLang="en-US" dirty="0">
              <a:solidFill>
                <a:srgbClr val="000000"/>
              </a:solidFill>
              <a:latin typeface="Lucida Sans" pitchFamily="34" charset="0"/>
              <a:cs typeface="Arial" pitchFamily="34" charset="0"/>
            </a:endParaRPr>
          </a:p>
        </p:txBody>
      </p:sp>
      <p:sp>
        <p:nvSpPr>
          <p:cNvPr id="429251" name="Rectangle 195"/>
          <p:cNvSpPr>
            <a:spLocks noChangeArrowheads="1"/>
          </p:cNvSpPr>
          <p:nvPr/>
        </p:nvSpPr>
        <p:spPr bwMode="auto">
          <a:xfrm>
            <a:off x="1685925" y="6278562"/>
            <a:ext cx="50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a:solidFill>
                  <a:srgbClr val="000000"/>
                </a:solidFill>
                <a:latin typeface="Arial" pitchFamily="34" charset="0"/>
                <a:cs typeface="Arial" pitchFamily="34" charset="0"/>
              </a:rPr>
              <a:t>1990</a:t>
            </a:r>
            <a:endParaRPr lang="en-US" altLang="en-US">
              <a:solidFill>
                <a:srgbClr val="000000"/>
              </a:solidFill>
              <a:latin typeface="Lucida Sans" pitchFamily="34" charset="0"/>
              <a:cs typeface="Arial" pitchFamily="34" charset="0"/>
            </a:endParaRPr>
          </a:p>
        </p:txBody>
      </p:sp>
      <p:sp>
        <p:nvSpPr>
          <p:cNvPr id="429252" name="Rectangle 196"/>
          <p:cNvSpPr>
            <a:spLocks noChangeArrowheads="1"/>
          </p:cNvSpPr>
          <p:nvPr/>
        </p:nvSpPr>
        <p:spPr bwMode="auto">
          <a:xfrm>
            <a:off x="2649538" y="6278562"/>
            <a:ext cx="50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a:solidFill>
                  <a:srgbClr val="000000"/>
                </a:solidFill>
                <a:latin typeface="Arial" pitchFamily="34" charset="0"/>
                <a:cs typeface="Arial" pitchFamily="34" charset="0"/>
              </a:rPr>
              <a:t>1995</a:t>
            </a:r>
            <a:endParaRPr lang="en-US" altLang="en-US">
              <a:solidFill>
                <a:srgbClr val="000000"/>
              </a:solidFill>
              <a:latin typeface="Lucida Sans" pitchFamily="34" charset="0"/>
              <a:cs typeface="Arial" pitchFamily="34" charset="0"/>
            </a:endParaRPr>
          </a:p>
        </p:txBody>
      </p:sp>
      <p:sp>
        <p:nvSpPr>
          <p:cNvPr id="429253" name="Rectangle 197"/>
          <p:cNvSpPr>
            <a:spLocks noChangeArrowheads="1"/>
          </p:cNvSpPr>
          <p:nvPr/>
        </p:nvSpPr>
        <p:spPr bwMode="auto">
          <a:xfrm>
            <a:off x="3603625" y="6278562"/>
            <a:ext cx="50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a:solidFill>
                  <a:srgbClr val="000000"/>
                </a:solidFill>
                <a:latin typeface="Arial" pitchFamily="34" charset="0"/>
                <a:cs typeface="Arial" pitchFamily="34" charset="0"/>
              </a:rPr>
              <a:t>2000</a:t>
            </a:r>
            <a:endParaRPr lang="en-US" altLang="en-US">
              <a:solidFill>
                <a:srgbClr val="000000"/>
              </a:solidFill>
              <a:latin typeface="Lucida Sans" pitchFamily="34" charset="0"/>
              <a:cs typeface="Arial" pitchFamily="34" charset="0"/>
            </a:endParaRPr>
          </a:p>
        </p:txBody>
      </p:sp>
      <p:sp>
        <p:nvSpPr>
          <p:cNvPr id="429254" name="Rectangle 198"/>
          <p:cNvSpPr>
            <a:spLocks noChangeArrowheads="1"/>
          </p:cNvSpPr>
          <p:nvPr/>
        </p:nvSpPr>
        <p:spPr bwMode="auto">
          <a:xfrm>
            <a:off x="4567238" y="6278562"/>
            <a:ext cx="50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dirty="0">
                <a:solidFill>
                  <a:srgbClr val="000000"/>
                </a:solidFill>
                <a:latin typeface="Arial" pitchFamily="34" charset="0"/>
                <a:cs typeface="Arial" pitchFamily="34" charset="0"/>
              </a:rPr>
              <a:t>2005</a:t>
            </a:r>
            <a:endParaRPr lang="en-US" altLang="en-US" dirty="0">
              <a:solidFill>
                <a:srgbClr val="000000"/>
              </a:solidFill>
              <a:latin typeface="Lucida Sans" pitchFamily="34" charset="0"/>
              <a:cs typeface="Arial" pitchFamily="34" charset="0"/>
            </a:endParaRPr>
          </a:p>
        </p:txBody>
      </p:sp>
      <p:sp>
        <p:nvSpPr>
          <p:cNvPr id="429255" name="Rectangle 199"/>
          <p:cNvSpPr>
            <a:spLocks noChangeArrowheads="1"/>
          </p:cNvSpPr>
          <p:nvPr/>
        </p:nvSpPr>
        <p:spPr bwMode="auto">
          <a:xfrm>
            <a:off x="5521325" y="6278562"/>
            <a:ext cx="508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dirty="0">
                <a:solidFill>
                  <a:srgbClr val="000000"/>
                </a:solidFill>
                <a:latin typeface="Arial" pitchFamily="34" charset="0"/>
                <a:cs typeface="Arial" pitchFamily="34" charset="0"/>
              </a:rPr>
              <a:t>2010</a:t>
            </a:r>
            <a:endParaRPr lang="en-US" altLang="en-US" dirty="0">
              <a:solidFill>
                <a:srgbClr val="000000"/>
              </a:solidFill>
              <a:latin typeface="Lucida Sans" pitchFamily="34" charset="0"/>
              <a:cs typeface="Arial" pitchFamily="34" charset="0"/>
            </a:endParaRPr>
          </a:p>
        </p:txBody>
      </p:sp>
      <p:sp>
        <p:nvSpPr>
          <p:cNvPr id="429256" name="Rectangle 200"/>
          <p:cNvSpPr>
            <a:spLocks noChangeArrowheads="1"/>
          </p:cNvSpPr>
          <p:nvPr/>
        </p:nvSpPr>
        <p:spPr bwMode="auto">
          <a:xfrm rot="-5400000">
            <a:off x="-152400" y="3780290"/>
            <a:ext cx="1606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2000" b="1" dirty="0">
                <a:solidFill>
                  <a:srgbClr val="000000"/>
                </a:solidFill>
                <a:latin typeface="Arial" pitchFamily="34" charset="0"/>
                <a:cs typeface="Arial" pitchFamily="34" charset="0"/>
              </a:rPr>
              <a:t>Tool Price ($)</a:t>
            </a:r>
            <a:endParaRPr lang="en-US" altLang="en-US" dirty="0">
              <a:solidFill>
                <a:srgbClr val="000000"/>
              </a:solidFill>
              <a:latin typeface="Lucida Sans" pitchFamily="34" charset="0"/>
              <a:cs typeface="Arial" pitchFamily="34" charset="0"/>
            </a:endParaRPr>
          </a:p>
        </p:txBody>
      </p:sp>
      <p:sp>
        <p:nvSpPr>
          <p:cNvPr id="429263" name="Line 207"/>
          <p:cNvSpPr>
            <a:spLocks noChangeShapeType="1"/>
          </p:cNvSpPr>
          <p:nvPr/>
        </p:nvSpPr>
        <p:spPr bwMode="auto">
          <a:xfrm flipV="1">
            <a:off x="3454400" y="2775763"/>
            <a:ext cx="2097088" cy="9810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cxnSp>
        <p:nvCxnSpPr>
          <p:cNvPr id="7" name="Straight Connector 6"/>
          <p:cNvCxnSpPr/>
          <p:nvPr/>
        </p:nvCxnSpPr>
        <p:spPr>
          <a:xfrm flipV="1">
            <a:off x="3848100" y="845363"/>
            <a:ext cx="3457575" cy="1652588"/>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5770563" y="867608"/>
            <a:ext cx="74008" cy="3976688"/>
            <a:chOff x="-862012" y="1739900"/>
            <a:chExt cx="69850" cy="3976688"/>
          </a:xfrm>
        </p:grpSpPr>
        <p:sp>
          <p:nvSpPr>
            <p:cNvPr id="257" name="Line 8"/>
            <p:cNvSpPr>
              <a:spLocks noChangeShapeType="1"/>
            </p:cNvSpPr>
            <p:nvPr/>
          </p:nvSpPr>
          <p:spPr bwMode="auto">
            <a:xfrm>
              <a:off x="-842962" y="5641975"/>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58" name="Line 9"/>
            <p:cNvSpPr>
              <a:spLocks noChangeShapeType="1"/>
            </p:cNvSpPr>
            <p:nvPr/>
          </p:nvSpPr>
          <p:spPr bwMode="auto">
            <a:xfrm>
              <a:off x="-842962" y="5251450"/>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59" name="Line 10"/>
            <p:cNvSpPr>
              <a:spLocks noChangeShapeType="1"/>
            </p:cNvSpPr>
            <p:nvPr/>
          </p:nvSpPr>
          <p:spPr bwMode="auto">
            <a:xfrm>
              <a:off x="-842962" y="5019675"/>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60" name="Line 11"/>
            <p:cNvSpPr>
              <a:spLocks noChangeShapeType="1"/>
            </p:cNvSpPr>
            <p:nvPr/>
          </p:nvSpPr>
          <p:spPr bwMode="auto">
            <a:xfrm>
              <a:off x="-842962" y="4862513"/>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61" name="Line 12"/>
            <p:cNvSpPr>
              <a:spLocks noChangeShapeType="1"/>
            </p:cNvSpPr>
            <p:nvPr/>
          </p:nvSpPr>
          <p:spPr bwMode="auto">
            <a:xfrm>
              <a:off x="-842962" y="4735513"/>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62" name="Line 13"/>
            <p:cNvSpPr>
              <a:spLocks noChangeShapeType="1"/>
            </p:cNvSpPr>
            <p:nvPr/>
          </p:nvSpPr>
          <p:spPr bwMode="auto">
            <a:xfrm>
              <a:off x="-842962" y="4629150"/>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63" name="Line 14"/>
            <p:cNvSpPr>
              <a:spLocks noChangeShapeType="1"/>
            </p:cNvSpPr>
            <p:nvPr/>
          </p:nvSpPr>
          <p:spPr bwMode="auto">
            <a:xfrm>
              <a:off x="-842962" y="4545013"/>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64" name="Line 15"/>
            <p:cNvSpPr>
              <a:spLocks noChangeShapeType="1"/>
            </p:cNvSpPr>
            <p:nvPr/>
          </p:nvSpPr>
          <p:spPr bwMode="auto">
            <a:xfrm>
              <a:off x="-842962" y="4471988"/>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65" name="Line 16"/>
            <p:cNvSpPr>
              <a:spLocks noChangeShapeType="1"/>
            </p:cNvSpPr>
            <p:nvPr/>
          </p:nvSpPr>
          <p:spPr bwMode="auto">
            <a:xfrm>
              <a:off x="-842962" y="4397375"/>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66" name="Line 17"/>
            <p:cNvSpPr>
              <a:spLocks noChangeShapeType="1"/>
            </p:cNvSpPr>
            <p:nvPr/>
          </p:nvSpPr>
          <p:spPr bwMode="auto">
            <a:xfrm>
              <a:off x="-842962" y="4344988"/>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67" name="Line 18"/>
            <p:cNvSpPr>
              <a:spLocks noChangeShapeType="1"/>
            </p:cNvSpPr>
            <p:nvPr/>
          </p:nvSpPr>
          <p:spPr bwMode="auto">
            <a:xfrm>
              <a:off x="-842962" y="3954463"/>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68" name="Line 19"/>
            <p:cNvSpPr>
              <a:spLocks noChangeShapeType="1"/>
            </p:cNvSpPr>
            <p:nvPr/>
          </p:nvSpPr>
          <p:spPr bwMode="auto">
            <a:xfrm>
              <a:off x="-842962" y="3722688"/>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69" name="Line 20"/>
            <p:cNvSpPr>
              <a:spLocks noChangeShapeType="1"/>
            </p:cNvSpPr>
            <p:nvPr/>
          </p:nvSpPr>
          <p:spPr bwMode="auto">
            <a:xfrm>
              <a:off x="-842962" y="3554413"/>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70" name="Line 21"/>
            <p:cNvSpPr>
              <a:spLocks noChangeShapeType="1"/>
            </p:cNvSpPr>
            <p:nvPr/>
          </p:nvSpPr>
          <p:spPr bwMode="auto">
            <a:xfrm>
              <a:off x="-842962" y="3427413"/>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71" name="Line 22"/>
            <p:cNvSpPr>
              <a:spLocks noChangeShapeType="1"/>
            </p:cNvSpPr>
            <p:nvPr/>
          </p:nvSpPr>
          <p:spPr bwMode="auto">
            <a:xfrm>
              <a:off x="-842962" y="3332163"/>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72" name="Line 23"/>
            <p:cNvSpPr>
              <a:spLocks noChangeShapeType="1"/>
            </p:cNvSpPr>
            <p:nvPr/>
          </p:nvSpPr>
          <p:spPr bwMode="auto">
            <a:xfrm>
              <a:off x="-842962" y="3238500"/>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73" name="Line 24"/>
            <p:cNvSpPr>
              <a:spLocks noChangeShapeType="1"/>
            </p:cNvSpPr>
            <p:nvPr/>
          </p:nvSpPr>
          <p:spPr bwMode="auto">
            <a:xfrm>
              <a:off x="-842962" y="3163888"/>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74" name="Line 25"/>
            <p:cNvSpPr>
              <a:spLocks noChangeShapeType="1"/>
            </p:cNvSpPr>
            <p:nvPr/>
          </p:nvSpPr>
          <p:spPr bwMode="auto">
            <a:xfrm>
              <a:off x="-842962" y="3100388"/>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75" name="Line 26"/>
            <p:cNvSpPr>
              <a:spLocks noChangeShapeType="1"/>
            </p:cNvSpPr>
            <p:nvPr/>
          </p:nvSpPr>
          <p:spPr bwMode="auto">
            <a:xfrm>
              <a:off x="-842962" y="3036888"/>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76" name="Line 27"/>
            <p:cNvSpPr>
              <a:spLocks noChangeShapeType="1"/>
            </p:cNvSpPr>
            <p:nvPr/>
          </p:nvSpPr>
          <p:spPr bwMode="auto">
            <a:xfrm>
              <a:off x="-842962" y="2646363"/>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77" name="Line 28"/>
            <p:cNvSpPr>
              <a:spLocks noChangeShapeType="1"/>
            </p:cNvSpPr>
            <p:nvPr/>
          </p:nvSpPr>
          <p:spPr bwMode="auto">
            <a:xfrm>
              <a:off x="-842962" y="2414588"/>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78" name="Line 29"/>
            <p:cNvSpPr>
              <a:spLocks noChangeShapeType="1"/>
            </p:cNvSpPr>
            <p:nvPr/>
          </p:nvSpPr>
          <p:spPr bwMode="auto">
            <a:xfrm>
              <a:off x="-842962" y="2257425"/>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79" name="Line 30"/>
            <p:cNvSpPr>
              <a:spLocks noChangeShapeType="1"/>
            </p:cNvSpPr>
            <p:nvPr/>
          </p:nvSpPr>
          <p:spPr bwMode="auto">
            <a:xfrm>
              <a:off x="-842962" y="2130425"/>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80" name="Line 31"/>
            <p:cNvSpPr>
              <a:spLocks noChangeShapeType="1"/>
            </p:cNvSpPr>
            <p:nvPr/>
          </p:nvSpPr>
          <p:spPr bwMode="auto">
            <a:xfrm>
              <a:off x="-842962" y="2024063"/>
              <a:ext cx="492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81" name="Line 32"/>
            <p:cNvSpPr>
              <a:spLocks noChangeShapeType="1"/>
            </p:cNvSpPr>
            <p:nvPr/>
          </p:nvSpPr>
          <p:spPr bwMode="auto">
            <a:xfrm>
              <a:off x="-842962" y="1939925"/>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82" name="Line 33"/>
            <p:cNvSpPr>
              <a:spLocks noChangeShapeType="1"/>
            </p:cNvSpPr>
            <p:nvPr/>
          </p:nvSpPr>
          <p:spPr bwMode="auto">
            <a:xfrm>
              <a:off x="-842962" y="1866900"/>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83" name="Line 34"/>
            <p:cNvSpPr>
              <a:spLocks noChangeShapeType="1"/>
            </p:cNvSpPr>
            <p:nvPr/>
          </p:nvSpPr>
          <p:spPr bwMode="auto">
            <a:xfrm>
              <a:off x="-842962" y="1803400"/>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84" name="Line 35"/>
            <p:cNvSpPr>
              <a:spLocks noChangeShapeType="1"/>
            </p:cNvSpPr>
            <p:nvPr/>
          </p:nvSpPr>
          <p:spPr bwMode="auto">
            <a:xfrm>
              <a:off x="-842962" y="1739900"/>
              <a:ext cx="492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85" name="Line 36"/>
            <p:cNvSpPr>
              <a:spLocks noChangeShapeType="1"/>
            </p:cNvSpPr>
            <p:nvPr/>
          </p:nvSpPr>
          <p:spPr bwMode="auto">
            <a:xfrm>
              <a:off x="-862012" y="5641975"/>
              <a:ext cx="6826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86" name="Line 37"/>
            <p:cNvSpPr>
              <a:spLocks noChangeShapeType="1"/>
            </p:cNvSpPr>
            <p:nvPr/>
          </p:nvSpPr>
          <p:spPr bwMode="auto">
            <a:xfrm>
              <a:off x="-862012" y="4344988"/>
              <a:ext cx="6826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87" name="Line 38"/>
            <p:cNvSpPr>
              <a:spLocks noChangeShapeType="1"/>
            </p:cNvSpPr>
            <p:nvPr/>
          </p:nvSpPr>
          <p:spPr bwMode="auto">
            <a:xfrm>
              <a:off x="-862012" y="3036888"/>
              <a:ext cx="6826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88" name="Line 39"/>
            <p:cNvSpPr>
              <a:spLocks noChangeShapeType="1"/>
            </p:cNvSpPr>
            <p:nvPr/>
          </p:nvSpPr>
          <p:spPr bwMode="auto">
            <a:xfrm>
              <a:off x="-862012" y="1739900"/>
              <a:ext cx="6826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89" name="Line 41"/>
            <p:cNvSpPr>
              <a:spLocks noChangeShapeType="1"/>
            </p:cNvSpPr>
            <p:nvPr/>
          </p:nvSpPr>
          <p:spPr bwMode="auto">
            <a:xfrm flipV="1">
              <a:off x="-793750" y="5641975"/>
              <a:ext cx="1588" cy="523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90" name="Line 77"/>
            <p:cNvSpPr>
              <a:spLocks noChangeShapeType="1"/>
            </p:cNvSpPr>
            <p:nvPr/>
          </p:nvSpPr>
          <p:spPr bwMode="auto">
            <a:xfrm flipV="1">
              <a:off x="-793750" y="5641975"/>
              <a:ext cx="1588" cy="746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grpSp>
      <p:sp>
        <p:nvSpPr>
          <p:cNvPr id="292" name="Rectangle 191"/>
          <p:cNvSpPr>
            <a:spLocks noChangeArrowheads="1"/>
          </p:cNvSpPr>
          <p:nvPr/>
        </p:nvSpPr>
        <p:spPr bwMode="auto">
          <a:xfrm>
            <a:off x="7519114" y="649920"/>
            <a:ext cx="1397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dirty="0" smtClean="0">
                <a:solidFill>
                  <a:srgbClr val="000000"/>
                </a:solidFill>
                <a:latin typeface="Arial" pitchFamily="34" charset="0"/>
                <a:cs typeface="Arial" pitchFamily="34" charset="0"/>
              </a:rPr>
              <a:t>$200,000,000</a:t>
            </a:r>
            <a:endParaRPr lang="en-US" altLang="en-US" dirty="0">
              <a:solidFill>
                <a:srgbClr val="000000"/>
              </a:solidFill>
              <a:latin typeface="Lucida Sans" pitchFamily="34" charset="0"/>
              <a:cs typeface="Arial" pitchFamily="34" charset="0"/>
            </a:endParaRPr>
          </a:p>
        </p:txBody>
      </p:sp>
      <p:sp>
        <p:nvSpPr>
          <p:cNvPr id="9" name="5-Point Star 8"/>
          <p:cNvSpPr/>
          <p:nvPr/>
        </p:nvSpPr>
        <p:spPr>
          <a:xfrm>
            <a:off x="5610669" y="1333875"/>
            <a:ext cx="392112" cy="43973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5759450" y="6030138"/>
            <a:ext cx="1555750" cy="495261"/>
            <a:chOff x="5759450" y="6030138"/>
            <a:chExt cx="1555750" cy="495261"/>
          </a:xfrm>
        </p:grpSpPr>
        <p:cxnSp>
          <p:nvCxnSpPr>
            <p:cNvPr id="4" name="Straight Connector 3"/>
            <p:cNvCxnSpPr/>
            <p:nvPr/>
          </p:nvCxnSpPr>
          <p:spPr>
            <a:xfrm flipH="1">
              <a:off x="5759450" y="6030138"/>
              <a:ext cx="1341438" cy="0"/>
            </a:xfrm>
            <a:prstGeom prst="line">
              <a:avLst/>
            </a:prstGeom>
            <a:ln w="34925">
              <a:solidFill>
                <a:srgbClr val="FF0000"/>
              </a:solidFill>
            </a:ln>
          </p:spPr>
          <p:style>
            <a:lnRef idx="1">
              <a:schemeClr val="accent2"/>
            </a:lnRef>
            <a:fillRef idx="0">
              <a:schemeClr val="accent2"/>
            </a:fillRef>
            <a:effectRef idx="0">
              <a:schemeClr val="accent2"/>
            </a:effectRef>
            <a:fontRef idx="minor">
              <a:schemeClr val="tx1"/>
            </a:fontRef>
          </p:style>
        </p:cxnSp>
        <p:sp>
          <p:nvSpPr>
            <p:cNvPr id="294" name="Rectangle 198"/>
            <p:cNvSpPr>
              <a:spLocks noChangeArrowheads="1"/>
            </p:cNvSpPr>
            <p:nvPr/>
          </p:nvSpPr>
          <p:spPr bwMode="auto">
            <a:xfrm>
              <a:off x="6807200" y="6248400"/>
              <a:ext cx="508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1800" dirty="0" smtClean="0">
                  <a:solidFill>
                    <a:srgbClr val="000000"/>
                  </a:solidFill>
                  <a:latin typeface="Arial" pitchFamily="34" charset="0"/>
                  <a:cs typeface="Arial" pitchFamily="34" charset="0"/>
                </a:rPr>
                <a:t>2017</a:t>
              </a:r>
              <a:endParaRPr lang="en-US" altLang="en-US" dirty="0">
                <a:solidFill>
                  <a:srgbClr val="000000"/>
                </a:solidFill>
                <a:latin typeface="Lucida Sans" pitchFamily="34" charset="0"/>
                <a:cs typeface="Arial" pitchFamily="34" charset="0"/>
              </a:endParaRPr>
            </a:p>
          </p:txBody>
        </p:sp>
      </p:grpSp>
      <p:cxnSp>
        <p:nvCxnSpPr>
          <p:cNvPr id="11" name="Straight Connector 10"/>
          <p:cNvCxnSpPr>
            <a:stCxn id="294" idx="2"/>
            <a:endCxn id="294" idx="2"/>
          </p:cNvCxnSpPr>
          <p:nvPr/>
        </p:nvCxnSpPr>
        <p:spPr>
          <a:xfrm>
            <a:off x="7061200" y="652539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flipH="1" flipV="1">
            <a:off x="7059610" y="729241"/>
            <a:ext cx="30163" cy="5337137"/>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28068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938550"/>
            <a:ext cx="8305800" cy="5940088"/>
          </a:xfrm>
          <a:prstGeom prst="rect">
            <a:avLst/>
          </a:prstGeom>
          <a:noFill/>
        </p:spPr>
        <p:txBody>
          <a:bodyPr wrap="square" rtlCol="0">
            <a:spAutoFit/>
          </a:bodyPr>
          <a:lstStyle/>
          <a:p>
            <a:r>
              <a:rPr lang="en-US" sz="2400" dirty="0"/>
              <a:t>EUV uses ca 13,000 </a:t>
            </a:r>
            <a:r>
              <a:rPr lang="en-US" sz="2400" dirty="0" err="1" smtClean="0"/>
              <a:t>KwH</a:t>
            </a:r>
            <a:r>
              <a:rPr lang="en-US" sz="2400" dirty="0" smtClean="0"/>
              <a:t>/day</a:t>
            </a:r>
          </a:p>
          <a:p>
            <a:endParaRPr lang="en-US" sz="2400" dirty="0"/>
          </a:p>
          <a:p>
            <a:r>
              <a:rPr lang="en-US" sz="2400" dirty="0" smtClean="0"/>
              <a:t>Requires &gt; 500,000 gallons of cooling H</a:t>
            </a:r>
            <a:r>
              <a:rPr lang="en-US" sz="2400" baseline="-25000" dirty="0" smtClean="0"/>
              <a:t>2</a:t>
            </a:r>
            <a:r>
              <a:rPr lang="en-US" sz="2400" dirty="0" smtClean="0"/>
              <a:t>0 / day</a:t>
            </a:r>
          </a:p>
          <a:p>
            <a:endParaRPr lang="en-US" sz="2400" dirty="0"/>
          </a:p>
          <a:p>
            <a:r>
              <a:rPr lang="en-US" sz="2400" dirty="0" smtClean="0"/>
              <a:t>1 </a:t>
            </a:r>
            <a:r>
              <a:rPr lang="en-US" sz="2400" dirty="0" err="1" smtClean="0"/>
              <a:t>KwH</a:t>
            </a:r>
            <a:r>
              <a:rPr lang="en-US" sz="2400" dirty="0" smtClean="0"/>
              <a:t> represent, for example, the power required to operate a 100 w light bulb for 10 Hours. </a:t>
            </a:r>
          </a:p>
          <a:p>
            <a:endParaRPr lang="en-US" sz="2400" dirty="0" smtClean="0"/>
          </a:p>
          <a:p>
            <a:r>
              <a:rPr lang="en-US" sz="2400" dirty="0" smtClean="0"/>
              <a:t>A typical house consumes ca 850 </a:t>
            </a:r>
            <a:r>
              <a:rPr lang="en-US" sz="2400" dirty="0" err="1" smtClean="0"/>
              <a:t>KwH</a:t>
            </a:r>
            <a:r>
              <a:rPr lang="en-US" sz="2400" dirty="0" smtClean="0"/>
              <a:t> / MONTH</a:t>
            </a:r>
          </a:p>
          <a:p>
            <a:endParaRPr lang="en-US" sz="2400" dirty="0"/>
          </a:p>
          <a:p>
            <a:r>
              <a:rPr lang="en-US" sz="2400" dirty="0" smtClean="0"/>
              <a:t>There are several assessments of COO for EUV available in the literature….caution…carefully review the assumptions</a:t>
            </a:r>
          </a:p>
          <a:p>
            <a:endParaRPr lang="en-US" sz="2400" dirty="0" smtClean="0"/>
          </a:p>
          <a:p>
            <a:r>
              <a:rPr lang="en-US" sz="2400" dirty="0" smtClean="0"/>
              <a:t>If you consider depreciation of the capital cost…the COO numbers are VERY high.  </a:t>
            </a:r>
          </a:p>
          <a:p>
            <a:endParaRPr lang="en-US" sz="2400" dirty="0"/>
          </a:p>
          <a:p>
            <a:endParaRPr lang="en-US" sz="2000" dirty="0"/>
          </a:p>
        </p:txBody>
      </p:sp>
      <p:sp>
        <p:nvSpPr>
          <p:cNvPr id="6" name="Title 1"/>
          <p:cNvSpPr txBox="1">
            <a:spLocks/>
          </p:cNvSpPr>
          <p:nvPr/>
        </p:nvSpPr>
        <p:spPr bwMode="auto">
          <a:xfrm>
            <a:off x="2095500" y="-152400"/>
            <a:ext cx="5181600"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a:solidFill>
                  <a:srgbClr val="3333FF"/>
                </a:solidFill>
                <a:latin typeface="+mj-lt"/>
                <a:ea typeface="+mj-ea"/>
                <a:cs typeface="+mj-cs"/>
              </a:defRPr>
            </a:lvl1pPr>
            <a:lvl2pPr algn="l" rtl="0" eaLnBrk="0" fontAlgn="base" hangingPunct="0">
              <a:spcBef>
                <a:spcPct val="0"/>
              </a:spcBef>
              <a:spcAft>
                <a:spcPct val="0"/>
              </a:spcAft>
              <a:defRPr sz="3400">
                <a:solidFill>
                  <a:srgbClr val="3333FF"/>
                </a:solidFill>
                <a:latin typeface="Arial" pitchFamily="34" charset="0"/>
              </a:defRPr>
            </a:lvl2pPr>
            <a:lvl3pPr algn="l" rtl="0" eaLnBrk="0" fontAlgn="base" hangingPunct="0">
              <a:spcBef>
                <a:spcPct val="0"/>
              </a:spcBef>
              <a:spcAft>
                <a:spcPct val="0"/>
              </a:spcAft>
              <a:defRPr sz="3400">
                <a:solidFill>
                  <a:srgbClr val="3333FF"/>
                </a:solidFill>
                <a:latin typeface="Arial" pitchFamily="34" charset="0"/>
              </a:defRPr>
            </a:lvl3pPr>
            <a:lvl4pPr algn="l" rtl="0" eaLnBrk="0" fontAlgn="base" hangingPunct="0">
              <a:spcBef>
                <a:spcPct val="0"/>
              </a:spcBef>
              <a:spcAft>
                <a:spcPct val="0"/>
              </a:spcAft>
              <a:defRPr sz="3400">
                <a:solidFill>
                  <a:srgbClr val="3333FF"/>
                </a:solidFill>
                <a:latin typeface="Arial" pitchFamily="34" charset="0"/>
              </a:defRPr>
            </a:lvl4pPr>
            <a:lvl5pPr algn="l" rtl="0" eaLnBrk="0" fontAlgn="base" hangingPunct="0">
              <a:spcBef>
                <a:spcPct val="0"/>
              </a:spcBef>
              <a:spcAft>
                <a:spcPct val="0"/>
              </a:spcAft>
              <a:defRPr sz="3400">
                <a:solidFill>
                  <a:srgbClr val="3333FF"/>
                </a:solidFill>
                <a:latin typeface="Arial" pitchFamily="34" charset="0"/>
              </a:defRPr>
            </a:lvl5pPr>
            <a:lvl6pPr marL="457200" algn="l" rtl="0" fontAlgn="base">
              <a:spcBef>
                <a:spcPct val="0"/>
              </a:spcBef>
              <a:spcAft>
                <a:spcPct val="0"/>
              </a:spcAft>
              <a:defRPr sz="3400">
                <a:solidFill>
                  <a:srgbClr val="3333FF"/>
                </a:solidFill>
                <a:latin typeface="Arial" pitchFamily="34" charset="0"/>
              </a:defRPr>
            </a:lvl6pPr>
            <a:lvl7pPr marL="914400" algn="l" rtl="0" fontAlgn="base">
              <a:spcBef>
                <a:spcPct val="0"/>
              </a:spcBef>
              <a:spcAft>
                <a:spcPct val="0"/>
              </a:spcAft>
              <a:defRPr sz="3400">
                <a:solidFill>
                  <a:srgbClr val="3333FF"/>
                </a:solidFill>
                <a:latin typeface="Arial" pitchFamily="34" charset="0"/>
              </a:defRPr>
            </a:lvl7pPr>
            <a:lvl8pPr marL="1371600" algn="l" rtl="0" fontAlgn="base">
              <a:spcBef>
                <a:spcPct val="0"/>
              </a:spcBef>
              <a:spcAft>
                <a:spcPct val="0"/>
              </a:spcAft>
              <a:defRPr sz="3400">
                <a:solidFill>
                  <a:srgbClr val="3333FF"/>
                </a:solidFill>
                <a:latin typeface="Arial" pitchFamily="34" charset="0"/>
              </a:defRPr>
            </a:lvl8pPr>
            <a:lvl9pPr marL="1828800" algn="l" rtl="0" fontAlgn="base">
              <a:spcBef>
                <a:spcPct val="0"/>
              </a:spcBef>
              <a:spcAft>
                <a:spcPct val="0"/>
              </a:spcAft>
              <a:defRPr sz="3400">
                <a:solidFill>
                  <a:srgbClr val="3333FF"/>
                </a:solidFill>
                <a:latin typeface="Arial" pitchFamily="34" charset="0"/>
              </a:defRPr>
            </a:lvl9pPr>
          </a:lstStyle>
          <a:p>
            <a:r>
              <a:rPr lang="en-US" kern="0" dirty="0" smtClean="0"/>
              <a:t>High Cost of Ownership</a:t>
            </a:r>
            <a:endParaRPr lang="en-US" kern="0" dirty="0"/>
          </a:p>
        </p:txBody>
      </p:sp>
    </p:spTree>
    <p:extLst>
      <p:ext uri="{BB962C8B-B14F-4D97-AF65-F5344CB8AC3E}">
        <p14:creationId xmlns:p14="http://schemas.microsoft.com/office/powerpoint/2010/main" val="2547304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bwMode="auto">
          <a:xfrm>
            <a:off x="228600" y="228600"/>
            <a:ext cx="82296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dirty="0" smtClean="0"/>
              <a:t>Rising Cost of Wafer </a:t>
            </a:r>
            <a:r>
              <a:rPr lang="en-US" altLang="en-US" sz="2800" dirty="0" err="1" smtClean="0"/>
              <a:t>Fabs</a:t>
            </a:r>
            <a:r>
              <a:rPr lang="en-US" altLang="en-US" sz="2800" dirty="0" smtClean="0"/>
              <a:t> Vs. GNPs</a:t>
            </a:r>
          </a:p>
        </p:txBody>
      </p:sp>
      <p:sp>
        <p:nvSpPr>
          <p:cNvPr id="431107" name="Rectangle 3"/>
          <p:cNvSpPr>
            <a:spLocks noChangeArrowheads="1"/>
          </p:cNvSpPr>
          <p:nvPr/>
        </p:nvSpPr>
        <p:spPr bwMode="auto">
          <a:xfrm>
            <a:off x="974725" y="1838325"/>
            <a:ext cx="4479925" cy="34528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108" name="Line 4"/>
          <p:cNvSpPr>
            <a:spLocks noChangeShapeType="1"/>
          </p:cNvSpPr>
          <p:nvPr/>
        </p:nvSpPr>
        <p:spPr bwMode="auto">
          <a:xfrm>
            <a:off x="974725" y="5083175"/>
            <a:ext cx="44799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09" name="Line 5"/>
          <p:cNvSpPr>
            <a:spLocks noChangeShapeType="1"/>
          </p:cNvSpPr>
          <p:nvPr/>
        </p:nvSpPr>
        <p:spPr bwMode="auto">
          <a:xfrm>
            <a:off x="974725" y="4959350"/>
            <a:ext cx="44799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10" name="Line 6"/>
          <p:cNvSpPr>
            <a:spLocks noChangeShapeType="1"/>
          </p:cNvSpPr>
          <p:nvPr/>
        </p:nvSpPr>
        <p:spPr bwMode="auto">
          <a:xfrm>
            <a:off x="974725" y="4873625"/>
            <a:ext cx="44799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11" name="Line 7"/>
          <p:cNvSpPr>
            <a:spLocks noChangeShapeType="1"/>
          </p:cNvSpPr>
          <p:nvPr/>
        </p:nvSpPr>
        <p:spPr bwMode="auto">
          <a:xfrm>
            <a:off x="974725" y="4813300"/>
            <a:ext cx="44799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12" name="Line 8"/>
          <p:cNvSpPr>
            <a:spLocks noChangeShapeType="1"/>
          </p:cNvSpPr>
          <p:nvPr/>
        </p:nvSpPr>
        <p:spPr bwMode="auto">
          <a:xfrm>
            <a:off x="974725" y="4751388"/>
            <a:ext cx="4479925"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13" name="Line 9"/>
          <p:cNvSpPr>
            <a:spLocks noChangeShapeType="1"/>
          </p:cNvSpPr>
          <p:nvPr/>
        </p:nvSpPr>
        <p:spPr bwMode="auto">
          <a:xfrm>
            <a:off x="974725" y="4714875"/>
            <a:ext cx="4479925" cy="3175"/>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14" name="Line 10"/>
          <p:cNvSpPr>
            <a:spLocks noChangeShapeType="1"/>
          </p:cNvSpPr>
          <p:nvPr/>
        </p:nvSpPr>
        <p:spPr bwMode="auto">
          <a:xfrm>
            <a:off x="974725" y="4665663"/>
            <a:ext cx="4479925"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15" name="Line 11"/>
          <p:cNvSpPr>
            <a:spLocks noChangeShapeType="1"/>
          </p:cNvSpPr>
          <p:nvPr/>
        </p:nvSpPr>
        <p:spPr bwMode="auto">
          <a:xfrm>
            <a:off x="974725" y="4627563"/>
            <a:ext cx="4479925"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16" name="Line 12"/>
          <p:cNvSpPr>
            <a:spLocks noChangeShapeType="1"/>
          </p:cNvSpPr>
          <p:nvPr/>
        </p:nvSpPr>
        <p:spPr bwMode="auto">
          <a:xfrm>
            <a:off x="974725" y="4395788"/>
            <a:ext cx="4479925"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17" name="Line 13"/>
          <p:cNvSpPr>
            <a:spLocks noChangeShapeType="1"/>
          </p:cNvSpPr>
          <p:nvPr/>
        </p:nvSpPr>
        <p:spPr bwMode="auto">
          <a:xfrm>
            <a:off x="974725" y="4271963"/>
            <a:ext cx="4479925"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18" name="Line 14"/>
          <p:cNvSpPr>
            <a:spLocks noChangeShapeType="1"/>
          </p:cNvSpPr>
          <p:nvPr/>
        </p:nvSpPr>
        <p:spPr bwMode="auto">
          <a:xfrm>
            <a:off x="974725" y="4186238"/>
            <a:ext cx="4479925"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19" name="Line 15"/>
          <p:cNvSpPr>
            <a:spLocks noChangeShapeType="1"/>
          </p:cNvSpPr>
          <p:nvPr/>
        </p:nvSpPr>
        <p:spPr bwMode="auto">
          <a:xfrm>
            <a:off x="974725" y="4125913"/>
            <a:ext cx="4479925"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20" name="Line 16"/>
          <p:cNvSpPr>
            <a:spLocks noChangeShapeType="1"/>
          </p:cNvSpPr>
          <p:nvPr/>
        </p:nvSpPr>
        <p:spPr bwMode="auto">
          <a:xfrm>
            <a:off x="974725" y="4064000"/>
            <a:ext cx="44799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21" name="Line 17"/>
          <p:cNvSpPr>
            <a:spLocks noChangeShapeType="1"/>
          </p:cNvSpPr>
          <p:nvPr/>
        </p:nvSpPr>
        <p:spPr bwMode="auto">
          <a:xfrm>
            <a:off x="974725" y="4013200"/>
            <a:ext cx="4479925" cy="3175"/>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22" name="Line 18"/>
          <p:cNvSpPr>
            <a:spLocks noChangeShapeType="1"/>
          </p:cNvSpPr>
          <p:nvPr/>
        </p:nvSpPr>
        <p:spPr bwMode="auto">
          <a:xfrm>
            <a:off x="974725" y="3978275"/>
            <a:ext cx="44799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23" name="Line 19"/>
          <p:cNvSpPr>
            <a:spLocks noChangeShapeType="1"/>
          </p:cNvSpPr>
          <p:nvPr/>
        </p:nvSpPr>
        <p:spPr bwMode="auto">
          <a:xfrm>
            <a:off x="974725" y="3940175"/>
            <a:ext cx="44799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24" name="Line 20"/>
          <p:cNvSpPr>
            <a:spLocks noChangeShapeType="1"/>
          </p:cNvSpPr>
          <p:nvPr/>
        </p:nvSpPr>
        <p:spPr bwMode="auto">
          <a:xfrm>
            <a:off x="974725" y="3708400"/>
            <a:ext cx="44799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25" name="Line 21"/>
          <p:cNvSpPr>
            <a:spLocks noChangeShapeType="1"/>
          </p:cNvSpPr>
          <p:nvPr/>
        </p:nvSpPr>
        <p:spPr bwMode="auto">
          <a:xfrm>
            <a:off x="974725" y="3584575"/>
            <a:ext cx="44799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26" name="Line 22"/>
          <p:cNvSpPr>
            <a:spLocks noChangeShapeType="1"/>
          </p:cNvSpPr>
          <p:nvPr/>
        </p:nvSpPr>
        <p:spPr bwMode="auto">
          <a:xfrm>
            <a:off x="974725" y="3497263"/>
            <a:ext cx="4479925" cy="3175"/>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27" name="Line 23"/>
          <p:cNvSpPr>
            <a:spLocks noChangeShapeType="1"/>
          </p:cNvSpPr>
          <p:nvPr/>
        </p:nvSpPr>
        <p:spPr bwMode="auto">
          <a:xfrm>
            <a:off x="974725" y="3424238"/>
            <a:ext cx="4479925"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28" name="Line 24"/>
          <p:cNvSpPr>
            <a:spLocks noChangeShapeType="1"/>
          </p:cNvSpPr>
          <p:nvPr/>
        </p:nvSpPr>
        <p:spPr bwMode="auto">
          <a:xfrm>
            <a:off x="974725" y="3376613"/>
            <a:ext cx="4479925"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29" name="Line 25"/>
          <p:cNvSpPr>
            <a:spLocks noChangeShapeType="1"/>
          </p:cNvSpPr>
          <p:nvPr/>
        </p:nvSpPr>
        <p:spPr bwMode="auto">
          <a:xfrm>
            <a:off x="974725" y="3325813"/>
            <a:ext cx="4479925"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30" name="Line 26"/>
          <p:cNvSpPr>
            <a:spLocks noChangeShapeType="1"/>
          </p:cNvSpPr>
          <p:nvPr/>
        </p:nvSpPr>
        <p:spPr bwMode="auto">
          <a:xfrm>
            <a:off x="974725" y="3289300"/>
            <a:ext cx="44799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31" name="Line 27"/>
          <p:cNvSpPr>
            <a:spLocks noChangeShapeType="1"/>
          </p:cNvSpPr>
          <p:nvPr/>
        </p:nvSpPr>
        <p:spPr bwMode="auto">
          <a:xfrm>
            <a:off x="974725" y="3252788"/>
            <a:ext cx="4479925"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32" name="Line 28"/>
          <p:cNvSpPr>
            <a:spLocks noChangeShapeType="1"/>
          </p:cNvSpPr>
          <p:nvPr/>
        </p:nvSpPr>
        <p:spPr bwMode="auto">
          <a:xfrm>
            <a:off x="974725" y="3006725"/>
            <a:ext cx="44799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33" name="Line 29"/>
          <p:cNvSpPr>
            <a:spLocks noChangeShapeType="1"/>
          </p:cNvSpPr>
          <p:nvPr/>
        </p:nvSpPr>
        <p:spPr bwMode="auto">
          <a:xfrm>
            <a:off x="974725" y="2895600"/>
            <a:ext cx="44799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34" name="Line 30"/>
          <p:cNvSpPr>
            <a:spLocks noChangeShapeType="1"/>
          </p:cNvSpPr>
          <p:nvPr/>
        </p:nvSpPr>
        <p:spPr bwMode="auto">
          <a:xfrm>
            <a:off x="974725" y="2809875"/>
            <a:ext cx="44799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35" name="Line 31"/>
          <p:cNvSpPr>
            <a:spLocks noChangeShapeType="1"/>
          </p:cNvSpPr>
          <p:nvPr/>
        </p:nvSpPr>
        <p:spPr bwMode="auto">
          <a:xfrm>
            <a:off x="974725" y="2736850"/>
            <a:ext cx="44799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36" name="Line 32"/>
          <p:cNvSpPr>
            <a:spLocks noChangeShapeType="1"/>
          </p:cNvSpPr>
          <p:nvPr/>
        </p:nvSpPr>
        <p:spPr bwMode="auto">
          <a:xfrm>
            <a:off x="974725" y="2686050"/>
            <a:ext cx="44799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37" name="Line 33"/>
          <p:cNvSpPr>
            <a:spLocks noChangeShapeType="1"/>
          </p:cNvSpPr>
          <p:nvPr/>
        </p:nvSpPr>
        <p:spPr bwMode="auto">
          <a:xfrm>
            <a:off x="974725" y="2638425"/>
            <a:ext cx="44799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38" name="Line 34"/>
          <p:cNvSpPr>
            <a:spLocks noChangeShapeType="1"/>
          </p:cNvSpPr>
          <p:nvPr/>
        </p:nvSpPr>
        <p:spPr bwMode="auto">
          <a:xfrm>
            <a:off x="974725" y="2600325"/>
            <a:ext cx="44799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39" name="Line 35"/>
          <p:cNvSpPr>
            <a:spLocks noChangeShapeType="1"/>
          </p:cNvSpPr>
          <p:nvPr/>
        </p:nvSpPr>
        <p:spPr bwMode="auto">
          <a:xfrm>
            <a:off x="974725" y="2563813"/>
            <a:ext cx="4479925"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40" name="Line 36"/>
          <p:cNvSpPr>
            <a:spLocks noChangeShapeType="1"/>
          </p:cNvSpPr>
          <p:nvPr/>
        </p:nvSpPr>
        <p:spPr bwMode="auto">
          <a:xfrm>
            <a:off x="974725" y="2317750"/>
            <a:ext cx="44799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41" name="Line 37"/>
          <p:cNvSpPr>
            <a:spLocks noChangeShapeType="1"/>
          </p:cNvSpPr>
          <p:nvPr/>
        </p:nvSpPr>
        <p:spPr bwMode="auto">
          <a:xfrm>
            <a:off x="974725" y="2195513"/>
            <a:ext cx="4479925"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42" name="Line 38"/>
          <p:cNvSpPr>
            <a:spLocks noChangeShapeType="1"/>
          </p:cNvSpPr>
          <p:nvPr/>
        </p:nvSpPr>
        <p:spPr bwMode="auto">
          <a:xfrm>
            <a:off x="974725" y="2109788"/>
            <a:ext cx="4479925"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43" name="Line 39"/>
          <p:cNvSpPr>
            <a:spLocks noChangeShapeType="1"/>
          </p:cNvSpPr>
          <p:nvPr/>
        </p:nvSpPr>
        <p:spPr bwMode="auto">
          <a:xfrm>
            <a:off x="974725" y="2047875"/>
            <a:ext cx="44799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44" name="Line 40"/>
          <p:cNvSpPr>
            <a:spLocks noChangeShapeType="1"/>
          </p:cNvSpPr>
          <p:nvPr/>
        </p:nvSpPr>
        <p:spPr bwMode="auto">
          <a:xfrm>
            <a:off x="974725" y="1985963"/>
            <a:ext cx="4479925"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45" name="Line 41"/>
          <p:cNvSpPr>
            <a:spLocks noChangeShapeType="1"/>
          </p:cNvSpPr>
          <p:nvPr/>
        </p:nvSpPr>
        <p:spPr bwMode="auto">
          <a:xfrm>
            <a:off x="974725" y="1949450"/>
            <a:ext cx="4479925" cy="3175"/>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46" name="Line 42"/>
          <p:cNvSpPr>
            <a:spLocks noChangeShapeType="1"/>
          </p:cNvSpPr>
          <p:nvPr/>
        </p:nvSpPr>
        <p:spPr bwMode="auto">
          <a:xfrm>
            <a:off x="974725" y="1900238"/>
            <a:ext cx="4479925"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47" name="Line 43"/>
          <p:cNvSpPr>
            <a:spLocks noChangeShapeType="1"/>
          </p:cNvSpPr>
          <p:nvPr/>
        </p:nvSpPr>
        <p:spPr bwMode="auto">
          <a:xfrm>
            <a:off x="974725" y="1876425"/>
            <a:ext cx="44799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48" name="Line 44"/>
          <p:cNvSpPr>
            <a:spLocks noChangeShapeType="1"/>
          </p:cNvSpPr>
          <p:nvPr/>
        </p:nvSpPr>
        <p:spPr bwMode="auto">
          <a:xfrm>
            <a:off x="974725" y="4603750"/>
            <a:ext cx="44799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49" name="Line 45"/>
          <p:cNvSpPr>
            <a:spLocks noChangeShapeType="1"/>
          </p:cNvSpPr>
          <p:nvPr/>
        </p:nvSpPr>
        <p:spPr bwMode="auto">
          <a:xfrm>
            <a:off x="974725" y="3916363"/>
            <a:ext cx="4479925"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50" name="Line 46"/>
          <p:cNvSpPr>
            <a:spLocks noChangeShapeType="1"/>
          </p:cNvSpPr>
          <p:nvPr/>
        </p:nvSpPr>
        <p:spPr bwMode="auto">
          <a:xfrm>
            <a:off x="974725" y="3216275"/>
            <a:ext cx="44799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51" name="Line 47"/>
          <p:cNvSpPr>
            <a:spLocks noChangeShapeType="1"/>
          </p:cNvSpPr>
          <p:nvPr/>
        </p:nvSpPr>
        <p:spPr bwMode="auto">
          <a:xfrm>
            <a:off x="974725" y="2527300"/>
            <a:ext cx="4479925" cy="3175"/>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52" name="Line 48"/>
          <p:cNvSpPr>
            <a:spLocks noChangeShapeType="1"/>
          </p:cNvSpPr>
          <p:nvPr/>
        </p:nvSpPr>
        <p:spPr bwMode="auto">
          <a:xfrm>
            <a:off x="974725" y="1838325"/>
            <a:ext cx="44799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53" name="Line 49"/>
          <p:cNvSpPr>
            <a:spLocks noChangeShapeType="1"/>
          </p:cNvSpPr>
          <p:nvPr/>
        </p:nvSpPr>
        <p:spPr bwMode="auto">
          <a:xfrm>
            <a:off x="5454650" y="1838325"/>
            <a:ext cx="1588"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54" name="Line 50"/>
          <p:cNvSpPr>
            <a:spLocks noChangeShapeType="1"/>
          </p:cNvSpPr>
          <p:nvPr/>
        </p:nvSpPr>
        <p:spPr bwMode="auto">
          <a:xfrm>
            <a:off x="4997450" y="1838325"/>
            <a:ext cx="1588"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55" name="Line 51"/>
          <p:cNvSpPr>
            <a:spLocks noChangeShapeType="1"/>
          </p:cNvSpPr>
          <p:nvPr/>
        </p:nvSpPr>
        <p:spPr bwMode="auto">
          <a:xfrm>
            <a:off x="4746625" y="1838325"/>
            <a:ext cx="3175"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56" name="Line 52"/>
          <p:cNvSpPr>
            <a:spLocks noChangeShapeType="1"/>
          </p:cNvSpPr>
          <p:nvPr/>
        </p:nvSpPr>
        <p:spPr bwMode="auto">
          <a:xfrm>
            <a:off x="4554538" y="1838325"/>
            <a:ext cx="1587"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57" name="Line 53"/>
          <p:cNvSpPr>
            <a:spLocks noChangeShapeType="1"/>
          </p:cNvSpPr>
          <p:nvPr/>
        </p:nvSpPr>
        <p:spPr bwMode="auto">
          <a:xfrm>
            <a:off x="4411663" y="1838325"/>
            <a:ext cx="3175"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58" name="Line 54"/>
          <p:cNvSpPr>
            <a:spLocks noChangeShapeType="1"/>
          </p:cNvSpPr>
          <p:nvPr/>
        </p:nvSpPr>
        <p:spPr bwMode="auto">
          <a:xfrm>
            <a:off x="4292600" y="1838325"/>
            <a:ext cx="1588"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59" name="Line 55"/>
          <p:cNvSpPr>
            <a:spLocks noChangeShapeType="1"/>
          </p:cNvSpPr>
          <p:nvPr/>
        </p:nvSpPr>
        <p:spPr bwMode="auto">
          <a:xfrm>
            <a:off x="4195763" y="1838325"/>
            <a:ext cx="1587"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60" name="Line 56"/>
          <p:cNvSpPr>
            <a:spLocks noChangeShapeType="1"/>
          </p:cNvSpPr>
          <p:nvPr/>
        </p:nvSpPr>
        <p:spPr bwMode="auto">
          <a:xfrm>
            <a:off x="4100513" y="1838325"/>
            <a:ext cx="1587"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61" name="Line 57"/>
          <p:cNvSpPr>
            <a:spLocks noChangeShapeType="1"/>
          </p:cNvSpPr>
          <p:nvPr/>
        </p:nvSpPr>
        <p:spPr bwMode="auto">
          <a:xfrm>
            <a:off x="4027488" y="1838325"/>
            <a:ext cx="1587"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62" name="Line 58"/>
          <p:cNvSpPr>
            <a:spLocks noChangeShapeType="1"/>
          </p:cNvSpPr>
          <p:nvPr/>
        </p:nvSpPr>
        <p:spPr bwMode="auto">
          <a:xfrm>
            <a:off x="3957638" y="1838325"/>
            <a:ext cx="1587"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63" name="Line 59"/>
          <p:cNvSpPr>
            <a:spLocks noChangeShapeType="1"/>
          </p:cNvSpPr>
          <p:nvPr/>
        </p:nvSpPr>
        <p:spPr bwMode="auto">
          <a:xfrm>
            <a:off x="3513138" y="1838325"/>
            <a:ext cx="1587"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64" name="Line 60"/>
          <p:cNvSpPr>
            <a:spLocks noChangeShapeType="1"/>
          </p:cNvSpPr>
          <p:nvPr/>
        </p:nvSpPr>
        <p:spPr bwMode="auto">
          <a:xfrm>
            <a:off x="3249613" y="1838325"/>
            <a:ext cx="1587"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65" name="Line 61"/>
          <p:cNvSpPr>
            <a:spLocks noChangeShapeType="1"/>
          </p:cNvSpPr>
          <p:nvPr/>
        </p:nvSpPr>
        <p:spPr bwMode="auto">
          <a:xfrm>
            <a:off x="3057525" y="1838325"/>
            <a:ext cx="1588"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66" name="Line 62"/>
          <p:cNvSpPr>
            <a:spLocks noChangeShapeType="1"/>
          </p:cNvSpPr>
          <p:nvPr/>
        </p:nvSpPr>
        <p:spPr bwMode="auto">
          <a:xfrm>
            <a:off x="2914650" y="1838325"/>
            <a:ext cx="1588"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67" name="Line 63"/>
          <p:cNvSpPr>
            <a:spLocks noChangeShapeType="1"/>
          </p:cNvSpPr>
          <p:nvPr/>
        </p:nvSpPr>
        <p:spPr bwMode="auto">
          <a:xfrm>
            <a:off x="2795588" y="1838325"/>
            <a:ext cx="1587"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68" name="Line 64"/>
          <p:cNvSpPr>
            <a:spLocks noChangeShapeType="1"/>
          </p:cNvSpPr>
          <p:nvPr/>
        </p:nvSpPr>
        <p:spPr bwMode="auto">
          <a:xfrm>
            <a:off x="2698750" y="1838325"/>
            <a:ext cx="1588"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69" name="Line 65"/>
          <p:cNvSpPr>
            <a:spLocks noChangeShapeType="1"/>
          </p:cNvSpPr>
          <p:nvPr/>
        </p:nvSpPr>
        <p:spPr bwMode="auto">
          <a:xfrm>
            <a:off x="2614613" y="1838325"/>
            <a:ext cx="1587"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70" name="Line 66"/>
          <p:cNvSpPr>
            <a:spLocks noChangeShapeType="1"/>
          </p:cNvSpPr>
          <p:nvPr/>
        </p:nvSpPr>
        <p:spPr bwMode="auto">
          <a:xfrm>
            <a:off x="2530475" y="1838325"/>
            <a:ext cx="1588"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71" name="Line 67"/>
          <p:cNvSpPr>
            <a:spLocks noChangeShapeType="1"/>
          </p:cNvSpPr>
          <p:nvPr/>
        </p:nvSpPr>
        <p:spPr bwMode="auto">
          <a:xfrm>
            <a:off x="2471738" y="1838325"/>
            <a:ext cx="1587"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72" name="Line 68"/>
          <p:cNvSpPr>
            <a:spLocks noChangeShapeType="1"/>
          </p:cNvSpPr>
          <p:nvPr/>
        </p:nvSpPr>
        <p:spPr bwMode="auto">
          <a:xfrm>
            <a:off x="2014538" y="1838325"/>
            <a:ext cx="3175"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73" name="Line 69"/>
          <p:cNvSpPr>
            <a:spLocks noChangeShapeType="1"/>
          </p:cNvSpPr>
          <p:nvPr/>
        </p:nvSpPr>
        <p:spPr bwMode="auto">
          <a:xfrm>
            <a:off x="1752600" y="1838325"/>
            <a:ext cx="1588"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74" name="Line 70"/>
          <p:cNvSpPr>
            <a:spLocks noChangeShapeType="1"/>
          </p:cNvSpPr>
          <p:nvPr/>
        </p:nvSpPr>
        <p:spPr bwMode="auto">
          <a:xfrm>
            <a:off x="1571625" y="1838325"/>
            <a:ext cx="1588"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75" name="Line 71"/>
          <p:cNvSpPr>
            <a:spLocks noChangeShapeType="1"/>
          </p:cNvSpPr>
          <p:nvPr/>
        </p:nvSpPr>
        <p:spPr bwMode="auto">
          <a:xfrm>
            <a:off x="1430338" y="1838325"/>
            <a:ext cx="1587"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76" name="Line 72"/>
          <p:cNvSpPr>
            <a:spLocks noChangeShapeType="1"/>
          </p:cNvSpPr>
          <p:nvPr/>
        </p:nvSpPr>
        <p:spPr bwMode="auto">
          <a:xfrm>
            <a:off x="1309688" y="1838325"/>
            <a:ext cx="1587"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77" name="Line 73"/>
          <p:cNvSpPr>
            <a:spLocks noChangeShapeType="1"/>
          </p:cNvSpPr>
          <p:nvPr/>
        </p:nvSpPr>
        <p:spPr bwMode="auto">
          <a:xfrm>
            <a:off x="1201738" y="1838325"/>
            <a:ext cx="1587"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78" name="Line 74"/>
          <p:cNvSpPr>
            <a:spLocks noChangeShapeType="1"/>
          </p:cNvSpPr>
          <p:nvPr/>
        </p:nvSpPr>
        <p:spPr bwMode="auto">
          <a:xfrm>
            <a:off x="1117600" y="1838325"/>
            <a:ext cx="1588"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79" name="Line 75"/>
          <p:cNvSpPr>
            <a:spLocks noChangeShapeType="1"/>
          </p:cNvSpPr>
          <p:nvPr/>
        </p:nvSpPr>
        <p:spPr bwMode="auto">
          <a:xfrm>
            <a:off x="1044575" y="1838325"/>
            <a:ext cx="1588"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80" name="Rectangle 76"/>
          <p:cNvSpPr>
            <a:spLocks noChangeArrowheads="1"/>
          </p:cNvSpPr>
          <p:nvPr/>
        </p:nvSpPr>
        <p:spPr bwMode="auto">
          <a:xfrm>
            <a:off x="974725" y="1838325"/>
            <a:ext cx="4481513" cy="3454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181" name="Line 77"/>
          <p:cNvSpPr>
            <a:spLocks noChangeShapeType="1"/>
          </p:cNvSpPr>
          <p:nvPr/>
        </p:nvSpPr>
        <p:spPr bwMode="auto">
          <a:xfrm>
            <a:off x="974725" y="1838325"/>
            <a:ext cx="1588" cy="345281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82" name="Line 78"/>
          <p:cNvSpPr>
            <a:spLocks noChangeShapeType="1"/>
          </p:cNvSpPr>
          <p:nvPr/>
        </p:nvSpPr>
        <p:spPr bwMode="auto">
          <a:xfrm>
            <a:off x="914400" y="5291138"/>
            <a:ext cx="60325"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83" name="Line 79"/>
          <p:cNvSpPr>
            <a:spLocks noChangeShapeType="1"/>
          </p:cNvSpPr>
          <p:nvPr/>
        </p:nvSpPr>
        <p:spPr bwMode="auto">
          <a:xfrm>
            <a:off x="914400" y="4603750"/>
            <a:ext cx="603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84" name="Line 80"/>
          <p:cNvSpPr>
            <a:spLocks noChangeShapeType="1"/>
          </p:cNvSpPr>
          <p:nvPr/>
        </p:nvSpPr>
        <p:spPr bwMode="auto">
          <a:xfrm>
            <a:off x="914400" y="3916363"/>
            <a:ext cx="60325"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85" name="Line 81"/>
          <p:cNvSpPr>
            <a:spLocks noChangeShapeType="1"/>
          </p:cNvSpPr>
          <p:nvPr/>
        </p:nvSpPr>
        <p:spPr bwMode="auto">
          <a:xfrm>
            <a:off x="914400" y="3216275"/>
            <a:ext cx="603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86" name="Line 82"/>
          <p:cNvSpPr>
            <a:spLocks noChangeShapeType="1"/>
          </p:cNvSpPr>
          <p:nvPr/>
        </p:nvSpPr>
        <p:spPr bwMode="auto">
          <a:xfrm>
            <a:off x="914400" y="2527300"/>
            <a:ext cx="60325" cy="3175"/>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87" name="Line 83"/>
          <p:cNvSpPr>
            <a:spLocks noChangeShapeType="1"/>
          </p:cNvSpPr>
          <p:nvPr/>
        </p:nvSpPr>
        <p:spPr bwMode="auto">
          <a:xfrm>
            <a:off x="914400" y="1838325"/>
            <a:ext cx="60325" cy="1588"/>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88" name="Line 84"/>
          <p:cNvSpPr>
            <a:spLocks noChangeShapeType="1"/>
          </p:cNvSpPr>
          <p:nvPr/>
        </p:nvSpPr>
        <p:spPr bwMode="auto">
          <a:xfrm>
            <a:off x="974725" y="5291138"/>
            <a:ext cx="4479925" cy="1587"/>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89" name="Line 85"/>
          <p:cNvSpPr>
            <a:spLocks noChangeShapeType="1"/>
          </p:cNvSpPr>
          <p:nvPr/>
        </p:nvSpPr>
        <p:spPr bwMode="auto">
          <a:xfrm flipV="1">
            <a:off x="5454650" y="5291138"/>
            <a:ext cx="1588" cy="6191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90" name="Line 86"/>
          <p:cNvSpPr>
            <a:spLocks noChangeShapeType="1"/>
          </p:cNvSpPr>
          <p:nvPr/>
        </p:nvSpPr>
        <p:spPr bwMode="auto">
          <a:xfrm flipV="1">
            <a:off x="3957638" y="5291138"/>
            <a:ext cx="1587" cy="6191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91" name="Line 87"/>
          <p:cNvSpPr>
            <a:spLocks noChangeShapeType="1"/>
          </p:cNvSpPr>
          <p:nvPr/>
        </p:nvSpPr>
        <p:spPr bwMode="auto">
          <a:xfrm flipV="1">
            <a:off x="2471738" y="5291138"/>
            <a:ext cx="1587" cy="6191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92" name="Line 88"/>
          <p:cNvSpPr>
            <a:spLocks noChangeShapeType="1"/>
          </p:cNvSpPr>
          <p:nvPr/>
        </p:nvSpPr>
        <p:spPr bwMode="auto">
          <a:xfrm flipV="1">
            <a:off x="974725" y="5291138"/>
            <a:ext cx="1588" cy="6191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193" name="Oval 89"/>
          <p:cNvSpPr>
            <a:spLocks noChangeArrowheads="1"/>
          </p:cNvSpPr>
          <p:nvPr/>
        </p:nvSpPr>
        <p:spPr bwMode="auto">
          <a:xfrm>
            <a:off x="914400" y="5095875"/>
            <a:ext cx="107950" cy="111125"/>
          </a:xfrm>
          <a:prstGeom prst="ellipse">
            <a:avLst/>
          </a:prstGeom>
          <a:solidFill>
            <a:srgbClr val="FF0000"/>
          </a:solidFill>
          <a:ln w="12700">
            <a:solidFill>
              <a:srgbClr val="FF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194" name="Oval 90"/>
          <p:cNvSpPr>
            <a:spLocks noChangeArrowheads="1"/>
          </p:cNvSpPr>
          <p:nvPr/>
        </p:nvSpPr>
        <p:spPr bwMode="auto">
          <a:xfrm>
            <a:off x="1957388" y="4591050"/>
            <a:ext cx="107950" cy="112713"/>
          </a:xfrm>
          <a:prstGeom prst="ellipse">
            <a:avLst/>
          </a:prstGeom>
          <a:solidFill>
            <a:srgbClr val="FF0000"/>
          </a:solidFill>
          <a:ln w="12700">
            <a:solidFill>
              <a:srgbClr val="FF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195" name="Oval 91"/>
          <p:cNvSpPr>
            <a:spLocks noChangeArrowheads="1"/>
          </p:cNvSpPr>
          <p:nvPr/>
        </p:nvSpPr>
        <p:spPr bwMode="auto">
          <a:xfrm>
            <a:off x="2147888" y="4456113"/>
            <a:ext cx="109537" cy="112712"/>
          </a:xfrm>
          <a:prstGeom prst="ellipse">
            <a:avLst/>
          </a:prstGeom>
          <a:solidFill>
            <a:srgbClr val="FF0000"/>
          </a:solidFill>
          <a:ln w="12700">
            <a:solidFill>
              <a:srgbClr val="FF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196" name="Oval 92"/>
          <p:cNvSpPr>
            <a:spLocks noChangeArrowheads="1"/>
          </p:cNvSpPr>
          <p:nvPr/>
        </p:nvSpPr>
        <p:spPr bwMode="auto">
          <a:xfrm>
            <a:off x="2411413" y="4211638"/>
            <a:ext cx="107950" cy="111125"/>
          </a:xfrm>
          <a:prstGeom prst="ellipse">
            <a:avLst/>
          </a:prstGeom>
          <a:solidFill>
            <a:srgbClr val="FF0000"/>
          </a:solidFill>
          <a:ln w="12700">
            <a:solidFill>
              <a:srgbClr val="FF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197" name="Oval 93"/>
          <p:cNvSpPr>
            <a:spLocks noChangeArrowheads="1"/>
          </p:cNvSpPr>
          <p:nvPr/>
        </p:nvSpPr>
        <p:spPr bwMode="auto">
          <a:xfrm>
            <a:off x="2554288" y="4125913"/>
            <a:ext cx="109537" cy="111125"/>
          </a:xfrm>
          <a:prstGeom prst="ellipse">
            <a:avLst/>
          </a:prstGeom>
          <a:solidFill>
            <a:srgbClr val="FF0000"/>
          </a:solidFill>
          <a:ln w="12700">
            <a:solidFill>
              <a:srgbClr val="FF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198" name="Oval 94"/>
          <p:cNvSpPr>
            <a:spLocks noChangeArrowheads="1"/>
          </p:cNvSpPr>
          <p:nvPr/>
        </p:nvSpPr>
        <p:spPr bwMode="auto">
          <a:xfrm>
            <a:off x="2735263" y="3916363"/>
            <a:ext cx="109537" cy="111125"/>
          </a:xfrm>
          <a:prstGeom prst="ellipse">
            <a:avLst/>
          </a:prstGeom>
          <a:solidFill>
            <a:srgbClr val="FF0000"/>
          </a:solidFill>
          <a:ln w="12700">
            <a:solidFill>
              <a:srgbClr val="FF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199" name="Freeform 95"/>
          <p:cNvSpPr>
            <a:spLocks/>
          </p:cNvSpPr>
          <p:nvPr/>
        </p:nvSpPr>
        <p:spPr bwMode="auto">
          <a:xfrm>
            <a:off x="2070100" y="2492375"/>
            <a:ext cx="3248025" cy="2035175"/>
          </a:xfrm>
          <a:custGeom>
            <a:avLst/>
            <a:gdLst>
              <a:gd name="T0" fmla="*/ 2147483647 w 2046"/>
              <a:gd name="T1" fmla="*/ 0 h 1282"/>
              <a:gd name="T2" fmla="*/ 2147483647 w 2046"/>
              <a:gd name="T3" fmla="*/ 2147483647 h 1282"/>
              <a:gd name="T4" fmla="*/ 2147483647 w 2046"/>
              <a:gd name="T5" fmla="*/ 2147483647 h 1282"/>
              <a:gd name="T6" fmla="*/ 2147483647 w 2046"/>
              <a:gd name="T7" fmla="*/ 2147483647 h 1282"/>
              <a:gd name="T8" fmla="*/ 2147483647 w 2046"/>
              <a:gd name="T9" fmla="*/ 2147483647 h 1282"/>
              <a:gd name="T10" fmla="*/ 2147483647 w 2046"/>
              <a:gd name="T11" fmla="*/ 2147483647 h 1282"/>
              <a:gd name="T12" fmla="*/ 2147483647 w 2046"/>
              <a:gd name="T13" fmla="*/ 2147483647 h 1282"/>
              <a:gd name="T14" fmla="*/ 2147483647 w 2046"/>
              <a:gd name="T15" fmla="*/ 2147483647 h 1282"/>
              <a:gd name="T16" fmla="*/ 2147483647 w 2046"/>
              <a:gd name="T17" fmla="*/ 2147483647 h 1282"/>
              <a:gd name="T18" fmla="*/ 2147483647 w 2046"/>
              <a:gd name="T19" fmla="*/ 2147483647 h 1282"/>
              <a:gd name="T20" fmla="*/ 2147483647 w 2046"/>
              <a:gd name="T21" fmla="*/ 2147483647 h 1282"/>
              <a:gd name="T22" fmla="*/ 2147483647 w 2046"/>
              <a:gd name="T23" fmla="*/ 2147483647 h 1282"/>
              <a:gd name="T24" fmla="*/ 2147483647 w 2046"/>
              <a:gd name="T25" fmla="*/ 2147483647 h 1282"/>
              <a:gd name="T26" fmla="*/ 2147483647 w 2046"/>
              <a:gd name="T27" fmla="*/ 2147483647 h 1282"/>
              <a:gd name="T28" fmla="*/ 2147483647 w 2046"/>
              <a:gd name="T29" fmla="*/ 2147483647 h 1282"/>
              <a:gd name="T30" fmla="*/ 0 w 2046"/>
              <a:gd name="T31" fmla="*/ 2147483647 h 1282"/>
              <a:gd name="T32" fmla="*/ 2147483647 w 2046"/>
              <a:gd name="T33" fmla="*/ 2147483647 h 1282"/>
              <a:gd name="T34" fmla="*/ 2147483647 w 2046"/>
              <a:gd name="T35" fmla="*/ 2147483647 h 1282"/>
              <a:gd name="T36" fmla="*/ 2147483647 w 2046"/>
              <a:gd name="T37" fmla="*/ 2147483647 h 1282"/>
              <a:gd name="T38" fmla="*/ 2147483647 w 2046"/>
              <a:gd name="T39" fmla="*/ 2147483647 h 1282"/>
              <a:gd name="T40" fmla="*/ 2147483647 w 2046"/>
              <a:gd name="T41" fmla="*/ 2147483647 h 1282"/>
              <a:gd name="T42" fmla="*/ 2147483647 w 2046"/>
              <a:gd name="T43" fmla="*/ 2147483647 h 1282"/>
              <a:gd name="T44" fmla="*/ 2147483647 w 2046"/>
              <a:gd name="T45" fmla="*/ 2147483647 h 1282"/>
              <a:gd name="T46" fmla="*/ 2147483647 w 2046"/>
              <a:gd name="T47" fmla="*/ 2147483647 h 1282"/>
              <a:gd name="T48" fmla="*/ 2147483647 w 2046"/>
              <a:gd name="T49" fmla="*/ 2147483647 h 1282"/>
              <a:gd name="T50" fmla="*/ 2147483647 w 2046"/>
              <a:gd name="T51" fmla="*/ 2147483647 h 1282"/>
              <a:gd name="T52" fmla="*/ 2147483647 w 2046"/>
              <a:gd name="T53" fmla="*/ 2147483647 h 1282"/>
              <a:gd name="T54" fmla="*/ 2147483647 w 2046"/>
              <a:gd name="T55" fmla="*/ 2147483647 h 1282"/>
              <a:gd name="T56" fmla="*/ 2147483647 w 2046"/>
              <a:gd name="T57" fmla="*/ 2147483647 h 1282"/>
              <a:gd name="T58" fmla="*/ 2147483647 w 2046"/>
              <a:gd name="T59" fmla="*/ 2147483647 h 1282"/>
              <a:gd name="T60" fmla="*/ 2147483647 w 2046"/>
              <a:gd name="T61" fmla="*/ 2147483647 h 1282"/>
              <a:gd name="T62" fmla="*/ 2147483647 w 2046"/>
              <a:gd name="T63" fmla="*/ 2147483647 h 1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46" h="1282">
                <a:moveTo>
                  <a:pt x="2046" y="13"/>
                </a:moveTo>
                <a:lnTo>
                  <a:pt x="2038" y="0"/>
                </a:lnTo>
                <a:lnTo>
                  <a:pt x="1117" y="573"/>
                </a:lnTo>
                <a:lnTo>
                  <a:pt x="852" y="735"/>
                </a:lnTo>
                <a:lnTo>
                  <a:pt x="695" y="836"/>
                </a:lnTo>
                <a:lnTo>
                  <a:pt x="581" y="905"/>
                </a:lnTo>
                <a:lnTo>
                  <a:pt x="580" y="906"/>
                </a:lnTo>
                <a:lnTo>
                  <a:pt x="498" y="968"/>
                </a:lnTo>
                <a:lnTo>
                  <a:pt x="502" y="974"/>
                </a:lnTo>
                <a:lnTo>
                  <a:pt x="499" y="967"/>
                </a:lnTo>
                <a:lnTo>
                  <a:pt x="423" y="1006"/>
                </a:lnTo>
                <a:lnTo>
                  <a:pt x="362" y="1045"/>
                </a:lnTo>
                <a:lnTo>
                  <a:pt x="361" y="1046"/>
                </a:lnTo>
                <a:lnTo>
                  <a:pt x="308" y="1084"/>
                </a:lnTo>
                <a:lnTo>
                  <a:pt x="313" y="1090"/>
                </a:lnTo>
                <a:lnTo>
                  <a:pt x="309" y="1083"/>
                </a:lnTo>
                <a:lnTo>
                  <a:pt x="256" y="1114"/>
                </a:lnTo>
                <a:lnTo>
                  <a:pt x="219" y="1138"/>
                </a:lnTo>
                <a:lnTo>
                  <a:pt x="181" y="1161"/>
                </a:lnTo>
                <a:lnTo>
                  <a:pt x="144" y="1184"/>
                </a:lnTo>
                <a:lnTo>
                  <a:pt x="143" y="1185"/>
                </a:lnTo>
                <a:lnTo>
                  <a:pt x="113" y="1209"/>
                </a:lnTo>
                <a:lnTo>
                  <a:pt x="117" y="1214"/>
                </a:lnTo>
                <a:lnTo>
                  <a:pt x="114" y="1208"/>
                </a:lnTo>
                <a:lnTo>
                  <a:pt x="83" y="1223"/>
                </a:lnTo>
                <a:lnTo>
                  <a:pt x="53" y="1238"/>
                </a:lnTo>
                <a:lnTo>
                  <a:pt x="52" y="1239"/>
                </a:lnTo>
                <a:lnTo>
                  <a:pt x="29" y="1255"/>
                </a:lnTo>
                <a:lnTo>
                  <a:pt x="34" y="1261"/>
                </a:lnTo>
                <a:lnTo>
                  <a:pt x="30" y="1254"/>
                </a:lnTo>
                <a:lnTo>
                  <a:pt x="0" y="1269"/>
                </a:lnTo>
                <a:lnTo>
                  <a:pt x="7" y="1282"/>
                </a:lnTo>
                <a:lnTo>
                  <a:pt x="37" y="1267"/>
                </a:lnTo>
                <a:lnTo>
                  <a:pt x="38" y="1267"/>
                </a:lnTo>
                <a:lnTo>
                  <a:pt x="61" y="1251"/>
                </a:lnTo>
                <a:lnTo>
                  <a:pt x="56" y="1244"/>
                </a:lnTo>
                <a:lnTo>
                  <a:pt x="60" y="1251"/>
                </a:lnTo>
                <a:lnTo>
                  <a:pt x="90" y="1236"/>
                </a:lnTo>
                <a:lnTo>
                  <a:pt x="120" y="1221"/>
                </a:lnTo>
                <a:lnTo>
                  <a:pt x="121" y="1221"/>
                </a:lnTo>
                <a:lnTo>
                  <a:pt x="151" y="1197"/>
                </a:lnTo>
                <a:lnTo>
                  <a:pt x="147" y="1190"/>
                </a:lnTo>
                <a:lnTo>
                  <a:pt x="151" y="1197"/>
                </a:lnTo>
                <a:lnTo>
                  <a:pt x="188" y="1174"/>
                </a:lnTo>
                <a:lnTo>
                  <a:pt x="226" y="1151"/>
                </a:lnTo>
                <a:lnTo>
                  <a:pt x="264" y="1127"/>
                </a:lnTo>
                <a:lnTo>
                  <a:pt x="317" y="1096"/>
                </a:lnTo>
                <a:lnTo>
                  <a:pt x="370" y="1058"/>
                </a:lnTo>
                <a:lnTo>
                  <a:pt x="366" y="1052"/>
                </a:lnTo>
                <a:lnTo>
                  <a:pt x="370" y="1058"/>
                </a:lnTo>
                <a:lnTo>
                  <a:pt x="431" y="1019"/>
                </a:lnTo>
                <a:lnTo>
                  <a:pt x="426" y="1013"/>
                </a:lnTo>
                <a:lnTo>
                  <a:pt x="429" y="1019"/>
                </a:lnTo>
                <a:lnTo>
                  <a:pt x="505" y="980"/>
                </a:lnTo>
                <a:lnTo>
                  <a:pt x="506" y="980"/>
                </a:lnTo>
                <a:lnTo>
                  <a:pt x="588" y="918"/>
                </a:lnTo>
                <a:lnTo>
                  <a:pt x="584" y="912"/>
                </a:lnTo>
                <a:lnTo>
                  <a:pt x="588" y="918"/>
                </a:lnTo>
                <a:lnTo>
                  <a:pt x="702" y="849"/>
                </a:lnTo>
                <a:lnTo>
                  <a:pt x="860" y="748"/>
                </a:lnTo>
                <a:lnTo>
                  <a:pt x="1125" y="586"/>
                </a:lnTo>
                <a:lnTo>
                  <a:pt x="2046" y="1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31200" name="Freeform 96"/>
          <p:cNvSpPr>
            <a:spLocks/>
          </p:cNvSpPr>
          <p:nvPr/>
        </p:nvSpPr>
        <p:spPr bwMode="auto">
          <a:xfrm>
            <a:off x="1587500" y="4506913"/>
            <a:ext cx="495300" cy="327025"/>
          </a:xfrm>
          <a:custGeom>
            <a:avLst/>
            <a:gdLst>
              <a:gd name="T0" fmla="*/ 2147483647 w 312"/>
              <a:gd name="T1" fmla="*/ 0 h 206"/>
              <a:gd name="T2" fmla="*/ 2147483647 w 312"/>
              <a:gd name="T3" fmla="*/ 2147483647 h 206"/>
              <a:gd name="T4" fmla="*/ 2147483647 w 312"/>
              <a:gd name="T5" fmla="*/ 2147483647 h 206"/>
              <a:gd name="T6" fmla="*/ 2147483647 w 312"/>
              <a:gd name="T7" fmla="*/ 2147483647 h 206"/>
              <a:gd name="T8" fmla="*/ 2147483647 w 312"/>
              <a:gd name="T9" fmla="*/ 2147483647 h 206"/>
              <a:gd name="T10" fmla="*/ 2147483647 w 312"/>
              <a:gd name="T11" fmla="*/ 2147483647 h 206"/>
              <a:gd name="T12" fmla="*/ 2147483647 w 312"/>
              <a:gd name="T13" fmla="*/ 2147483647 h 206"/>
              <a:gd name="T14" fmla="*/ 2147483647 w 312"/>
              <a:gd name="T15" fmla="*/ 2147483647 h 206"/>
              <a:gd name="T16" fmla="*/ 2147483647 w 312"/>
              <a:gd name="T17" fmla="*/ 2147483647 h 206"/>
              <a:gd name="T18" fmla="*/ 2147483647 w 312"/>
              <a:gd name="T19" fmla="*/ 2147483647 h 206"/>
              <a:gd name="T20" fmla="*/ 2147483647 w 312"/>
              <a:gd name="T21" fmla="*/ 2147483647 h 206"/>
              <a:gd name="T22" fmla="*/ 2147483647 w 312"/>
              <a:gd name="T23" fmla="*/ 2147483647 h 206"/>
              <a:gd name="T24" fmla="*/ 2147483647 w 312"/>
              <a:gd name="T25" fmla="*/ 2147483647 h 206"/>
              <a:gd name="T26" fmla="*/ 2147483647 w 312"/>
              <a:gd name="T27" fmla="*/ 2147483647 h 206"/>
              <a:gd name="T28" fmla="*/ 2147483647 w 312"/>
              <a:gd name="T29" fmla="*/ 2147483647 h 206"/>
              <a:gd name="T30" fmla="*/ 2147483647 w 312"/>
              <a:gd name="T31" fmla="*/ 2147483647 h 206"/>
              <a:gd name="T32" fmla="*/ 2147483647 w 312"/>
              <a:gd name="T33" fmla="*/ 2147483647 h 206"/>
              <a:gd name="T34" fmla="*/ 2147483647 w 312"/>
              <a:gd name="T35" fmla="*/ 2147483647 h 206"/>
              <a:gd name="T36" fmla="*/ 2147483647 w 312"/>
              <a:gd name="T37" fmla="*/ 2147483647 h 206"/>
              <a:gd name="T38" fmla="*/ 2147483647 w 312"/>
              <a:gd name="T39" fmla="*/ 2147483647 h 206"/>
              <a:gd name="T40" fmla="*/ 2147483647 w 312"/>
              <a:gd name="T41" fmla="*/ 2147483647 h 206"/>
              <a:gd name="T42" fmla="*/ 0 w 312"/>
              <a:gd name="T43" fmla="*/ 2147483647 h 206"/>
              <a:gd name="T44" fmla="*/ 2147483647 w 312"/>
              <a:gd name="T45" fmla="*/ 2147483647 h 206"/>
              <a:gd name="T46" fmla="*/ 2147483647 w 312"/>
              <a:gd name="T47" fmla="*/ 2147483647 h 206"/>
              <a:gd name="T48" fmla="*/ 2147483647 w 312"/>
              <a:gd name="T49" fmla="*/ 2147483647 h 206"/>
              <a:gd name="T50" fmla="*/ 2147483647 w 312"/>
              <a:gd name="T51" fmla="*/ 2147483647 h 206"/>
              <a:gd name="T52" fmla="*/ 2147483647 w 312"/>
              <a:gd name="T53" fmla="*/ 2147483647 h 206"/>
              <a:gd name="T54" fmla="*/ 2147483647 w 312"/>
              <a:gd name="T55" fmla="*/ 2147483647 h 206"/>
              <a:gd name="T56" fmla="*/ 2147483647 w 312"/>
              <a:gd name="T57" fmla="*/ 2147483647 h 206"/>
              <a:gd name="T58" fmla="*/ 2147483647 w 312"/>
              <a:gd name="T59" fmla="*/ 2147483647 h 206"/>
              <a:gd name="T60" fmla="*/ 2147483647 w 312"/>
              <a:gd name="T61" fmla="*/ 2147483647 h 206"/>
              <a:gd name="T62" fmla="*/ 2147483647 w 312"/>
              <a:gd name="T63" fmla="*/ 2147483647 h 206"/>
              <a:gd name="T64" fmla="*/ 2147483647 w 312"/>
              <a:gd name="T65" fmla="*/ 2147483647 h 206"/>
              <a:gd name="T66" fmla="*/ 2147483647 w 312"/>
              <a:gd name="T67" fmla="*/ 2147483647 h 206"/>
              <a:gd name="T68" fmla="*/ 2147483647 w 312"/>
              <a:gd name="T69" fmla="*/ 2147483647 h 206"/>
              <a:gd name="T70" fmla="*/ 2147483647 w 312"/>
              <a:gd name="T71" fmla="*/ 2147483647 h 206"/>
              <a:gd name="T72" fmla="*/ 2147483647 w 312"/>
              <a:gd name="T73" fmla="*/ 2147483647 h 206"/>
              <a:gd name="T74" fmla="*/ 2147483647 w 312"/>
              <a:gd name="T75" fmla="*/ 2147483647 h 206"/>
              <a:gd name="T76" fmla="*/ 2147483647 w 312"/>
              <a:gd name="T77" fmla="*/ 2147483647 h 206"/>
              <a:gd name="T78" fmla="*/ 2147483647 w 312"/>
              <a:gd name="T79" fmla="*/ 2147483647 h 206"/>
              <a:gd name="T80" fmla="*/ 2147483647 w 312"/>
              <a:gd name="T81" fmla="*/ 2147483647 h 206"/>
              <a:gd name="T82" fmla="*/ 2147483647 w 312"/>
              <a:gd name="T83" fmla="*/ 2147483647 h 206"/>
              <a:gd name="T84" fmla="*/ 2147483647 w 312"/>
              <a:gd name="T85" fmla="*/ 2147483647 h 206"/>
              <a:gd name="T86" fmla="*/ 2147483647 w 312"/>
              <a:gd name="T87" fmla="*/ 2147483647 h 2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2" h="206">
                <a:moveTo>
                  <a:pt x="312" y="13"/>
                </a:moveTo>
                <a:lnTo>
                  <a:pt x="304" y="0"/>
                </a:lnTo>
                <a:lnTo>
                  <a:pt x="281" y="16"/>
                </a:lnTo>
                <a:lnTo>
                  <a:pt x="280" y="17"/>
                </a:lnTo>
                <a:lnTo>
                  <a:pt x="258" y="33"/>
                </a:lnTo>
                <a:lnTo>
                  <a:pt x="256" y="33"/>
                </a:lnTo>
                <a:lnTo>
                  <a:pt x="241" y="48"/>
                </a:lnTo>
                <a:lnTo>
                  <a:pt x="247" y="53"/>
                </a:lnTo>
                <a:lnTo>
                  <a:pt x="245" y="47"/>
                </a:lnTo>
                <a:lnTo>
                  <a:pt x="222" y="55"/>
                </a:lnTo>
                <a:lnTo>
                  <a:pt x="221" y="55"/>
                </a:lnTo>
                <a:lnTo>
                  <a:pt x="198" y="70"/>
                </a:lnTo>
                <a:lnTo>
                  <a:pt x="183" y="78"/>
                </a:lnTo>
                <a:lnTo>
                  <a:pt x="181" y="79"/>
                </a:lnTo>
                <a:lnTo>
                  <a:pt x="166" y="95"/>
                </a:lnTo>
                <a:lnTo>
                  <a:pt x="171" y="100"/>
                </a:lnTo>
                <a:lnTo>
                  <a:pt x="168" y="94"/>
                </a:lnTo>
                <a:lnTo>
                  <a:pt x="153" y="101"/>
                </a:lnTo>
                <a:lnTo>
                  <a:pt x="156" y="108"/>
                </a:lnTo>
                <a:lnTo>
                  <a:pt x="154" y="101"/>
                </a:lnTo>
                <a:lnTo>
                  <a:pt x="132" y="109"/>
                </a:lnTo>
                <a:lnTo>
                  <a:pt x="131" y="109"/>
                </a:lnTo>
                <a:lnTo>
                  <a:pt x="129" y="110"/>
                </a:lnTo>
                <a:lnTo>
                  <a:pt x="114" y="126"/>
                </a:lnTo>
                <a:lnTo>
                  <a:pt x="119" y="131"/>
                </a:lnTo>
                <a:lnTo>
                  <a:pt x="116" y="125"/>
                </a:lnTo>
                <a:lnTo>
                  <a:pt x="101" y="133"/>
                </a:lnTo>
                <a:lnTo>
                  <a:pt x="99" y="134"/>
                </a:lnTo>
                <a:lnTo>
                  <a:pt x="91" y="141"/>
                </a:lnTo>
                <a:lnTo>
                  <a:pt x="96" y="147"/>
                </a:lnTo>
                <a:lnTo>
                  <a:pt x="93" y="140"/>
                </a:lnTo>
                <a:lnTo>
                  <a:pt x="78" y="148"/>
                </a:lnTo>
                <a:lnTo>
                  <a:pt x="63" y="155"/>
                </a:lnTo>
                <a:lnTo>
                  <a:pt x="48" y="163"/>
                </a:lnTo>
                <a:lnTo>
                  <a:pt x="46" y="164"/>
                </a:lnTo>
                <a:lnTo>
                  <a:pt x="46" y="165"/>
                </a:lnTo>
                <a:lnTo>
                  <a:pt x="38" y="174"/>
                </a:lnTo>
                <a:lnTo>
                  <a:pt x="43" y="178"/>
                </a:lnTo>
                <a:lnTo>
                  <a:pt x="40" y="172"/>
                </a:lnTo>
                <a:lnTo>
                  <a:pt x="25" y="179"/>
                </a:lnTo>
                <a:lnTo>
                  <a:pt x="10" y="187"/>
                </a:lnTo>
                <a:lnTo>
                  <a:pt x="8" y="188"/>
                </a:lnTo>
                <a:lnTo>
                  <a:pt x="0" y="195"/>
                </a:lnTo>
                <a:lnTo>
                  <a:pt x="11" y="206"/>
                </a:lnTo>
                <a:lnTo>
                  <a:pt x="18" y="199"/>
                </a:lnTo>
                <a:lnTo>
                  <a:pt x="13" y="193"/>
                </a:lnTo>
                <a:lnTo>
                  <a:pt x="16" y="200"/>
                </a:lnTo>
                <a:lnTo>
                  <a:pt x="31" y="192"/>
                </a:lnTo>
                <a:lnTo>
                  <a:pt x="47" y="185"/>
                </a:lnTo>
                <a:lnTo>
                  <a:pt x="49" y="183"/>
                </a:lnTo>
                <a:lnTo>
                  <a:pt x="56" y="175"/>
                </a:lnTo>
                <a:lnTo>
                  <a:pt x="51" y="169"/>
                </a:lnTo>
                <a:lnTo>
                  <a:pt x="54" y="176"/>
                </a:lnTo>
                <a:lnTo>
                  <a:pt x="69" y="168"/>
                </a:lnTo>
                <a:lnTo>
                  <a:pt x="84" y="161"/>
                </a:lnTo>
                <a:lnTo>
                  <a:pt x="100" y="153"/>
                </a:lnTo>
                <a:lnTo>
                  <a:pt x="102" y="152"/>
                </a:lnTo>
                <a:lnTo>
                  <a:pt x="109" y="144"/>
                </a:lnTo>
                <a:lnTo>
                  <a:pt x="104" y="139"/>
                </a:lnTo>
                <a:lnTo>
                  <a:pt x="107" y="146"/>
                </a:lnTo>
                <a:lnTo>
                  <a:pt x="122" y="138"/>
                </a:lnTo>
                <a:lnTo>
                  <a:pt x="124" y="137"/>
                </a:lnTo>
                <a:lnTo>
                  <a:pt x="140" y="121"/>
                </a:lnTo>
                <a:lnTo>
                  <a:pt x="134" y="115"/>
                </a:lnTo>
                <a:lnTo>
                  <a:pt x="137" y="123"/>
                </a:lnTo>
                <a:lnTo>
                  <a:pt x="159" y="115"/>
                </a:lnTo>
                <a:lnTo>
                  <a:pt x="159" y="114"/>
                </a:lnTo>
                <a:lnTo>
                  <a:pt x="174" y="107"/>
                </a:lnTo>
                <a:lnTo>
                  <a:pt x="176" y="105"/>
                </a:lnTo>
                <a:lnTo>
                  <a:pt x="192" y="90"/>
                </a:lnTo>
                <a:lnTo>
                  <a:pt x="186" y="85"/>
                </a:lnTo>
                <a:lnTo>
                  <a:pt x="190" y="91"/>
                </a:lnTo>
                <a:lnTo>
                  <a:pt x="206" y="83"/>
                </a:lnTo>
                <a:lnTo>
                  <a:pt x="228" y="68"/>
                </a:lnTo>
                <a:lnTo>
                  <a:pt x="224" y="61"/>
                </a:lnTo>
                <a:lnTo>
                  <a:pt x="226" y="69"/>
                </a:lnTo>
                <a:lnTo>
                  <a:pt x="249" y="61"/>
                </a:lnTo>
                <a:lnTo>
                  <a:pt x="250" y="60"/>
                </a:lnTo>
                <a:lnTo>
                  <a:pt x="252" y="59"/>
                </a:lnTo>
                <a:lnTo>
                  <a:pt x="267" y="44"/>
                </a:lnTo>
                <a:lnTo>
                  <a:pt x="262" y="38"/>
                </a:lnTo>
                <a:lnTo>
                  <a:pt x="266" y="45"/>
                </a:lnTo>
                <a:lnTo>
                  <a:pt x="289" y="29"/>
                </a:lnTo>
                <a:lnTo>
                  <a:pt x="285" y="22"/>
                </a:lnTo>
                <a:lnTo>
                  <a:pt x="289" y="29"/>
                </a:lnTo>
                <a:lnTo>
                  <a:pt x="312" y="1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31201" name="Freeform 97"/>
          <p:cNvSpPr>
            <a:spLocks/>
          </p:cNvSpPr>
          <p:nvPr/>
        </p:nvSpPr>
        <p:spPr bwMode="auto">
          <a:xfrm>
            <a:off x="1300163" y="4814888"/>
            <a:ext cx="301625" cy="203200"/>
          </a:xfrm>
          <a:custGeom>
            <a:avLst/>
            <a:gdLst>
              <a:gd name="T0" fmla="*/ 2147483647 w 190"/>
              <a:gd name="T1" fmla="*/ 2147483647 h 128"/>
              <a:gd name="T2" fmla="*/ 2147483647 w 190"/>
              <a:gd name="T3" fmla="*/ 2147483647 h 128"/>
              <a:gd name="T4" fmla="*/ 2147483647 w 190"/>
              <a:gd name="T5" fmla="*/ 2147483647 h 128"/>
              <a:gd name="T6" fmla="*/ 2147483647 w 190"/>
              <a:gd name="T7" fmla="*/ 2147483647 h 128"/>
              <a:gd name="T8" fmla="*/ 2147483647 w 190"/>
              <a:gd name="T9" fmla="*/ 2147483647 h 128"/>
              <a:gd name="T10" fmla="*/ 2147483647 w 190"/>
              <a:gd name="T11" fmla="*/ 2147483647 h 128"/>
              <a:gd name="T12" fmla="*/ 2147483647 w 190"/>
              <a:gd name="T13" fmla="*/ 2147483647 h 128"/>
              <a:gd name="T14" fmla="*/ 2147483647 w 190"/>
              <a:gd name="T15" fmla="*/ 2147483647 h 128"/>
              <a:gd name="T16" fmla="*/ 2147483647 w 190"/>
              <a:gd name="T17" fmla="*/ 2147483647 h 128"/>
              <a:gd name="T18" fmla="*/ 2147483647 w 190"/>
              <a:gd name="T19" fmla="*/ 2147483647 h 128"/>
              <a:gd name="T20" fmla="*/ 2147483647 w 190"/>
              <a:gd name="T21" fmla="*/ 2147483647 h 128"/>
              <a:gd name="T22" fmla="*/ 2147483647 w 190"/>
              <a:gd name="T23" fmla="*/ 2147483647 h 128"/>
              <a:gd name="T24" fmla="*/ 2147483647 w 190"/>
              <a:gd name="T25" fmla="*/ 2147483647 h 128"/>
              <a:gd name="T26" fmla="*/ 2147483647 w 190"/>
              <a:gd name="T27" fmla="*/ 2147483647 h 128"/>
              <a:gd name="T28" fmla="*/ 2147483647 w 190"/>
              <a:gd name="T29" fmla="*/ 2147483647 h 128"/>
              <a:gd name="T30" fmla="*/ 2147483647 w 190"/>
              <a:gd name="T31" fmla="*/ 2147483647 h 128"/>
              <a:gd name="T32" fmla="*/ 2147483647 w 190"/>
              <a:gd name="T33" fmla="*/ 2147483647 h 128"/>
              <a:gd name="T34" fmla="*/ 2147483647 w 190"/>
              <a:gd name="T35" fmla="*/ 2147483647 h 128"/>
              <a:gd name="T36" fmla="*/ 2147483647 w 190"/>
              <a:gd name="T37" fmla="*/ 2147483647 h 128"/>
              <a:gd name="T38" fmla="*/ 2147483647 w 190"/>
              <a:gd name="T39" fmla="*/ 2147483647 h 128"/>
              <a:gd name="T40" fmla="*/ 2147483647 w 190"/>
              <a:gd name="T41" fmla="*/ 2147483647 h 128"/>
              <a:gd name="T42" fmla="*/ 2147483647 w 190"/>
              <a:gd name="T43" fmla="*/ 2147483647 h 128"/>
              <a:gd name="T44" fmla="*/ 2147483647 w 190"/>
              <a:gd name="T45" fmla="*/ 2147483647 h 128"/>
              <a:gd name="T46" fmla="*/ 2147483647 w 190"/>
              <a:gd name="T47" fmla="*/ 2147483647 h 128"/>
              <a:gd name="T48" fmla="*/ 2147483647 w 190"/>
              <a:gd name="T49" fmla="*/ 2147483647 h 128"/>
              <a:gd name="T50" fmla="*/ 2147483647 w 190"/>
              <a:gd name="T51" fmla="*/ 2147483647 h 128"/>
              <a:gd name="T52" fmla="*/ 2147483647 w 190"/>
              <a:gd name="T53" fmla="*/ 2147483647 h 128"/>
              <a:gd name="T54" fmla="*/ 2147483647 w 190"/>
              <a:gd name="T55" fmla="*/ 2147483647 h 128"/>
              <a:gd name="T56" fmla="*/ 2147483647 w 190"/>
              <a:gd name="T57" fmla="*/ 2147483647 h 128"/>
              <a:gd name="T58" fmla="*/ 2147483647 w 190"/>
              <a:gd name="T59" fmla="*/ 2147483647 h 128"/>
              <a:gd name="T60" fmla="*/ 2147483647 w 190"/>
              <a:gd name="T61" fmla="*/ 2147483647 h 128"/>
              <a:gd name="T62" fmla="*/ 2147483647 w 190"/>
              <a:gd name="T63" fmla="*/ 2147483647 h 128"/>
              <a:gd name="T64" fmla="*/ 2147483647 w 190"/>
              <a:gd name="T65" fmla="*/ 2147483647 h 128"/>
              <a:gd name="T66" fmla="*/ 2147483647 w 190"/>
              <a:gd name="T67" fmla="*/ 2147483647 h 128"/>
              <a:gd name="T68" fmla="*/ 2147483647 w 190"/>
              <a:gd name="T69" fmla="*/ 2147483647 h 128"/>
              <a:gd name="T70" fmla="*/ 2147483647 w 190"/>
              <a:gd name="T71" fmla="*/ 2147483647 h 128"/>
              <a:gd name="T72" fmla="*/ 2147483647 w 190"/>
              <a:gd name="T73" fmla="*/ 2147483647 h 128"/>
              <a:gd name="T74" fmla="*/ 2147483647 w 190"/>
              <a:gd name="T75" fmla="*/ 2147483647 h 128"/>
              <a:gd name="T76" fmla="*/ 2147483647 w 190"/>
              <a:gd name="T77" fmla="*/ 2147483647 h 128"/>
              <a:gd name="T78" fmla="*/ 2147483647 w 190"/>
              <a:gd name="T79" fmla="*/ 2147483647 h 128"/>
              <a:gd name="T80" fmla="*/ 2147483647 w 190"/>
              <a:gd name="T81" fmla="*/ 2147483647 h 128"/>
              <a:gd name="T82" fmla="*/ 2147483647 w 190"/>
              <a:gd name="T83" fmla="*/ 2147483647 h 128"/>
              <a:gd name="T84" fmla="*/ 2147483647 w 190"/>
              <a:gd name="T85" fmla="*/ 2147483647 h 128"/>
              <a:gd name="T86" fmla="*/ 2147483647 w 190"/>
              <a:gd name="T87" fmla="*/ 2147483647 h 128"/>
              <a:gd name="T88" fmla="*/ 2147483647 w 190"/>
              <a:gd name="T89" fmla="*/ 2147483647 h 1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0" h="128">
                <a:moveTo>
                  <a:pt x="190" y="13"/>
                </a:moveTo>
                <a:lnTo>
                  <a:pt x="183" y="0"/>
                </a:lnTo>
                <a:lnTo>
                  <a:pt x="168" y="8"/>
                </a:lnTo>
                <a:lnTo>
                  <a:pt x="166" y="9"/>
                </a:lnTo>
                <a:lnTo>
                  <a:pt x="158" y="17"/>
                </a:lnTo>
                <a:lnTo>
                  <a:pt x="151" y="24"/>
                </a:lnTo>
                <a:lnTo>
                  <a:pt x="156" y="30"/>
                </a:lnTo>
                <a:lnTo>
                  <a:pt x="156" y="22"/>
                </a:lnTo>
                <a:lnTo>
                  <a:pt x="153" y="23"/>
                </a:lnTo>
                <a:lnTo>
                  <a:pt x="156" y="22"/>
                </a:lnTo>
                <a:lnTo>
                  <a:pt x="141" y="22"/>
                </a:lnTo>
                <a:lnTo>
                  <a:pt x="138" y="23"/>
                </a:lnTo>
                <a:lnTo>
                  <a:pt x="136" y="24"/>
                </a:lnTo>
                <a:lnTo>
                  <a:pt x="136" y="25"/>
                </a:lnTo>
                <a:lnTo>
                  <a:pt x="128" y="34"/>
                </a:lnTo>
                <a:lnTo>
                  <a:pt x="133" y="38"/>
                </a:lnTo>
                <a:lnTo>
                  <a:pt x="128" y="33"/>
                </a:lnTo>
                <a:lnTo>
                  <a:pt x="121" y="40"/>
                </a:lnTo>
                <a:lnTo>
                  <a:pt x="126" y="46"/>
                </a:lnTo>
                <a:lnTo>
                  <a:pt x="123" y="39"/>
                </a:lnTo>
                <a:lnTo>
                  <a:pt x="108" y="47"/>
                </a:lnTo>
                <a:lnTo>
                  <a:pt x="105" y="48"/>
                </a:lnTo>
                <a:lnTo>
                  <a:pt x="98" y="56"/>
                </a:lnTo>
                <a:lnTo>
                  <a:pt x="103" y="61"/>
                </a:lnTo>
                <a:lnTo>
                  <a:pt x="103" y="53"/>
                </a:lnTo>
                <a:lnTo>
                  <a:pt x="100" y="54"/>
                </a:lnTo>
                <a:lnTo>
                  <a:pt x="103" y="53"/>
                </a:lnTo>
                <a:lnTo>
                  <a:pt x="96" y="53"/>
                </a:lnTo>
                <a:lnTo>
                  <a:pt x="92" y="54"/>
                </a:lnTo>
                <a:lnTo>
                  <a:pt x="90" y="56"/>
                </a:lnTo>
                <a:lnTo>
                  <a:pt x="90" y="57"/>
                </a:lnTo>
                <a:lnTo>
                  <a:pt x="84" y="64"/>
                </a:lnTo>
                <a:lnTo>
                  <a:pt x="89" y="69"/>
                </a:lnTo>
                <a:lnTo>
                  <a:pt x="86" y="62"/>
                </a:lnTo>
                <a:lnTo>
                  <a:pt x="71" y="70"/>
                </a:lnTo>
                <a:lnTo>
                  <a:pt x="74" y="76"/>
                </a:lnTo>
                <a:lnTo>
                  <a:pt x="74" y="69"/>
                </a:lnTo>
                <a:lnTo>
                  <a:pt x="66" y="69"/>
                </a:lnTo>
                <a:lnTo>
                  <a:pt x="63" y="70"/>
                </a:lnTo>
                <a:lnTo>
                  <a:pt x="61" y="71"/>
                </a:lnTo>
                <a:lnTo>
                  <a:pt x="53" y="78"/>
                </a:lnTo>
                <a:lnTo>
                  <a:pt x="46" y="86"/>
                </a:lnTo>
                <a:lnTo>
                  <a:pt x="51" y="91"/>
                </a:lnTo>
                <a:lnTo>
                  <a:pt x="51" y="84"/>
                </a:lnTo>
                <a:lnTo>
                  <a:pt x="48" y="85"/>
                </a:lnTo>
                <a:lnTo>
                  <a:pt x="51" y="84"/>
                </a:lnTo>
                <a:lnTo>
                  <a:pt x="44" y="84"/>
                </a:lnTo>
                <a:lnTo>
                  <a:pt x="40" y="85"/>
                </a:lnTo>
                <a:lnTo>
                  <a:pt x="38" y="86"/>
                </a:lnTo>
                <a:lnTo>
                  <a:pt x="38" y="87"/>
                </a:lnTo>
                <a:lnTo>
                  <a:pt x="31" y="96"/>
                </a:lnTo>
                <a:lnTo>
                  <a:pt x="36" y="100"/>
                </a:lnTo>
                <a:lnTo>
                  <a:pt x="31" y="95"/>
                </a:lnTo>
                <a:lnTo>
                  <a:pt x="23" y="102"/>
                </a:lnTo>
                <a:lnTo>
                  <a:pt x="29" y="108"/>
                </a:lnTo>
                <a:lnTo>
                  <a:pt x="29" y="100"/>
                </a:lnTo>
                <a:lnTo>
                  <a:pt x="25" y="101"/>
                </a:lnTo>
                <a:lnTo>
                  <a:pt x="29" y="100"/>
                </a:lnTo>
                <a:lnTo>
                  <a:pt x="21" y="100"/>
                </a:lnTo>
                <a:lnTo>
                  <a:pt x="18" y="101"/>
                </a:lnTo>
                <a:lnTo>
                  <a:pt x="16" y="102"/>
                </a:lnTo>
                <a:lnTo>
                  <a:pt x="8" y="110"/>
                </a:lnTo>
                <a:lnTo>
                  <a:pt x="0" y="117"/>
                </a:lnTo>
                <a:lnTo>
                  <a:pt x="11" y="128"/>
                </a:lnTo>
                <a:lnTo>
                  <a:pt x="19" y="121"/>
                </a:lnTo>
                <a:lnTo>
                  <a:pt x="26" y="113"/>
                </a:lnTo>
                <a:lnTo>
                  <a:pt x="21" y="115"/>
                </a:lnTo>
                <a:lnTo>
                  <a:pt x="24" y="114"/>
                </a:lnTo>
                <a:lnTo>
                  <a:pt x="21" y="108"/>
                </a:lnTo>
                <a:lnTo>
                  <a:pt x="21" y="115"/>
                </a:lnTo>
                <a:lnTo>
                  <a:pt x="29" y="115"/>
                </a:lnTo>
                <a:lnTo>
                  <a:pt x="32" y="114"/>
                </a:lnTo>
                <a:lnTo>
                  <a:pt x="34" y="113"/>
                </a:lnTo>
                <a:lnTo>
                  <a:pt x="42" y="105"/>
                </a:lnTo>
                <a:lnTo>
                  <a:pt x="49" y="97"/>
                </a:lnTo>
                <a:lnTo>
                  <a:pt x="44" y="99"/>
                </a:lnTo>
                <a:lnTo>
                  <a:pt x="47" y="98"/>
                </a:lnTo>
                <a:lnTo>
                  <a:pt x="49" y="97"/>
                </a:lnTo>
                <a:lnTo>
                  <a:pt x="44" y="91"/>
                </a:lnTo>
                <a:lnTo>
                  <a:pt x="44" y="99"/>
                </a:lnTo>
                <a:lnTo>
                  <a:pt x="51" y="99"/>
                </a:lnTo>
                <a:lnTo>
                  <a:pt x="55" y="98"/>
                </a:lnTo>
                <a:lnTo>
                  <a:pt x="57" y="97"/>
                </a:lnTo>
                <a:lnTo>
                  <a:pt x="64" y="89"/>
                </a:lnTo>
                <a:lnTo>
                  <a:pt x="72" y="82"/>
                </a:lnTo>
                <a:lnTo>
                  <a:pt x="66" y="84"/>
                </a:lnTo>
                <a:lnTo>
                  <a:pt x="70" y="83"/>
                </a:lnTo>
                <a:lnTo>
                  <a:pt x="66" y="76"/>
                </a:lnTo>
                <a:lnTo>
                  <a:pt x="66" y="84"/>
                </a:lnTo>
                <a:lnTo>
                  <a:pt x="74" y="84"/>
                </a:lnTo>
                <a:lnTo>
                  <a:pt x="77" y="83"/>
                </a:lnTo>
                <a:lnTo>
                  <a:pt x="92" y="75"/>
                </a:lnTo>
                <a:lnTo>
                  <a:pt x="95" y="74"/>
                </a:lnTo>
                <a:lnTo>
                  <a:pt x="101" y="66"/>
                </a:lnTo>
                <a:lnTo>
                  <a:pt x="96" y="69"/>
                </a:lnTo>
                <a:lnTo>
                  <a:pt x="99" y="67"/>
                </a:lnTo>
                <a:lnTo>
                  <a:pt x="101" y="66"/>
                </a:lnTo>
                <a:lnTo>
                  <a:pt x="96" y="61"/>
                </a:lnTo>
                <a:lnTo>
                  <a:pt x="96" y="69"/>
                </a:lnTo>
                <a:lnTo>
                  <a:pt x="103" y="69"/>
                </a:lnTo>
                <a:lnTo>
                  <a:pt x="106" y="67"/>
                </a:lnTo>
                <a:lnTo>
                  <a:pt x="109" y="66"/>
                </a:lnTo>
                <a:lnTo>
                  <a:pt x="116" y="59"/>
                </a:lnTo>
                <a:lnTo>
                  <a:pt x="111" y="53"/>
                </a:lnTo>
                <a:lnTo>
                  <a:pt x="114" y="60"/>
                </a:lnTo>
                <a:lnTo>
                  <a:pt x="129" y="52"/>
                </a:lnTo>
                <a:lnTo>
                  <a:pt x="131" y="51"/>
                </a:lnTo>
                <a:lnTo>
                  <a:pt x="139" y="44"/>
                </a:lnTo>
                <a:lnTo>
                  <a:pt x="146" y="35"/>
                </a:lnTo>
                <a:lnTo>
                  <a:pt x="141" y="37"/>
                </a:lnTo>
                <a:lnTo>
                  <a:pt x="144" y="36"/>
                </a:lnTo>
                <a:lnTo>
                  <a:pt x="146" y="35"/>
                </a:lnTo>
                <a:lnTo>
                  <a:pt x="141" y="30"/>
                </a:lnTo>
                <a:lnTo>
                  <a:pt x="141" y="37"/>
                </a:lnTo>
                <a:lnTo>
                  <a:pt x="156" y="37"/>
                </a:lnTo>
                <a:lnTo>
                  <a:pt x="159" y="36"/>
                </a:lnTo>
                <a:lnTo>
                  <a:pt x="162" y="35"/>
                </a:lnTo>
                <a:lnTo>
                  <a:pt x="169" y="27"/>
                </a:lnTo>
                <a:lnTo>
                  <a:pt x="177" y="20"/>
                </a:lnTo>
                <a:lnTo>
                  <a:pt x="171" y="14"/>
                </a:lnTo>
                <a:lnTo>
                  <a:pt x="175" y="21"/>
                </a:lnTo>
                <a:lnTo>
                  <a:pt x="190" y="1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31202" name="Freeform 98"/>
          <p:cNvSpPr>
            <a:spLocks/>
          </p:cNvSpPr>
          <p:nvPr/>
        </p:nvSpPr>
        <p:spPr bwMode="auto">
          <a:xfrm>
            <a:off x="1117600" y="4997450"/>
            <a:ext cx="192088" cy="134938"/>
          </a:xfrm>
          <a:custGeom>
            <a:avLst/>
            <a:gdLst>
              <a:gd name="T0" fmla="*/ 2147483647 w 121"/>
              <a:gd name="T1" fmla="*/ 0 h 85"/>
              <a:gd name="T2" fmla="*/ 2147483647 w 121"/>
              <a:gd name="T3" fmla="*/ 2147483647 h 85"/>
              <a:gd name="T4" fmla="*/ 2147483647 w 121"/>
              <a:gd name="T5" fmla="*/ 2147483647 h 85"/>
              <a:gd name="T6" fmla="*/ 2147483647 w 121"/>
              <a:gd name="T7" fmla="*/ 2147483647 h 85"/>
              <a:gd name="T8" fmla="*/ 2147483647 w 121"/>
              <a:gd name="T9" fmla="*/ 2147483647 h 85"/>
              <a:gd name="T10" fmla="*/ 2147483647 w 121"/>
              <a:gd name="T11" fmla="*/ 2147483647 h 85"/>
              <a:gd name="T12" fmla="*/ 2147483647 w 121"/>
              <a:gd name="T13" fmla="*/ 2147483647 h 85"/>
              <a:gd name="T14" fmla="*/ 2147483647 w 121"/>
              <a:gd name="T15" fmla="*/ 2147483647 h 85"/>
              <a:gd name="T16" fmla="*/ 2147483647 w 121"/>
              <a:gd name="T17" fmla="*/ 2147483647 h 85"/>
              <a:gd name="T18" fmla="*/ 2147483647 w 121"/>
              <a:gd name="T19" fmla="*/ 2147483647 h 85"/>
              <a:gd name="T20" fmla="*/ 2147483647 w 121"/>
              <a:gd name="T21" fmla="*/ 2147483647 h 85"/>
              <a:gd name="T22" fmla="*/ 2147483647 w 121"/>
              <a:gd name="T23" fmla="*/ 2147483647 h 85"/>
              <a:gd name="T24" fmla="*/ 2147483647 w 121"/>
              <a:gd name="T25" fmla="*/ 2147483647 h 85"/>
              <a:gd name="T26" fmla="*/ 2147483647 w 121"/>
              <a:gd name="T27" fmla="*/ 2147483647 h 85"/>
              <a:gd name="T28" fmla="*/ 2147483647 w 121"/>
              <a:gd name="T29" fmla="*/ 2147483647 h 85"/>
              <a:gd name="T30" fmla="*/ 2147483647 w 121"/>
              <a:gd name="T31" fmla="*/ 2147483647 h 85"/>
              <a:gd name="T32" fmla="*/ 2147483647 w 121"/>
              <a:gd name="T33" fmla="*/ 2147483647 h 85"/>
              <a:gd name="T34" fmla="*/ 2147483647 w 121"/>
              <a:gd name="T35" fmla="*/ 2147483647 h 85"/>
              <a:gd name="T36" fmla="*/ 2147483647 w 121"/>
              <a:gd name="T37" fmla="*/ 2147483647 h 85"/>
              <a:gd name="T38" fmla="*/ 2147483647 w 121"/>
              <a:gd name="T39" fmla="*/ 2147483647 h 85"/>
              <a:gd name="T40" fmla="*/ 2147483647 w 121"/>
              <a:gd name="T41" fmla="*/ 2147483647 h 85"/>
              <a:gd name="T42" fmla="*/ 2147483647 w 121"/>
              <a:gd name="T43" fmla="*/ 2147483647 h 85"/>
              <a:gd name="T44" fmla="*/ 2147483647 w 121"/>
              <a:gd name="T45" fmla="*/ 2147483647 h 85"/>
              <a:gd name="T46" fmla="*/ 2147483647 w 121"/>
              <a:gd name="T47" fmla="*/ 2147483647 h 85"/>
              <a:gd name="T48" fmla="*/ 0 w 121"/>
              <a:gd name="T49" fmla="*/ 2147483647 h 85"/>
              <a:gd name="T50" fmla="*/ 2147483647 w 121"/>
              <a:gd name="T51" fmla="*/ 2147483647 h 85"/>
              <a:gd name="T52" fmla="*/ 2147483647 w 121"/>
              <a:gd name="T53" fmla="*/ 2147483647 h 85"/>
              <a:gd name="T54" fmla="*/ 2147483647 w 121"/>
              <a:gd name="T55" fmla="*/ 2147483647 h 85"/>
              <a:gd name="T56" fmla="*/ 2147483647 w 121"/>
              <a:gd name="T57" fmla="*/ 2147483647 h 85"/>
              <a:gd name="T58" fmla="*/ 2147483647 w 121"/>
              <a:gd name="T59" fmla="*/ 2147483647 h 85"/>
              <a:gd name="T60" fmla="*/ 2147483647 w 121"/>
              <a:gd name="T61" fmla="*/ 2147483647 h 85"/>
              <a:gd name="T62" fmla="*/ 2147483647 w 121"/>
              <a:gd name="T63" fmla="*/ 2147483647 h 85"/>
              <a:gd name="T64" fmla="*/ 2147483647 w 121"/>
              <a:gd name="T65" fmla="*/ 2147483647 h 85"/>
              <a:gd name="T66" fmla="*/ 2147483647 w 121"/>
              <a:gd name="T67" fmla="*/ 2147483647 h 85"/>
              <a:gd name="T68" fmla="*/ 2147483647 w 121"/>
              <a:gd name="T69" fmla="*/ 2147483647 h 85"/>
              <a:gd name="T70" fmla="*/ 2147483647 w 121"/>
              <a:gd name="T71" fmla="*/ 2147483647 h 85"/>
              <a:gd name="T72" fmla="*/ 2147483647 w 121"/>
              <a:gd name="T73" fmla="*/ 2147483647 h 85"/>
              <a:gd name="T74" fmla="*/ 2147483647 w 121"/>
              <a:gd name="T75" fmla="*/ 2147483647 h 85"/>
              <a:gd name="T76" fmla="*/ 2147483647 w 121"/>
              <a:gd name="T77" fmla="*/ 2147483647 h 85"/>
              <a:gd name="T78" fmla="*/ 2147483647 w 121"/>
              <a:gd name="T79" fmla="*/ 2147483647 h 85"/>
              <a:gd name="T80" fmla="*/ 2147483647 w 121"/>
              <a:gd name="T81" fmla="*/ 2147483647 h 85"/>
              <a:gd name="T82" fmla="*/ 2147483647 w 121"/>
              <a:gd name="T83" fmla="*/ 2147483647 h 85"/>
              <a:gd name="T84" fmla="*/ 2147483647 w 121"/>
              <a:gd name="T85" fmla="*/ 2147483647 h 85"/>
              <a:gd name="T86" fmla="*/ 2147483647 w 121"/>
              <a:gd name="T87" fmla="*/ 2147483647 h 85"/>
              <a:gd name="T88" fmla="*/ 2147483647 w 121"/>
              <a:gd name="T89" fmla="*/ 2147483647 h 85"/>
              <a:gd name="T90" fmla="*/ 2147483647 w 121"/>
              <a:gd name="T91" fmla="*/ 2147483647 h 85"/>
              <a:gd name="T92" fmla="*/ 2147483647 w 121"/>
              <a:gd name="T93" fmla="*/ 2147483647 h 85"/>
              <a:gd name="T94" fmla="*/ 2147483647 w 121"/>
              <a:gd name="T95" fmla="*/ 2147483647 h 85"/>
              <a:gd name="T96" fmla="*/ 2147483647 w 121"/>
              <a:gd name="T97" fmla="*/ 2147483647 h 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1" h="85">
                <a:moveTo>
                  <a:pt x="121" y="15"/>
                </a:moveTo>
                <a:lnTo>
                  <a:pt x="121" y="0"/>
                </a:lnTo>
                <a:lnTo>
                  <a:pt x="113" y="0"/>
                </a:lnTo>
                <a:lnTo>
                  <a:pt x="110" y="1"/>
                </a:lnTo>
                <a:lnTo>
                  <a:pt x="108" y="2"/>
                </a:lnTo>
                <a:lnTo>
                  <a:pt x="100" y="10"/>
                </a:lnTo>
                <a:lnTo>
                  <a:pt x="106" y="15"/>
                </a:lnTo>
                <a:lnTo>
                  <a:pt x="106" y="8"/>
                </a:lnTo>
                <a:lnTo>
                  <a:pt x="102" y="9"/>
                </a:lnTo>
                <a:lnTo>
                  <a:pt x="106" y="8"/>
                </a:lnTo>
                <a:lnTo>
                  <a:pt x="98" y="8"/>
                </a:lnTo>
                <a:lnTo>
                  <a:pt x="95" y="9"/>
                </a:lnTo>
                <a:lnTo>
                  <a:pt x="93" y="10"/>
                </a:lnTo>
                <a:lnTo>
                  <a:pt x="85" y="17"/>
                </a:lnTo>
                <a:lnTo>
                  <a:pt x="91" y="23"/>
                </a:lnTo>
                <a:lnTo>
                  <a:pt x="91" y="15"/>
                </a:lnTo>
                <a:lnTo>
                  <a:pt x="87" y="16"/>
                </a:lnTo>
                <a:lnTo>
                  <a:pt x="91" y="15"/>
                </a:lnTo>
                <a:lnTo>
                  <a:pt x="83" y="15"/>
                </a:lnTo>
                <a:lnTo>
                  <a:pt x="80" y="16"/>
                </a:lnTo>
                <a:lnTo>
                  <a:pt x="78" y="17"/>
                </a:lnTo>
                <a:lnTo>
                  <a:pt x="70" y="25"/>
                </a:lnTo>
                <a:lnTo>
                  <a:pt x="62" y="33"/>
                </a:lnTo>
                <a:lnTo>
                  <a:pt x="68" y="38"/>
                </a:lnTo>
                <a:lnTo>
                  <a:pt x="68" y="30"/>
                </a:lnTo>
                <a:lnTo>
                  <a:pt x="65" y="32"/>
                </a:lnTo>
                <a:lnTo>
                  <a:pt x="68" y="30"/>
                </a:lnTo>
                <a:lnTo>
                  <a:pt x="60" y="30"/>
                </a:lnTo>
                <a:lnTo>
                  <a:pt x="57" y="32"/>
                </a:lnTo>
                <a:lnTo>
                  <a:pt x="55" y="33"/>
                </a:lnTo>
                <a:lnTo>
                  <a:pt x="55" y="34"/>
                </a:lnTo>
                <a:lnTo>
                  <a:pt x="47" y="42"/>
                </a:lnTo>
                <a:lnTo>
                  <a:pt x="53" y="47"/>
                </a:lnTo>
                <a:lnTo>
                  <a:pt x="53" y="39"/>
                </a:lnTo>
                <a:lnTo>
                  <a:pt x="49" y="40"/>
                </a:lnTo>
                <a:lnTo>
                  <a:pt x="47" y="41"/>
                </a:lnTo>
                <a:lnTo>
                  <a:pt x="53" y="39"/>
                </a:lnTo>
                <a:lnTo>
                  <a:pt x="45" y="39"/>
                </a:lnTo>
                <a:lnTo>
                  <a:pt x="42" y="40"/>
                </a:lnTo>
                <a:lnTo>
                  <a:pt x="40" y="41"/>
                </a:lnTo>
                <a:lnTo>
                  <a:pt x="39" y="43"/>
                </a:lnTo>
                <a:lnTo>
                  <a:pt x="38" y="47"/>
                </a:lnTo>
                <a:lnTo>
                  <a:pt x="38" y="54"/>
                </a:lnTo>
                <a:lnTo>
                  <a:pt x="45" y="54"/>
                </a:lnTo>
                <a:lnTo>
                  <a:pt x="45" y="47"/>
                </a:lnTo>
                <a:lnTo>
                  <a:pt x="42" y="48"/>
                </a:lnTo>
                <a:lnTo>
                  <a:pt x="40" y="49"/>
                </a:lnTo>
                <a:lnTo>
                  <a:pt x="39" y="51"/>
                </a:lnTo>
                <a:lnTo>
                  <a:pt x="45" y="47"/>
                </a:lnTo>
                <a:lnTo>
                  <a:pt x="38" y="47"/>
                </a:lnTo>
                <a:lnTo>
                  <a:pt x="34" y="48"/>
                </a:lnTo>
                <a:lnTo>
                  <a:pt x="32" y="49"/>
                </a:lnTo>
                <a:lnTo>
                  <a:pt x="25" y="56"/>
                </a:lnTo>
                <a:lnTo>
                  <a:pt x="30" y="62"/>
                </a:lnTo>
                <a:lnTo>
                  <a:pt x="30" y="54"/>
                </a:lnTo>
                <a:lnTo>
                  <a:pt x="27" y="55"/>
                </a:lnTo>
                <a:lnTo>
                  <a:pt x="30" y="54"/>
                </a:lnTo>
                <a:lnTo>
                  <a:pt x="22" y="54"/>
                </a:lnTo>
                <a:lnTo>
                  <a:pt x="19" y="55"/>
                </a:lnTo>
                <a:lnTo>
                  <a:pt x="17" y="56"/>
                </a:lnTo>
                <a:lnTo>
                  <a:pt x="9" y="64"/>
                </a:lnTo>
                <a:lnTo>
                  <a:pt x="2" y="72"/>
                </a:lnTo>
                <a:lnTo>
                  <a:pt x="7" y="77"/>
                </a:lnTo>
                <a:lnTo>
                  <a:pt x="7" y="69"/>
                </a:lnTo>
                <a:lnTo>
                  <a:pt x="4" y="71"/>
                </a:lnTo>
                <a:lnTo>
                  <a:pt x="7" y="69"/>
                </a:lnTo>
                <a:lnTo>
                  <a:pt x="0" y="69"/>
                </a:lnTo>
                <a:lnTo>
                  <a:pt x="0" y="85"/>
                </a:lnTo>
                <a:lnTo>
                  <a:pt x="7" y="85"/>
                </a:lnTo>
                <a:lnTo>
                  <a:pt x="11" y="84"/>
                </a:lnTo>
                <a:lnTo>
                  <a:pt x="13" y="82"/>
                </a:lnTo>
                <a:lnTo>
                  <a:pt x="20" y="75"/>
                </a:lnTo>
                <a:lnTo>
                  <a:pt x="28" y="67"/>
                </a:lnTo>
                <a:lnTo>
                  <a:pt x="22" y="69"/>
                </a:lnTo>
                <a:lnTo>
                  <a:pt x="26" y="68"/>
                </a:lnTo>
                <a:lnTo>
                  <a:pt x="22" y="62"/>
                </a:lnTo>
                <a:lnTo>
                  <a:pt x="22" y="69"/>
                </a:lnTo>
                <a:lnTo>
                  <a:pt x="30" y="69"/>
                </a:lnTo>
                <a:lnTo>
                  <a:pt x="33" y="68"/>
                </a:lnTo>
                <a:lnTo>
                  <a:pt x="35" y="67"/>
                </a:lnTo>
                <a:lnTo>
                  <a:pt x="43" y="60"/>
                </a:lnTo>
                <a:lnTo>
                  <a:pt x="38" y="62"/>
                </a:lnTo>
                <a:lnTo>
                  <a:pt x="41" y="61"/>
                </a:lnTo>
                <a:lnTo>
                  <a:pt x="38" y="54"/>
                </a:lnTo>
                <a:lnTo>
                  <a:pt x="38" y="62"/>
                </a:lnTo>
                <a:lnTo>
                  <a:pt x="45" y="62"/>
                </a:lnTo>
                <a:lnTo>
                  <a:pt x="48" y="61"/>
                </a:lnTo>
                <a:lnTo>
                  <a:pt x="51" y="60"/>
                </a:lnTo>
                <a:lnTo>
                  <a:pt x="52" y="58"/>
                </a:lnTo>
                <a:lnTo>
                  <a:pt x="53" y="54"/>
                </a:lnTo>
                <a:lnTo>
                  <a:pt x="53" y="47"/>
                </a:lnTo>
                <a:lnTo>
                  <a:pt x="45" y="54"/>
                </a:lnTo>
                <a:lnTo>
                  <a:pt x="48" y="53"/>
                </a:lnTo>
                <a:lnTo>
                  <a:pt x="51" y="52"/>
                </a:lnTo>
                <a:lnTo>
                  <a:pt x="52" y="50"/>
                </a:lnTo>
                <a:lnTo>
                  <a:pt x="53" y="47"/>
                </a:lnTo>
                <a:lnTo>
                  <a:pt x="45" y="47"/>
                </a:lnTo>
                <a:lnTo>
                  <a:pt x="45" y="54"/>
                </a:lnTo>
                <a:lnTo>
                  <a:pt x="53" y="54"/>
                </a:lnTo>
                <a:lnTo>
                  <a:pt x="56" y="53"/>
                </a:lnTo>
                <a:lnTo>
                  <a:pt x="58" y="52"/>
                </a:lnTo>
                <a:lnTo>
                  <a:pt x="66" y="43"/>
                </a:lnTo>
                <a:lnTo>
                  <a:pt x="60" y="46"/>
                </a:lnTo>
                <a:lnTo>
                  <a:pt x="64" y="45"/>
                </a:lnTo>
                <a:lnTo>
                  <a:pt x="66" y="43"/>
                </a:lnTo>
                <a:lnTo>
                  <a:pt x="60" y="38"/>
                </a:lnTo>
                <a:lnTo>
                  <a:pt x="60" y="46"/>
                </a:lnTo>
                <a:lnTo>
                  <a:pt x="68" y="46"/>
                </a:lnTo>
                <a:lnTo>
                  <a:pt x="71" y="45"/>
                </a:lnTo>
                <a:lnTo>
                  <a:pt x="73" y="43"/>
                </a:lnTo>
                <a:lnTo>
                  <a:pt x="81" y="36"/>
                </a:lnTo>
                <a:lnTo>
                  <a:pt x="88" y="28"/>
                </a:lnTo>
                <a:lnTo>
                  <a:pt x="83" y="30"/>
                </a:lnTo>
                <a:lnTo>
                  <a:pt x="86" y="29"/>
                </a:lnTo>
                <a:lnTo>
                  <a:pt x="83" y="23"/>
                </a:lnTo>
                <a:lnTo>
                  <a:pt x="83" y="30"/>
                </a:lnTo>
                <a:lnTo>
                  <a:pt x="91" y="30"/>
                </a:lnTo>
                <a:lnTo>
                  <a:pt x="94" y="29"/>
                </a:lnTo>
                <a:lnTo>
                  <a:pt x="96" y="28"/>
                </a:lnTo>
                <a:lnTo>
                  <a:pt x="104" y="21"/>
                </a:lnTo>
                <a:lnTo>
                  <a:pt x="98" y="23"/>
                </a:lnTo>
                <a:lnTo>
                  <a:pt x="101" y="22"/>
                </a:lnTo>
                <a:lnTo>
                  <a:pt x="98" y="15"/>
                </a:lnTo>
                <a:lnTo>
                  <a:pt x="98" y="23"/>
                </a:lnTo>
                <a:lnTo>
                  <a:pt x="106" y="23"/>
                </a:lnTo>
                <a:lnTo>
                  <a:pt x="109" y="22"/>
                </a:lnTo>
                <a:lnTo>
                  <a:pt x="111" y="21"/>
                </a:lnTo>
                <a:lnTo>
                  <a:pt x="119" y="13"/>
                </a:lnTo>
                <a:lnTo>
                  <a:pt x="113" y="15"/>
                </a:lnTo>
                <a:lnTo>
                  <a:pt x="117" y="14"/>
                </a:lnTo>
                <a:lnTo>
                  <a:pt x="113" y="8"/>
                </a:lnTo>
                <a:lnTo>
                  <a:pt x="113" y="15"/>
                </a:lnTo>
                <a:lnTo>
                  <a:pt x="121" y="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31203" name="Freeform 99"/>
          <p:cNvSpPr>
            <a:spLocks/>
          </p:cNvSpPr>
          <p:nvPr/>
        </p:nvSpPr>
        <p:spPr bwMode="auto">
          <a:xfrm>
            <a:off x="966788" y="5111750"/>
            <a:ext cx="158750" cy="114300"/>
          </a:xfrm>
          <a:custGeom>
            <a:avLst/>
            <a:gdLst>
              <a:gd name="T0" fmla="*/ 2147483647 w 100"/>
              <a:gd name="T1" fmla="*/ 2147483647 h 72"/>
              <a:gd name="T2" fmla="*/ 2147483647 w 100"/>
              <a:gd name="T3" fmla="*/ 2147483647 h 72"/>
              <a:gd name="T4" fmla="*/ 2147483647 w 100"/>
              <a:gd name="T5" fmla="*/ 2147483647 h 72"/>
              <a:gd name="T6" fmla="*/ 2147483647 w 100"/>
              <a:gd name="T7" fmla="*/ 2147483647 h 72"/>
              <a:gd name="T8" fmla="*/ 2147483647 w 100"/>
              <a:gd name="T9" fmla="*/ 2147483647 h 72"/>
              <a:gd name="T10" fmla="*/ 2147483647 w 100"/>
              <a:gd name="T11" fmla="*/ 2147483647 h 72"/>
              <a:gd name="T12" fmla="*/ 2147483647 w 100"/>
              <a:gd name="T13" fmla="*/ 2147483647 h 72"/>
              <a:gd name="T14" fmla="*/ 2147483647 w 100"/>
              <a:gd name="T15" fmla="*/ 2147483647 h 72"/>
              <a:gd name="T16" fmla="*/ 2147483647 w 100"/>
              <a:gd name="T17" fmla="*/ 2147483647 h 72"/>
              <a:gd name="T18" fmla="*/ 2147483647 w 100"/>
              <a:gd name="T19" fmla="*/ 2147483647 h 72"/>
              <a:gd name="T20" fmla="*/ 2147483647 w 100"/>
              <a:gd name="T21" fmla="*/ 2147483647 h 72"/>
              <a:gd name="T22" fmla="*/ 2147483647 w 100"/>
              <a:gd name="T23" fmla="*/ 2147483647 h 72"/>
              <a:gd name="T24" fmla="*/ 2147483647 w 100"/>
              <a:gd name="T25" fmla="*/ 2147483647 h 72"/>
              <a:gd name="T26" fmla="*/ 2147483647 w 100"/>
              <a:gd name="T27" fmla="*/ 2147483647 h 72"/>
              <a:gd name="T28" fmla="*/ 2147483647 w 100"/>
              <a:gd name="T29" fmla="*/ 2147483647 h 72"/>
              <a:gd name="T30" fmla="*/ 2147483647 w 100"/>
              <a:gd name="T31" fmla="*/ 2147483647 h 72"/>
              <a:gd name="T32" fmla="*/ 2147483647 w 100"/>
              <a:gd name="T33" fmla="*/ 2147483647 h 72"/>
              <a:gd name="T34" fmla="*/ 2147483647 w 100"/>
              <a:gd name="T35" fmla="*/ 2147483647 h 72"/>
              <a:gd name="T36" fmla="*/ 2147483647 w 100"/>
              <a:gd name="T37" fmla="*/ 2147483647 h 72"/>
              <a:gd name="T38" fmla="*/ 2147483647 w 100"/>
              <a:gd name="T39" fmla="*/ 2147483647 h 72"/>
              <a:gd name="T40" fmla="*/ 2147483647 w 100"/>
              <a:gd name="T41" fmla="*/ 2147483647 h 72"/>
              <a:gd name="T42" fmla="*/ 0 w 100"/>
              <a:gd name="T43" fmla="*/ 2147483647 h 72"/>
              <a:gd name="T44" fmla="*/ 2147483647 w 100"/>
              <a:gd name="T45" fmla="*/ 2147483647 h 72"/>
              <a:gd name="T46" fmla="*/ 2147483647 w 100"/>
              <a:gd name="T47" fmla="*/ 2147483647 h 72"/>
              <a:gd name="T48" fmla="*/ 2147483647 w 100"/>
              <a:gd name="T49" fmla="*/ 2147483647 h 72"/>
              <a:gd name="T50" fmla="*/ 2147483647 w 100"/>
              <a:gd name="T51" fmla="*/ 2147483647 h 72"/>
              <a:gd name="T52" fmla="*/ 2147483647 w 100"/>
              <a:gd name="T53" fmla="*/ 2147483647 h 72"/>
              <a:gd name="T54" fmla="*/ 2147483647 w 100"/>
              <a:gd name="T55" fmla="*/ 2147483647 h 72"/>
              <a:gd name="T56" fmla="*/ 2147483647 w 100"/>
              <a:gd name="T57" fmla="*/ 2147483647 h 72"/>
              <a:gd name="T58" fmla="*/ 2147483647 w 100"/>
              <a:gd name="T59" fmla="*/ 2147483647 h 72"/>
              <a:gd name="T60" fmla="*/ 2147483647 w 100"/>
              <a:gd name="T61" fmla="*/ 2147483647 h 72"/>
              <a:gd name="T62" fmla="*/ 2147483647 w 100"/>
              <a:gd name="T63" fmla="*/ 2147483647 h 72"/>
              <a:gd name="T64" fmla="*/ 2147483647 w 100"/>
              <a:gd name="T65" fmla="*/ 2147483647 h 72"/>
              <a:gd name="T66" fmla="*/ 2147483647 w 100"/>
              <a:gd name="T67" fmla="*/ 2147483647 h 72"/>
              <a:gd name="T68" fmla="*/ 2147483647 w 100"/>
              <a:gd name="T69" fmla="*/ 2147483647 h 72"/>
              <a:gd name="T70" fmla="*/ 2147483647 w 100"/>
              <a:gd name="T71" fmla="*/ 2147483647 h 72"/>
              <a:gd name="T72" fmla="*/ 2147483647 w 100"/>
              <a:gd name="T73" fmla="*/ 2147483647 h 72"/>
              <a:gd name="T74" fmla="*/ 2147483647 w 100"/>
              <a:gd name="T75" fmla="*/ 2147483647 h 72"/>
              <a:gd name="T76" fmla="*/ 2147483647 w 100"/>
              <a:gd name="T77" fmla="*/ 2147483647 h 72"/>
              <a:gd name="T78" fmla="*/ 2147483647 w 100"/>
              <a:gd name="T79" fmla="*/ 2147483647 h 72"/>
              <a:gd name="T80" fmla="*/ 2147483647 w 100"/>
              <a:gd name="T81" fmla="*/ 2147483647 h 72"/>
              <a:gd name="T82" fmla="*/ 2147483647 w 100"/>
              <a:gd name="T83" fmla="*/ 2147483647 h 72"/>
              <a:gd name="T84" fmla="*/ 2147483647 w 100"/>
              <a:gd name="T85" fmla="*/ 2147483647 h 72"/>
              <a:gd name="T86" fmla="*/ 2147483647 w 100"/>
              <a:gd name="T87" fmla="*/ 2147483647 h 72"/>
              <a:gd name="T88" fmla="*/ 2147483647 w 100"/>
              <a:gd name="T89" fmla="*/ 2147483647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0" h="72">
                <a:moveTo>
                  <a:pt x="100" y="10"/>
                </a:moveTo>
                <a:lnTo>
                  <a:pt x="89" y="0"/>
                </a:lnTo>
                <a:lnTo>
                  <a:pt x="82" y="7"/>
                </a:lnTo>
                <a:lnTo>
                  <a:pt x="87" y="13"/>
                </a:lnTo>
                <a:lnTo>
                  <a:pt x="87" y="5"/>
                </a:lnTo>
                <a:lnTo>
                  <a:pt x="84" y="6"/>
                </a:lnTo>
                <a:lnTo>
                  <a:pt x="87" y="5"/>
                </a:lnTo>
                <a:lnTo>
                  <a:pt x="80" y="5"/>
                </a:lnTo>
                <a:lnTo>
                  <a:pt x="76" y="6"/>
                </a:lnTo>
                <a:lnTo>
                  <a:pt x="74" y="7"/>
                </a:lnTo>
                <a:lnTo>
                  <a:pt x="67" y="15"/>
                </a:lnTo>
                <a:lnTo>
                  <a:pt x="59" y="22"/>
                </a:lnTo>
                <a:lnTo>
                  <a:pt x="64" y="28"/>
                </a:lnTo>
                <a:lnTo>
                  <a:pt x="64" y="20"/>
                </a:lnTo>
                <a:lnTo>
                  <a:pt x="61" y="21"/>
                </a:lnTo>
                <a:lnTo>
                  <a:pt x="64" y="20"/>
                </a:lnTo>
                <a:lnTo>
                  <a:pt x="57" y="20"/>
                </a:lnTo>
                <a:lnTo>
                  <a:pt x="54" y="21"/>
                </a:lnTo>
                <a:lnTo>
                  <a:pt x="51" y="22"/>
                </a:lnTo>
                <a:lnTo>
                  <a:pt x="44" y="30"/>
                </a:lnTo>
                <a:lnTo>
                  <a:pt x="49" y="35"/>
                </a:lnTo>
                <a:lnTo>
                  <a:pt x="49" y="28"/>
                </a:lnTo>
                <a:lnTo>
                  <a:pt x="46" y="29"/>
                </a:lnTo>
                <a:lnTo>
                  <a:pt x="49" y="28"/>
                </a:lnTo>
                <a:lnTo>
                  <a:pt x="43" y="28"/>
                </a:lnTo>
                <a:lnTo>
                  <a:pt x="40" y="29"/>
                </a:lnTo>
                <a:lnTo>
                  <a:pt x="37" y="30"/>
                </a:lnTo>
                <a:lnTo>
                  <a:pt x="36" y="32"/>
                </a:lnTo>
                <a:lnTo>
                  <a:pt x="35" y="35"/>
                </a:lnTo>
                <a:lnTo>
                  <a:pt x="35" y="44"/>
                </a:lnTo>
                <a:lnTo>
                  <a:pt x="43" y="44"/>
                </a:lnTo>
                <a:lnTo>
                  <a:pt x="43" y="36"/>
                </a:lnTo>
                <a:lnTo>
                  <a:pt x="40" y="38"/>
                </a:lnTo>
                <a:lnTo>
                  <a:pt x="37" y="39"/>
                </a:lnTo>
                <a:lnTo>
                  <a:pt x="36" y="41"/>
                </a:lnTo>
                <a:lnTo>
                  <a:pt x="43" y="36"/>
                </a:lnTo>
                <a:lnTo>
                  <a:pt x="35" y="36"/>
                </a:lnTo>
                <a:lnTo>
                  <a:pt x="32" y="38"/>
                </a:lnTo>
                <a:lnTo>
                  <a:pt x="30" y="39"/>
                </a:lnTo>
                <a:lnTo>
                  <a:pt x="22" y="46"/>
                </a:lnTo>
                <a:lnTo>
                  <a:pt x="28" y="52"/>
                </a:lnTo>
                <a:lnTo>
                  <a:pt x="28" y="44"/>
                </a:lnTo>
                <a:lnTo>
                  <a:pt x="24" y="45"/>
                </a:lnTo>
                <a:lnTo>
                  <a:pt x="28" y="44"/>
                </a:lnTo>
                <a:lnTo>
                  <a:pt x="20" y="44"/>
                </a:lnTo>
                <a:lnTo>
                  <a:pt x="17" y="45"/>
                </a:lnTo>
                <a:lnTo>
                  <a:pt x="15" y="46"/>
                </a:lnTo>
                <a:lnTo>
                  <a:pt x="14" y="48"/>
                </a:lnTo>
                <a:lnTo>
                  <a:pt x="12" y="52"/>
                </a:lnTo>
                <a:lnTo>
                  <a:pt x="12" y="59"/>
                </a:lnTo>
                <a:lnTo>
                  <a:pt x="20" y="59"/>
                </a:lnTo>
                <a:lnTo>
                  <a:pt x="20" y="52"/>
                </a:lnTo>
                <a:lnTo>
                  <a:pt x="17" y="53"/>
                </a:lnTo>
                <a:lnTo>
                  <a:pt x="15" y="54"/>
                </a:lnTo>
                <a:lnTo>
                  <a:pt x="14" y="56"/>
                </a:lnTo>
                <a:lnTo>
                  <a:pt x="20" y="52"/>
                </a:lnTo>
                <a:lnTo>
                  <a:pt x="12" y="52"/>
                </a:lnTo>
                <a:lnTo>
                  <a:pt x="9" y="53"/>
                </a:lnTo>
                <a:lnTo>
                  <a:pt x="7" y="54"/>
                </a:lnTo>
                <a:lnTo>
                  <a:pt x="0" y="61"/>
                </a:lnTo>
                <a:lnTo>
                  <a:pt x="10" y="72"/>
                </a:lnTo>
                <a:lnTo>
                  <a:pt x="18" y="65"/>
                </a:lnTo>
                <a:lnTo>
                  <a:pt x="12" y="67"/>
                </a:lnTo>
                <a:lnTo>
                  <a:pt x="16" y="66"/>
                </a:lnTo>
                <a:lnTo>
                  <a:pt x="12" y="59"/>
                </a:lnTo>
                <a:lnTo>
                  <a:pt x="12" y="67"/>
                </a:lnTo>
                <a:lnTo>
                  <a:pt x="20" y="67"/>
                </a:lnTo>
                <a:lnTo>
                  <a:pt x="23" y="66"/>
                </a:lnTo>
                <a:lnTo>
                  <a:pt x="25" y="65"/>
                </a:lnTo>
                <a:lnTo>
                  <a:pt x="27" y="62"/>
                </a:lnTo>
                <a:lnTo>
                  <a:pt x="28" y="59"/>
                </a:lnTo>
                <a:lnTo>
                  <a:pt x="28" y="52"/>
                </a:lnTo>
                <a:lnTo>
                  <a:pt x="20" y="59"/>
                </a:lnTo>
                <a:lnTo>
                  <a:pt x="23" y="58"/>
                </a:lnTo>
                <a:lnTo>
                  <a:pt x="25" y="57"/>
                </a:lnTo>
                <a:lnTo>
                  <a:pt x="27" y="55"/>
                </a:lnTo>
                <a:lnTo>
                  <a:pt x="28" y="52"/>
                </a:lnTo>
                <a:lnTo>
                  <a:pt x="20" y="52"/>
                </a:lnTo>
                <a:lnTo>
                  <a:pt x="20" y="59"/>
                </a:lnTo>
                <a:lnTo>
                  <a:pt x="28" y="59"/>
                </a:lnTo>
                <a:lnTo>
                  <a:pt x="31" y="58"/>
                </a:lnTo>
                <a:lnTo>
                  <a:pt x="33" y="57"/>
                </a:lnTo>
                <a:lnTo>
                  <a:pt x="41" y="49"/>
                </a:lnTo>
                <a:lnTo>
                  <a:pt x="35" y="52"/>
                </a:lnTo>
                <a:lnTo>
                  <a:pt x="38" y="51"/>
                </a:lnTo>
                <a:lnTo>
                  <a:pt x="35" y="44"/>
                </a:lnTo>
                <a:lnTo>
                  <a:pt x="35" y="52"/>
                </a:lnTo>
                <a:lnTo>
                  <a:pt x="43" y="52"/>
                </a:lnTo>
                <a:lnTo>
                  <a:pt x="46" y="51"/>
                </a:lnTo>
                <a:lnTo>
                  <a:pt x="48" y="49"/>
                </a:lnTo>
                <a:lnTo>
                  <a:pt x="49" y="47"/>
                </a:lnTo>
                <a:lnTo>
                  <a:pt x="50" y="44"/>
                </a:lnTo>
                <a:lnTo>
                  <a:pt x="50" y="35"/>
                </a:lnTo>
                <a:lnTo>
                  <a:pt x="43" y="43"/>
                </a:lnTo>
                <a:lnTo>
                  <a:pt x="46" y="42"/>
                </a:lnTo>
                <a:lnTo>
                  <a:pt x="48" y="41"/>
                </a:lnTo>
                <a:lnTo>
                  <a:pt x="49" y="39"/>
                </a:lnTo>
                <a:lnTo>
                  <a:pt x="50" y="35"/>
                </a:lnTo>
                <a:lnTo>
                  <a:pt x="43" y="35"/>
                </a:lnTo>
                <a:lnTo>
                  <a:pt x="43" y="43"/>
                </a:lnTo>
                <a:lnTo>
                  <a:pt x="49" y="43"/>
                </a:lnTo>
                <a:lnTo>
                  <a:pt x="53" y="42"/>
                </a:lnTo>
                <a:lnTo>
                  <a:pt x="55" y="41"/>
                </a:lnTo>
                <a:lnTo>
                  <a:pt x="62" y="33"/>
                </a:lnTo>
                <a:lnTo>
                  <a:pt x="57" y="35"/>
                </a:lnTo>
                <a:lnTo>
                  <a:pt x="60" y="34"/>
                </a:lnTo>
                <a:lnTo>
                  <a:pt x="57" y="28"/>
                </a:lnTo>
                <a:lnTo>
                  <a:pt x="57" y="35"/>
                </a:lnTo>
                <a:lnTo>
                  <a:pt x="64" y="35"/>
                </a:lnTo>
                <a:lnTo>
                  <a:pt x="68" y="34"/>
                </a:lnTo>
                <a:lnTo>
                  <a:pt x="70" y="33"/>
                </a:lnTo>
                <a:lnTo>
                  <a:pt x="77" y="26"/>
                </a:lnTo>
                <a:lnTo>
                  <a:pt x="85" y="18"/>
                </a:lnTo>
                <a:lnTo>
                  <a:pt x="80" y="20"/>
                </a:lnTo>
                <a:lnTo>
                  <a:pt x="83" y="19"/>
                </a:lnTo>
                <a:lnTo>
                  <a:pt x="80" y="13"/>
                </a:lnTo>
                <a:lnTo>
                  <a:pt x="80" y="20"/>
                </a:lnTo>
                <a:lnTo>
                  <a:pt x="87" y="20"/>
                </a:lnTo>
                <a:lnTo>
                  <a:pt x="90" y="19"/>
                </a:lnTo>
                <a:lnTo>
                  <a:pt x="93" y="18"/>
                </a:lnTo>
                <a:lnTo>
                  <a:pt x="100"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31204" name="Rectangle 100"/>
          <p:cNvSpPr>
            <a:spLocks noChangeArrowheads="1"/>
          </p:cNvSpPr>
          <p:nvPr/>
        </p:nvSpPr>
        <p:spPr bwMode="auto">
          <a:xfrm>
            <a:off x="511175" y="5194300"/>
            <a:ext cx="3508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05" name="Rectangle 101"/>
          <p:cNvSpPr>
            <a:spLocks noChangeArrowheads="1"/>
          </p:cNvSpPr>
          <p:nvPr/>
        </p:nvSpPr>
        <p:spPr bwMode="auto">
          <a:xfrm>
            <a:off x="511175" y="5207000"/>
            <a:ext cx="3444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a:solidFill>
                  <a:srgbClr val="000000"/>
                </a:solidFill>
                <a:latin typeface="Arial" pitchFamily="34" charset="0"/>
                <a:cs typeface="Arial" pitchFamily="34" charset="0"/>
              </a:rPr>
              <a:t>0.01</a:t>
            </a:r>
            <a:endParaRPr lang="en-US" altLang="en-US">
              <a:solidFill>
                <a:srgbClr val="000000"/>
              </a:solidFill>
              <a:latin typeface="Arial" pitchFamily="34" charset="0"/>
              <a:cs typeface="Arial" pitchFamily="34" charset="0"/>
            </a:endParaRPr>
          </a:p>
        </p:txBody>
      </p:sp>
      <p:sp>
        <p:nvSpPr>
          <p:cNvPr id="431206" name="Rectangle 102"/>
          <p:cNvSpPr>
            <a:spLocks noChangeArrowheads="1"/>
          </p:cNvSpPr>
          <p:nvPr/>
        </p:nvSpPr>
        <p:spPr bwMode="auto">
          <a:xfrm>
            <a:off x="592138" y="4505325"/>
            <a:ext cx="25082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07" name="Rectangle 103"/>
          <p:cNvSpPr>
            <a:spLocks noChangeArrowheads="1"/>
          </p:cNvSpPr>
          <p:nvPr/>
        </p:nvSpPr>
        <p:spPr bwMode="auto">
          <a:xfrm>
            <a:off x="592138" y="4519613"/>
            <a:ext cx="2460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a:solidFill>
                  <a:srgbClr val="000000"/>
                </a:solidFill>
                <a:latin typeface="Arial" pitchFamily="34" charset="0"/>
                <a:cs typeface="Arial" pitchFamily="34" charset="0"/>
              </a:rPr>
              <a:t>0.1</a:t>
            </a:r>
            <a:endParaRPr lang="en-US" altLang="en-US">
              <a:solidFill>
                <a:srgbClr val="000000"/>
              </a:solidFill>
              <a:latin typeface="Arial" pitchFamily="34" charset="0"/>
              <a:cs typeface="Arial" pitchFamily="34" charset="0"/>
            </a:endParaRPr>
          </a:p>
        </p:txBody>
      </p:sp>
      <p:sp>
        <p:nvSpPr>
          <p:cNvPr id="431208" name="Rectangle 104"/>
          <p:cNvSpPr>
            <a:spLocks noChangeArrowheads="1"/>
          </p:cNvSpPr>
          <p:nvPr/>
        </p:nvSpPr>
        <p:spPr bwMode="auto">
          <a:xfrm>
            <a:off x="741363" y="3817938"/>
            <a:ext cx="101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09" name="Rectangle 105"/>
          <p:cNvSpPr>
            <a:spLocks noChangeArrowheads="1"/>
          </p:cNvSpPr>
          <p:nvPr/>
        </p:nvSpPr>
        <p:spPr bwMode="auto">
          <a:xfrm>
            <a:off x="741363" y="3830638"/>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a:solidFill>
                  <a:srgbClr val="000000"/>
                </a:solidFill>
                <a:latin typeface="Arial" pitchFamily="34" charset="0"/>
                <a:cs typeface="Arial" pitchFamily="34" charset="0"/>
              </a:rPr>
              <a:t>1</a:t>
            </a:r>
            <a:endParaRPr lang="en-US" altLang="en-US">
              <a:solidFill>
                <a:srgbClr val="000000"/>
              </a:solidFill>
              <a:latin typeface="Arial" pitchFamily="34" charset="0"/>
              <a:cs typeface="Arial" pitchFamily="34" charset="0"/>
            </a:endParaRPr>
          </a:p>
        </p:txBody>
      </p:sp>
      <p:sp>
        <p:nvSpPr>
          <p:cNvPr id="431210" name="Rectangle 106"/>
          <p:cNvSpPr>
            <a:spLocks noChangeArrowheads="1"/>
          </p:cNvSpPr>
          <p:nvPr/>
        </p:nvSpPr>
        <p:spPr bwMode="auto">
          <a:xfrm>
            <a:off x="641350" y="3117850"/>
            <a:ext cx="201613"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11" name="Rectangle 107"/>
          <p:cNvSpPr>
            <a:spLocks noChangeArrowheads="1"/>
          </p:cNvSpPr>
          <p:nvPr/>
        </p:nvSpPr>
        <p:spPr bwMode="auto">
          <a:xfrm>
            <a:off x="641350" y="3130550"/>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a:solidFill>
                  <a:srgbClr val="000000"/>
                </a:solidFill>
                <a:latin typeface="Arial" pitchFamily="34" charset="0"/>
                <a:cs typeface="Arial" pitchFamily="34" charset="0"/>
              </a:rPr>
              <a:t>10</a:t>
            </a:r>
            <a:endParaRPr lang="en-US" altLang="en-US">
              <a:solidFill>
                <a:srgbClr val="000000"/>
              </a:solidFill>
              <a:latin typeface="Arial" pitchFamily="34" charset="0"/>
              <a:cs typeface="Arial" pitchFamily="34" charset="0"/>
            </a:endParaRPr>
          </a:p>
        </p:txBody>
      </p:sp>
      <p:sp>
        <p:nvSpPr>
          <p:cNvPr id="431212" name="Rectangle 108"/>
          <p:cNvSpPr>
            <a:spLocks noChangeArrowheads="1"/>
          </p:cNvSpPr>
          <p:nvPr/>
        </p:nvSpPr>
        <p:spPr bwMode="auto">
          <a:xfrm>
            <a:off x="541338" y="2428875"/>
            <a:ext cx="3016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13" name="Rectangle 109"/>
          <p:cNvSpPr>
            <a:spLocks noChangeArrowheads="1"/>
          </p:cNvSpPr>
          <p:nvPr/>
        </p:nvSpPr>
        <p:spPr bwMode="auto">
          <a:xfrm>
            <a:off x="541338" y="2441575"/>
            <a:ext cx="2952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a:solidFill>
                  <a:srgbClr val="000000"/>
                </a:solidFill>
                <a:latin typeface="Arial" pitchFamily="34" charset="0"/>
                <a:cs typeface="Arial" pitchFamily="34" charset="0"/>
              </a:rPr>
              <a:t>100</a:t>
            </a:r>
            <a:endParaRPr lang="en-US" altLang="en-US">
              <a:solidFill>
                <a:srgbClr val="000000"/>
              </a:solidFill>
              <a:latin typeface="Arial" pitchFamily="34" charset="0"/>
              <a:cs typeface="Arial" pitchFamily="34" charset="0"/>
            </a:endParaRPr>
          </a:p>
        </p:txBody>
      </p:sp>
      <p:sp>
        <p:nvSpPr>
          <p:cNvPr id="431214" name="Rectangle 110"/>
          <p:cNvSpPr>
            <a:spLocks noChangeArrowheads="1"/>
          </p:cNvSpPr>
          <p:nvPr/>
        </p:nvSpPr>
        <p:spPr bwMode="auto">
          <a:xfrm>
            <a:off x="442913" y="1739900"/>
            <a:ext cx="4000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15" name="Rectangle 111"/>
          <p:cNvSpPr>
            <a:spLocks noChangeArrowheads="1"/>
          </p:cNvSpPr>
          <p:nvPr/>
        </p:nvSpPr>
        <p:spPr bwMode="auto">
          <a:xfrm>
            <a:off x="442913" y="17541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a:solidFill>
                  <a:srgbClr val="000000"/>
                </a:solidFill>
                <a:latin typeface="Arial" pitchFamily="34" charset="0"/>
                <a:cs typeface="Arial" pitchFamily="34" charset="0"/>
              </a:rPr>
              <a:t>1000</a:t>
            </a:r>
            <a:endParaRPr lang="en-US" altLang="en-US">
              <a:solidFill>
                <a:srgbClr val="000000"/>
              </a:solidFill>
              <a:latin typeface="Arial" pitchFamily="34" charset="0"/>
              <a:cs typeface="Arial" pitchFamily="34" charset="0"/>
            </a:endParaRPr>
          </a:p>
        </p:txBody>
      </p:sp>
      <p:sp>
        <p:nvSpPr>
          <p:cNvPr id="431216" name="Rectangle 112"/>
          <p:cNvSpPr>
            <a:spLocks noChangeArrowheads="1"/>
          </p:cNvSpPr>
          <p:nvPr/>
        </p:nvSpPr>
        <p:spPr bwMode="auto">
          <a:xfrm>
            <a:off x="5286375" y="5464175"/>
            <a:ext cx="3508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17" name="Rectangle 113"/>
          <p:cNvSpPr>
            <a:spLocks noChangeArrowheads="1"/>
          </p:cNvSpPr>
          <p:nvPr/>
        </p:nvSpPr>
        <p:spPr bwMode="auto">
          <a:xfrm>
            <a:off x="5286375" y="5476875"/>
            <a:ext cx="3444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a:solidFill>
                  <a:srgbClr val="000000"/>
                </a:solidFill>
                <a:latin typeface="Arial" pitchFamily="34" charset="0"/>
                <a:cs typeface="Arial" pitchFamily="34" charset="0"/>
              </a:rPr>
              <a:t>0.01</a:t>
            </a:r>
            <a:endParaRPr lang="en-US" altLang="en-US">
              <a:solidFill>
                <a:srgbClr val="000000"/>
              </a:solidFill>
              <a:latin typeface="Arial" pitchFamily="34" charset="0"/>
              <a:cs typeface="Arial" pitchFamily="34" charset="0"/>
            </a:endParaRPr>
          </a:p>
        </p:txBody>
      </p:sp>
      <p:sp>
        <p:nvSpPr>
          <p:cNvPr id="431218" name="Rectangle 114"/>
          <p:cNvSpPr>
            <a:spLocks noChangeArrowheads="1"/>
          </p:cNvSpPr>
          <p:nvPr/>
        </p:nvSpPr>
        <p:spPr bwMode="auto">
          <a:xfrm>
            <a:off x="3836988" y="5464175"/>
            <a:ext cx="2508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19" name="Rectangle 115"/>
          <p:cNvSpPr>
            <a:spLocks noChangeArrowheads="1"/>
          </p:cNvSpPr>
          <p:nvPr/>
        </p:nvSpPr>
        <p:spPr bwMode="auto">
          <a:xfrm>
            <a:off x="3836988" y="5476875"/>
            <a:ext cx="2460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a:solidFill>
                  <a:srgbClr val="000000"/>
                </a:solidFill>
                <a:latin typeface="Arial" pitchFamily="34" charset="0"/>
                <a:cs typeface="Arial" pitchFamily="34" charset="0"/>
              </a:rPr>
              <a:t>0.1</a:t>
            </a:r>
            <a:endParaRPr lang="en-US" altLang="en-US">
              <a:solidFill>
                <a:srgbClr val="000000"/>
              </a:solidFill>
              <a:latin typeface="Arial" pitchFamily="34" charset="0"/>
              <a:cs typeface="Arial" pitchFamily="34" charset="0"/>
            </a:endParaRPr>
          </a:p>
        </p:txBody>
      </p:sp>
      <p:sp>
        <p:nvSpPr>
          <p:cNvPr id="431220" name="Rectangle 116"/>
          <p:cNvSpPr>
            <a:spLocks noChangeArrowheads="1"/>
          </p:cNvSpPr>
          <p:nvPr/>
        </p:nvSpPr>
        <p:spPr bwMode="auto">
          <a:xfrm>
            <a:off x="2424113" y="5464175"/>
            <a:ext cx="101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21" name="Rectangle 117"/>
          <p:cNvSpPr>
            <a:spLocks noChangeArrowheads="1"/>
          </p:cNvSpPr>
          <p:nvPr/>
        </p:nvSpPr>
        <p:spPr bwMode="auto">
          <a:xfrm>
            <a:off x="2424113" y="5476875"/>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a:solidFill>
                  <a:srgbClr val="000000"/>
                </a:solidFill>
                <a:latin typeface="Arial" pitchFamily="34" charset="0"/>
                <a:cs typeface="Arial" pitchFamily="34" charset="0"/>
              </a:rPr>
              <a:t>1</a:t>
            </a:r>
            <a:endParaRPr lang="en-US" altLang="en-US">
              <a:solidFill>
                <a:srgbClr val="000000"/>
              </a:solidFill>
              <a:latin typeface="Arial" pitchFamily="34" charset="0"/>
              <a:cs typeface="Arial" pitchFamily="34" charset="0"/>
            </a:endParaRPr>
          </a:p>
        </p:txBody>
      </p:sp>
      <p:sp>
        <p:nvSpPr>
          <p:cNvPr id="431222" name="Rectangle 118"/>
          <p:cNvSpPr>
            <a:spLocks noChangeArrowheads="1"/>
          </p:cNvSpPr>
          <p:nvPr/>
        </p:nvSpPr>
        <p:spPr bwMode="auto">
          <a:xfrm>
            <a:off x="877888" y="5464175"/>
            <a:ext cx="2016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23" name="Rectangle 119"/>
          <p:cNvSpPr>
            <a:spLocks noChangeArrowheads="1"/>
          </p:cNvSpPr>
          <p:nvPr/>
        </p:nvSpPr>
        <p:spPr bwMode="auto">
          <a:xfrm>
            <a:off x="877888" y="5476875"/>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a:solidFill>
                  <a:srgbClr val="000000"/>
                </a:solidFill>
                <a:latin typeface="Arial" pitchFamily="34" charset="0"/>
                <a:cs typeface="Arial" pitchFamily="34" charset="0"/>
              </a:rPr>
              <a:t>10</a:t>
            </a:r>
            <a:endParaRPr lang="en-US" altLang="en-US">
              <a:solidFill>
                <a:srgbClr val="000000"/>
              </a:solidFill>
              <a:latin typeface="Arial" pitchFamily="34" charset="0"/>
              <a:cs typeface="Arial" pitchFamily="34" charset="0"/>
            </a:endParaRPr>
          </a:p>
        </p:txBody>
      </p:sp>
      <p:sp>
        <p:nvSpPr>
          <p:cNvPr id="431224" name="Rectangle 120"/>
          <p:cNvSpPr>
            <a:spLocks noChangeArrowheads="1"/>
          </p:cNvSpPr>
          <p:nvPr/>
        </p:nvSpPr>
        <p:spPr bwMode="auto">
          <a:xfrm rot="-5400000">
            <a:off x="-127793" y="3105944"/>
            <a:ext cx="957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b="1">
                <a:solidFill>
                  <a:srgbClr val="000000"/>
                </a:solidFill>
                <a:latin typeface="Arial" pitchFamily="34" charset="0"/>
                <a:cs typeface="Arial" pitchFamily="34" charset="0"/>
              </a:rPr>
              <a:t>billion $</a:t>
            </a:r>
            <a:endParaRPr lang="en-US" altLang="en-US">
              <a:solidFill>
                <a:srgbClr val="000000"/>
              </a:solidFill>
              <a:latin typeface="Arial" pitchFamily="34" charset="0"/>
              <a:cs typeface="Arial" pitchFamily="34" charset="0"/>
            </a:endParaRPr>
          </a:p>
        </p:txBody>
      </p:sp>
      <p:sp>
        <p:nvSpPr>
          <p:cNvPr id="431225" name="Rectangle 121"/>
          <p:cNvSpPr>
            <a:spLocks noChangeArrowheads="1"/>
          </p:cNvSpPr>
          <p:nvPr/>
        </p:nvSpPr>
        <p:spPr bwMode="auto">
          <a:xfrm>
            <a:off x="2346325" y="5773738"/>
            <a:ext cx="2005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b="1">
                <a:solidFill>
                  <a:srgbClr val="000000"/>
                </a:solidFill>
                <a:latin typeface="Arial" pitchFamily="34" charset="0"/>
                <a:cs typeface="Arial" pitchFamily="34" charset="0"/>
              </a:rPr>
              <a:t>feature size [µm]</a:t>
            </a:r>
            <a:endParaRPr lang="en-US" altLang="en-US">
              <a:solidFill>
                <a:srgbClr val="000000"/>
              </a:solidFill>
              <a:latin typeface="Arial" pitchFamily="34" charset="0"/>
              <a:cs typeface="Arial" pitchFamily="34" charset="0"/>
            </a:endParaRPr>
          </a:p>
        </p:txBody>
      </p:sp>
      <p:sp>
        <p:nvSpPr>
          <p:cNvPr id="431226" name="Rectangle 122"/>
          <p:cNvSpPr>
            <a:spLocks noChangeArrowheads="1"/>
          </p:cNvSpPr>
          <p:nvPr/>
        </p:nvSpPr>
        <p:spPr bwMode="auto">
          <a:xfrm>
            <a:off x="4714875" y="3049588"/>
            <a:ext cx="1812925" cy="30162"/>
          </a:xfrm>
          <a:prstGeom prst="rect">
            <a:avLst/>
          </a:prstGeom>
          <a:solidFill>
            <a:srgbClr val="00FFFF"/>
          </a:solidFill>
          <a:ln w="9525">
            <a:solidFill>
              <a:srgbClr val="0000FF"/>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latin typeface="Arial" pitchFamily="34" charset="0"/>
              <a:cs typeface="Arial" pitchFamily="34" charset="0"/>
            </a:endParaRPr>
          </a:p>
        </p:txBody>
      </p:sp>
      <p:sp>
        <p:nvSpPr>
          <p:cNvPr id="431227" name="Rectangle 123"/>
          <p:cNvSpPr>
            <a:spLocks noChangeArrowheads="1"/>
          </p:cNvSpPr>
          <p:nvPr/>
        </p:nvSpPr>
        <p:spPr bwMode="auto">
          <a:xfrm>
            <a:off x="6527800" y="2790825"/>
            <a:ext cx="1438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28" name="Rectangle 124"/>
          <p:cNvSpPr>
            <a:spLocks noChangeArrowheads="1"/>
          </p:cNvSpPr>
          <p:nvPr/>
        </p:nvSpPr>
        <p:spPr bwMode="auto">
          <a:xfrm>
            <a:off x="6627813" y="2859088"/>
            <a:ext cx="1270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a:solidFill>
                  <a:srgbClr val="000000"/>
                </a:solidFill>
                <a:latin typeface="Arial" pitchFamily="34" charset="0"/>
                <a:cs typeface="Arial" pitchFamily="34" charset="0"/>
              </a:rPr>
              <a:t>Luxemburg</a:t>
            </a:r>
            <a:endParaRPr lang="en-US" altLang="en-US">
              <a:solidFill>
                <a:srgbClr val="000000"/>
              </a:solidFill>
              <a:latin typeface="Arial" pitchFamily="34" charset="0"/>
              <a:cs typeface="Arial" pitchFamily="34" charset="0"/>
            </a:endParaRPr>
          </a:p>
        </p:txBody>
      </p:sp>
      <p:sp>
        <p:nvSpPr>
          <p:cNvPr id="431229" name="Rectangle 125"/>
          <p:cNvSpPr>
            <a:spLocks noChangeArrowheads="1"/>
          </p:cNvSpPr>
          <p:nvPr/>
        </p:nvSpPr>
        <p:spPr bwMode="auto">
          <a:xfrm>
            <a:off x="4219575" y="3306763"/>
            <a:ext cx="2308225" cy="31750"/>
          </a:xfrm>
          <a:prstGeom prst="rect">
            <a:avLst/>
          </a:prstGeom>
          <a:solidFill>
            <a:srgbClr val="00FFFF"/>
          </a:solidFill>
          <a:ln w="9525">
            <a:solidFill>
              <a:srgbClr val="0000FF"/>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30" name="Rectangle 126"/>
          <p:cNvSpPr>
            <a:spLocks noChangeArrowheads="1"/>
          </p:cNvSpPr>
          <p:nvPr/>
        </p:nvSpPr>
        <p:spPr bwMode="auto">
          <a:xfrm>
            <a:off x="6562725" y="3136900"/>
            <a:ext cx="11207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31" name="Rectangle 127"/>
          <p:cNvSpPr>
            <a:spLocks noChangeArrowheads="1"/>
          </p:cNvSpPr>
          <p:nvPr/>
        </p:nvSpPr>
        <p:spPr bwMode="auto">
          <a:xfrm>
            <a:off x="6662738" y="3205163"/>
            <a:ext cx="946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a:solidFill>
                  <a:srgbClr val="000000"/>
                </a:solidFill>
                <a:latin typeface="Arial" pitchFamily="34" charset="0"/>
                <a:cs typeface="Arial" pitchFamily="34" charset="0"/>
              </a:rPr>
              <a:t>Panama</a:t>
            </a:r>
            <a:endParaRPr lang="en-US" altLang="en-US">
              <a:solidFill>
                <a:srgbClr val="000000"/>
              </a:solidFill>
              <a:latin typeface="Arial" pitchFamily="34" charset="0"/>
              <a:cs typeface="Arial" pitchFamily="34" charset="0"/>
            </a:endParaRPr>
          </a:p>
        </p:txBody>
      </p:sp>
      <p:sp>
        <p:nvSpPr>
          <p:cNvPr id="431232" name="Rectangle 128"/>
          <p:cNvSpPr>
            <a:spLocks noChangeArrowheads="1"/>
          </p:cNvSpPr>
          <p:nvPr/>
        </p:nvSpPr>
        <p:spPr bwMode="auto">
          <a:xfrm>
            <a:off x="5208588" y="2644775"/>
            <a:ext cx="1050925" cy="31750"/>
          </a:xfrm>
          <a:prstGeom prst="rect">
            <a:avLst/>
          </a:prstGeom>
          <a:solidFill>
            <a:srgbClr val="00FFFF"/>
          </a:solidFill>
          <a:ln w="9525">
            <a:solidFill>
              <a:srgbClr val="0000FF"/>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33" name="Rectangle 129"/>
          <p:cNvSpPr>
            <a:spLocks noChangeArrowheads="1"/>
          </p:cNvSpPr>
          <p:nvPr/>
        </p:nvSpPr>
        <p:spPr bwMode="auto">
          <a:xfrm>
            <a:off x="6527800" y="2130425"/>
            <a:ext cx="1327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34" name="Rectangle 130"/>
          <p:cNvSpPr>
            <a:spLocks noChangeArrowheads="1"/>
          </p:cNvSpPr>
          <p:nvPr/>
        </p:nvSpPr>
        <p:spPr bwMode="auto">
          <a:xfrm>
            <a:off x="6627813" y="2198688"/>
            <a:ext cx="1158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a:solidFill>
                  <a:srgbClr val="000000"/>
                </a:solidFill>
                <a:latin typeface="Arial" pitchFamily="34" charset="0"/>
                <a:cs typeface="Arial" pitchFamily="34" charset="0"/>
              </a:rPr>
              <a:t>Singapore</a:t>
            </a:r>
            <a:endParaRPr lang="en-US" altLang="en-US">
              <a:solidFill>
                <a:srgbClr val="000000"/>
              </a:solidFill>
              <a:latin typeface="Arial" pitchFamily="34" charset="0"/>
              <a:cs typeface="Arial" pitchFamily="34" charset="0"/>
            </a:endParaRPr>
          </a:p>
        </p:txBody>
      </p:sp>
      <p:sp>
        <p:nvSpPr>
          <p:cNvPr id="431235" name="Rectangle 131"/>
          <p:cNvSpPr>
            <a:spLocks noChangeArrowheads="1"/>
          </p:cNvSpPr>
          <p:nvPr/>
        </p:nvSpPr>
        <p:spPr bwMode="auto">
          <a:xfrm>
            <a:off x="3875088" y="3311525"/>
            <a:ext cx="120650" cy="111125"/>
          </a:xfrm>
          <a:prstGeom prst="rect">
            <a:avLst/>
          </a:prstGeom>
          <a:solidFill>
            <a:srgbClr val="FC0128"/>
          </a:solidFill>
          <a:ln w="14288">
            <a:solidFill>
              <a:srgbClr val="FC0128"/>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36" name="Rectangle 132"/>
          <p:cNvSpPr>
            <a:spLocks noChangeArrowheads="1"/>
          </p:cNvSpPr>
          <p:nvPr/>
        </p:nvSpPr>
        <p:spPr bwMode="auto">
          <a:xfrm>
            <a:off x="4127500" y="3157538"/>
            <a:ext cx="120650" cy="109537"/>
          </a:xfrm>
          <a:prstGeom prst="rect">
            <a:avLst/>
          </a:prstGeom>
          <a:solidFill>
            <a:srgbClr val="FC0128"/>
          </a:solidFill>
          <a:ln w="14288">
            <a:solidFill>
              <a:srgbClr val="FC0128"/>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37" name="Rectangle 133"/>
          <p:cNvSpPr>
            <a:spLocks noChangeArrowheads="1"/>
          </p:cNvSpPr>
          <p:nvPr/>
        </p:nvSpPr>
        <p:spPr bwMode="auto">
          <a:xfrm>
            <a:off x="4597400" y="2852738"/>
            <a:ext cx="120650" cy="111125"/>
          </a:xfrm>
          <a:prstGeom prst="rect">
            <a:avLst/>
          </a:prstGeom>
          <a:solidFill>
            <a:srgbClr val="FC0128"/>
          </a:solidFill>
          <a:ln w="14288">
            <a:solidFill>
              <a:srgbClr val="FC0128"/>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38" name="Rectangle 134"/>
          <p:cNvSpPr>
            <a:spLocks noChangeArrowheads="1"/>
          </p:cNvSpPr>
          <p:nvPr/>
        </p:nvSpPr>
        <p:spPr bwMode="auto">
          <a:xfrm>
            <a:off x="5045075" y="2720975"/>
            <a:ext cx="1476375" cy="30163"/>
          </a:xfrm>
          <a:prstGeom prst="rect">
            <a:avLst/>
          </a:prstGeom>
          <a:solidFill>
            <a:srgbClr val="00FFFF"/>
          </a:solidFill>
          <a:ln w="9525">
            <a:solidFill>
              <a:srgbClr val="0000FF"/>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39" name="Rectangle 135"/>
          <p:cNvSpPr>
            <a:spLocks noChangeArrowheads="1"/>
          </p:cNvSpPr>
          <p:nvPr/>
        </p:nvSpPr>
        <p:spPr bwMode="auto">
          <a:xfrm>
            <a:off x="6527800" y="2419350"/>
            <a:ext cx="1135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40" name="Rectangle 136"/>
          <p:cNvSpPr>
            <a:spLocks noChangeArrowheads="1"/>
          </p:cNvSpPr>
          <p:nvPr/>
        </p:nvSpPr>
        <p:spPr bwMode="auto">
          <a:xfrm>
            <a:off x="6627813" y="2487613"/>
            <a:ext cx="960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a:solidFill>
                  <a:srgbClr val="000000"/>
                </a:solidFill>
                <a:latin typeface="Arial" pitchFamily="34" charset="0"/>
                <a:cs typeface="Arial" pitchFamily="34" charset="0"/>
              </a:rPr>
              <a:t>Hungary</a:t>
            </a:r>
            <a:endParaRPr lang="en-US" altLang="en-US">
              <a:solidFill>
                <a:srgbClr val="000000"/>
              </a:solidFill>
              <a:latin typeface="Arial" pitchFamily="34" charset="0"/>
              <a:cs typeface="Arial" pitchFamily="34" charset="0"/>
            </a:endParaRPr>
          </a:p>
        </p:txBody>
      </p:sp>
      <p:sp>
        <p:nvSpPr>
          <p:cNvPr id="431241" name="Rectangle 137"/>
          <p:cNvSpPr>
            <a:spLocks noChangeArrowheads="1"/>
          </p:cNvSpPr>
          <p:nvPr/>
        </p:nvSpPr>
        <p:spPr bwMode="auto">
          <a:xfrm>
            <a:off x="4879975" y="2852738"/>
            <a:ext cx="2874963" cy="31750"/>
          </a:xfrm>
          <a:prstGeom prst="rect">
            <a:avLst/>
          </a:prstGeom>
          <a:solidFill>
            <a:srgbClr val="00FFFF"/>
          </a:solidFill>
          <a:ln w="9525">
            <a:solidFill>
              <a:srgbClr val="0000FF"/>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42" name="Rectangle 138"/>
          <p:cNvSpPr>
            <a:spLocks noChangeArrowheads="1"/>
          </p:cNvSpPr>
          <p:nvPr/>
        </p:nvSpPr>
        <p:spPr bwMode="auto">
          <a:xfrm>
            <a:off x="7847013" y="2625725"/>
            <a:ext cx="1492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43" name="Rectangle 139"/>
          <p:cNvSpPr>
            <a:spLocks noChangeArrowheads="1"/>
          </p:cNvSpPr>
          <p:nvPr/>
        </p:nvSpPr>
        <p:spPr bwMode="auto">
          <a:xfrm>
            <a:off x="7776962" y="2693807"/>
            <a:ext cx="1327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dirty="0">
                <a:solidFill>
                  <a:srgbClr val="000000"/>
                </a:solidFill>
                <a:latin typeface="Arial" pitchFamily="34" charset="0"/>
                <a:cs typeface="Arial" pitchFamily="34" charset="0"/>
              </a:rPr>
              <a:t>Czech Rep.</a:t>
            </a:r>
            <a:endParaRPr lang="en-US" altLang="en-US" dirty="0">
              <a:solidFill>
                <a:srgbClr val="000000"/>
              </a:solidFill>
              <a:latin typeface="Arial" pitchFamily="34" charset="0"/>
              <a:cs typeface="Arial" pitchFamily="34" charset="0"/>
            </a:endParaRPr>
          </a:p>
        </p:txBody>
      </p:sp>
      <p:sp>
        <p:nvSpPr>
          <p:cNvPr id="431244" name="Rectangle 140"/>
          <p:cNvSpPr>
            <a:spLocks noChangeArrowheads="1"/>
          </p:cNvSpPr>
          <p:nvPr/>
        </p:nvSpPr>
        <p:spPr bwMode="auto">
          <a:xfrm>
            <a:off x="3808413" y="3600450"/>
            <a:ext cx="2733675" cy="31750"/>
          </a:xfrm>
          <a:prstGeom prst="rect">
            <a:avLst/>
          </a:prstGeom>
          <a:solidFill>
            <a:srgbClr val="00FFFF"/>
          </a:solidFill>
          <a:ln w="9525">
            <a:solidFill>
              <a:srgbClr val="0000FF"/>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45" name="Rectangle 141"/>
          <p:cNvSpPr>
            <a:spLocks noChangeArrowheads="1"/>
          </p:cNvSpPr>
          <p:nvPr/>
        </p:nvSpPr>
        <p:spPr bwMode="auto">
          <a:xfrm>
            <a:off x="6575425" y="3430588"/>
            <a:ext cx="901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46" name="Rectangle 142"/>
          <p:cNvSpPr>
            <a:spLocks noChangeArrowheads="1"/>
          </p:cNvSpPr>
          <p:nvPr/>
        </p:nvSpPr>
        <p:spPr bwMode="auto">
          <a:xfrm>
            <a:off x="6675438" y="3498850"/>
            <a:ext cx="720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a:solidFill>
                  <a:srgbClr val="000000"/>
                </a:solidFill>
                <a:latin typeface="Arial" pitchFamily="34" charset="0"/>
                <a:cs typeface="Arial" pitchFamily="34" charset="0"/>
              </a:rPr>
              <a:t>Kenya</a:t>
            </a:r>
            <a:endParaRPr lang="en-US" altLang="en-US">
              <a:solidFill>
                <a:srgbClr val="000000"/>
              </a:solidFill>
              <a:latin typeface="Arial" pitchFamily="34" charset="0"/>
              <a:cs typeface="Arial" pitchFamily="34" charset="0"/>
            </a:endParaRPr>
          </a:p>
        </p:txBody>
      </p:sp>
      <p:sp>
        <p:nvSpPr>
          <p:cNvPr id="431247" name="Freeform 143"/>
          <p:cNvSpPr>
            <a:spLocks/>
          </p:cNvSpPr>
          <p:nvPr/>
        </p:nvSpPr>
        <p:spPr bwMode="auto">
          <a:xfrm>
            <a:off x="6238875" y="2366963"/>
            <a:ext cx="382588" cy="298450"/>
          </a:xfrm>
          <a:custGeom>
            <a:avLst/>
            <a:gdLst>
              <a:gd name="T0" fmla="*/ 0 w 241"/>
              <a:gd name="T1" fmla="*/ 2147483647 h 188"/>
              <a:gd name="T2" fmla="*/ 2147483647 w 241"/>
              <a:gd name="T3" fmla="*/ 2147483647 h 188"/>
              <a:gd name="T4" fmla="*/ 2147483647 w 241"/>
              <a:gd name="T5" fmla="*/ 2147483647 h 188"/>
              <a:gd name="T6" fmla="*/ 2147483647 w 241"/>
              <a:gd name="T7" fmla="*/ 0 h 188"/>
              <a:gd name="T8" fmla="*/ 0 w 241"/>
              <a:gd name="T9" fmla="*/ 2147483647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1" h="188">
                <a:moveTo>
                  <a:pt x="0" y="173"/>
                </a:moveTo>
                <a:lnTo>
                  <a:pt x="12" y="188"/>
                </a:lnTo>
                <a:lnTo>
                  <a:pt x="241" y="15"/>
                </a:lnTo>
                <a:lnTo>
                  <a:pt x="229" y="0"/>
                </a:lnTo>
                <a:lnTo>
                  <a:pt x="0" y="173"/>
                </a:lnTo>
                <a:close/>
              </a:path>
            </a:pathLst>
          </a:custGeom>
          <a:solidFill>
            <a:srgbClr val="00FFFF"/>
          </a:solidFill>
          <a:ln w="9525">
            <a:solidFill>
              <a:srgbClr val="0000FF"/>
            </a:solidFill>
            <a:round/>
            <a:headEnd/>
            <a:tailEnd/>
          </a:ln>
        </p:spPr>
        <p:txBody>
          <a:bodyPr/>
          <a:lstStyle/>
          <a:p>
            <a:endParaRPr lang="en-US">
              <a:solidFill>
                <a:srgbClr val="000000"/>
              </a:solidFill>
            </a:endParaRPr>
          </a:p>
        </p:txBody>
      </p:sp>
      <p:sp>
        <p:nvSpPr>
          <p:cNvPr id="431248" name="Rectangle 144"/>
          <p:cNvSpPr>
            <a:spLocks noChangeArrowheads="1"/>
          </p:cNvSpPr>
          <p:nvPr/>
        </p:nvSpPr>
        <p:spPr bwMode="auto">
          <a:xfrm>
            <a:off x="5208588" y="2232025"/>
            <a:ext cx="1050925" cy="31750"/>
          </a:xfrm>
          <a:prstGeom prst="rect">
            <a:avLst/>
          </a:prstGeom>
          <a:solidFill>
            <a:srgbClr val="00FFFF"/>
          </a:solidFill>
          <a:ln w="9525">
            <a:solidFill>
              <a:srgbClr val="0000FF"/>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49" name="Freeform 145"/>
          <p:cNvSpPr>
            <a:spLocks/>
          </p:cNvSpPr>
          <p:nvPr/>
        </p:nvSpPr>
        <p:spPr bwMode="auto">
          <a:xfrm>
            <a:off x="6245225" y="1954213"/>
            <a:ext cx="376238" cy="309562"/>
          </a:xfrm>
          <a:custGeom>
            <a:avLst/>
            <a:gdLst>
              <a:gd name="T0" fmla="*/ 0 w 237"/>
              <a:gd name="T1" fmla="*/ 2147483647 h 195"/>
              <a:gd name="T2" fmla="*/ 2147483647 w 237"/>
              <a:gd name="T3" fmla="*/ 2147483647 h 195"/>
              <a:gd name="T4" fmla="*/ 2147483647 w 237"/>
              <a:gd name="T5" fmla="*/ 2147483647 h 195"/>
              <a:gd name="T6" fmla="*/ 2147483647 w 237"/>
              <a:gd name="T7" fmla="*/ 0 h 195"/>
              <a:gd name="T8" fmla="*/ 0 w 237"/>
              <a:gd name="T9" fmla="*/ 2147483647 h 1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 h="195">
                <a:moveTo>
                  <a:pt x="0" y="179"/>
                </a:moveTo>
                <a:lnTo>
                  <a:pt x="12" y="195"/>
                </a:lnTo>
                <a:lnTo>
                  <a:pt x="237" y="15"/>
                </a:lnTo>
                <a:lnTo>
                  <a:pt x="225" y="0"/>
                </a:lnTo>
                <a:lnTo>
                  <a:pt x="0" y="179"/>
                </a:lnTo>
                <a:close/>
              </a:path>
            </a:pathLst>
          </a:custGeom>
          <a:solidFill>
            <a:srgbClr val="00FFFF"/>
          </a:solidFill>
          <a:ln w="9525">
            <a:solidFill>
              <a:srgbClr val="0000FF"/>
            </a:solidFill>
            <a:round/>
            <a:headEnd/>
            <a:tailEnd/>
          </a:ln>
        </p:spPr>
        <p:txBody>
          <a:bodyPr/>
          <a:lstStyle/>
          <a:p>
            <a:endParaRPr lang="en-US">
              <a:solidFill>
                <a:srgbClr val="000000"/>
              </a:solidFill>
            </a:endParaRPr>
          </a:p>
        </p:txBody>
      </p:sp>
      <p:sp>
        <p:nvSpPr>
          <p:cNvPr id="431250" name="Rectangle 146"/>
          <p:cNvSpPr>
            <a:spLocks noChangeArrowheads="1"/>
          </p:cNvSpPr>
          <p:nvPr/>
        </p:nvSpPr>
        <p:spPr bwMode="auto">
          <a:xfrm>
            <a:off x="6610350" y="1717675"/>
            <a:ext cx="1203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51" name="Rectangle 147"/>
          <p:cNvSpPr>
            <a:spLocks noChangeArrowheads="1"/>
          </p:cNvSpPr>
          <p:nvPr/>
        </p:nvSpPr>
        <p:spPr bwMode="auto">
          <a:xfrm>
            <a:off x="6710363" y="1785938"/>
            <a:ext cx="1030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a:solidFill>
                  <a:srgbClr val="000000"/>
                </a:solidFill>
                <a:latin typeface="Arial" pitchFamily="34" charset="0"/>
                <a:cs typeface="Arial" pitchFamily="34" charset="0"/>
              </a:rPr>
              <a:t>Denmark</a:t>
            </a:r>
            <a:endParaRPr lang="en-US" altLang="en-US">
              <a:solidFill>
                <a:srgbClr val="000000"/>
              </a:solidFill>
              <a:latin typeface="Arial" pitchFamily="34" charset="0"/>
              <a:cs typeface="Arial" pitchFamily="34" charset="0"/>
            </a:endParaRPr>
          </a:p>
        </p:txBody>
      </p:sp>
      <p:sp>
        <p:nvSpPr>
          <p:cNvPr id="431252" name="Rectangle 148"/>
          <p:cNvSpPr>
            <a:spLocks noChangeArrowheads="1"/>
          </p:cNvSpPr>
          <p:nvPr/>
        </p:nvSpPr>
        <p:spPr bwMode="auto">
          <a:xfrm>
            <a:off x="2901950" y="4078288"/>
            <a:ext cx="3625850" cy="30162"/>
          </a:xfrm>
          <a:prstGeom prst="rect">
            <a:avLst/>
          </a:prstGeom>
          <a:solidFill>
            <a:srgbClr val="00FFFF"/>
          </a:solidFill>
          <a:ln w="9525">
            <a:solidFill>
              <a:srgbClr val="0000FF"/>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53" name="Rectangle 149"/>
          <p:cNvSpPr>
            <a:spLocks noChangeArrowheads="1"/>
          </p:cNvSpPr>
          <p:nvPr/>
        </p:nvSpPr>
        <p:spPr bwMode="auto">
          <a:xfrm>
            <a:off x="6562725" y="3906838"/>
            <a:ext cx="1079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54" name="Rectangle 150"/>
          <p:cNvSpPr>
            <a:spLocks noChangeArrowheads="1"/>
          </p:cNvSpPr>
          <p:nvPr/>
        </p:nvSpPr>
        <p:spPr bwMode="auto">
          <a:xfrm>
            <a:off x="6662738" y="3975100"/>
            <a:ext cx="903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a:solidFill>
                  <a:srgbClr val="000000"/>
                </a:solidFill>
                <a:latin typeface="Arial" pitchFamily="34" charset="0"/>
                <a:cs typeface="Arial" pitchFamily="34" charset="0"/>
              </a:rPr>
              <a:t>Monaco</a:t>
            </a:r>
            <a:endParaRPr lang="en-US" altLang="en-US">
              <a:solidFill>
                <a:srgbClr val="000000"/>
              </a:solidFill>
              <a:latin typeface="Arial" pitchFamily="34" charset="0"/>
              <a:cs typeface="Arial" pitchFamily="34" charset="0"/>
            </a:endParaRPr>
          </a:p>
        </p:txBody>
      </p:sp>
      <p:sp>
        <p:nvSpPr>
          <p:cNvPr id="431255" name="Rectangle 151"/>
          <p:cNvSpPr>
            <a:spLocks noChangeArrowheads="1"/>
          </p:cNvSpPr>
          <p:nvPr/>
        </p:nvSpPr>
        <p:spPr bwMode="auto">
          <a:xfrm>
            <a:off x="6197600" y="1139825"/>
            <a:ext cx="219868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56" name="Rectangle 152"/>
          <p:cNvSpPr>
            <a:spLocks noChangeArrowheads="1"/>
          </p:cNvSpPr>
          <p:nvPr/>
        </p:nvSpPr>
        <p:spPr bwMode="auto">
          <a:xfrm>
            <a:off x="6297613" y="1214438"/>
            <a:ext cx="11763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600">
                <a:solidFill>
                  <a:srgbClr val="000000"/>
                </a:solidFill>
                <a:latin typeface="Arial" pitchFamily="34" charset="0"/>
                <a:cs typeface="Arial" pitchFamily="34" charset="0"/>
              </a:rPr>
              <a:t>GNP of:</a:t>
            </a:r>
            <a:endParaRPr lang="en-US" altLang="en-US">
              <a:solidFill>
                <a:srgbClr val="000000"/>
              </a:solidFill>
              <a:latin typeface="Arial" pitchFamily="34" charset="0"/>
              <a:cs typeface="Arial" pitchFamily="34" charset="0"/>
            </a:endParaRPr>
          </a:p>
        </p:txBody>
      </p:sp>
      <p:sp>
        <p:nvSpPr>
          <p:cNvPr id="431257" name="Rectangle 153"/>
          <p:cNvSpPr>
            <a:spLocks noChangeArrowheads="1"/>
          </p:cNvSpPr>
          <p:nvPr/>
        </p:nvSpPr>
        <p:spPr bwMode="auto">
          <a:xfrm>
            <a:off x="4467225" y="3152775"/>
            <a:ext cx="3379788" cy="30163"/>
          </a:xfrm>
          <a:prstGeom prst="rect">
            <a:avLst/>
          </a:prstGeom>
          <a:solidFill>
            <a:srgbClr val="00FFFF"/>
          </a:solidFill>
          <a:ln w="9525">
            <a:solidFill>
              <a:srgbClr val="0000FF"/>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58" name="Rectangle 154"/>
          <p:cNvSpPr>
            <a:spLocks noChangeArrowheads="1"/>
          </p:cNvSpPr>
          <p:nvPr/>
        </p:nvSpPr>
        <p:spPr bwMode="auto">
          <a:xfrm>
            <a:off x="7881938" y="2981325"/>
            <a:ext cx="1409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59" name="Rectangle 155"/>
          <p:cNvSpPr>
            <a:spLocks noChangeArrowheads="1"/>
          </p:cNvSpPr>
          <p:nvPr/>
        </p:nvSpPr>
        <p:spPr bwMode="auto">
          <a:xfrm>
            <a:off x="7785894" y="3024982"/>
            <a:ext cx="1241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dirty="0">
                <a:solidFill>
                  <a:srgbClr val="000000"/>
                </a:solidFill>
                <a:latin typeface="Arial" pitchFamily="34" charset="0"/>
                <a:cs typeface="Arial" pitchFamily="34" charset="0"/>
              </a:rPr>
              <a:t>Guatemala</a:t>
            </a:r>
            <a:endParaRPr lang="en-US" altLang="en-US" dirty="0">
              <a:solidFill>
                <a:srgbClr val="000000"/>
              </a:solidFill>
              <a:latin typeface="Arial" pitchFamily="34" charset="0"/>
              <a:cs typeface="Arial" pitchFamily="34" charset="0"/>
            </a:endParaRPr>
          </a:p>
        </p:txBody>
      </p:sp>
      <p:sp>
        <p:nvSpPr>
          <p:cNvPr id="431260" name="Line 156"/>
          <p:cNvSpPr>
            <a:spLocks noChangeShapeType="1"/>
          </p:cNvSpPr>
          <p:nvPr/>
        </p:nvSpPr>
        <p:spPr bwMode="auto">
          <a:xfrm flipH="1" flipV="1">
            <a:off x="1905000" y="1663700"/>
            <a:ext cx="1903413" cy="16224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261" name="Line 157"/>
          <p:cNvSpPr>
            <a:spLocks noChangeShapeType="1"/>
          </p:cNvSpPr>
          <p:nvPr/>
        </p:nvSpPr>
        <p:spPr bwMode="auto">
          <a:xfrm flipH="1" flipV="1">
            <a:off x="2895600" y="1663700"/>
            <a:ext cx="1158875" cy="14573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262" name="Line 158"/>
          <p:cNvSpPr>
            <a:spLocks noChangeShapeType="1"/>
          </p:cNvSpPr>
          <p:nvPr/>
        </p:nvSpPr>
        <p:spPr bwMode="auto">
          <a:xfrm flipH="1" flipV="1">
            <a:off x="4038600" y="1663700"/>
            <a:ext cx="263525" cy="12922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263" name="Rectangle 159"/>
          <p:cNvSpPr>
            <a:spLocks noChangeArrowheads="1"/>
          </p:cNvSpPr>
          <p:nvPr/>
        </p:nvSpPr>
        <p:spPr bwMode="auto">
          <a:xfrm>
            <a:off x="908050" y="762000"/>
            <a:ext cx="11588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64" name="Rectangle 160"/>
          <p:cNvSpPr>
            <a:spLocks noChangeArrowheads="1"/>
          </p:cNvSpPr>
          <p:nvPr/>
        </p:nvSpPr>
        <p:spPr bwMode="auto">
          <a:xfrm>
            <a:off x="1166813" y="973138"/>
            <a:ext cx="636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500">
                <a:solidFill>
                  <a:srgbClr val="000000"/>
                </a:solidFill>
                <a:latin typeface="Arial" pitchFamily="34" charset="0"/>
                <a:cs typeface="Arial" pitchFamily="34" charset="0"/>
              </a:rPr>
              <a:t>100 nm</a:t>
            </a:r>
            <a:endParaRPr lang="en-US" altLang="en-US">
              <a:solidFill>
                <a:srgbClr val="000000"/>
              </a:solidFill>
              <a:latin typeface="Arial" pitchFamily="34" charset="0"/>
              <a:cs typeface="Arial" pitchFamily="34" charset="0"/>
            </a:endParaRPr>
          </a:p>
        </p:txBody>
      </p:sp>
      <p:sp>
        <p:nvSpPr>
          <p:cNvPr id="431265" name="Rectangle 161"/>
          <p:cNvSpPr>
            <a:spLocks noChangeArrowheads="1"/>
          </p:cNvSpPr>
          <p:nvPr/>
        </p:nvSpPr>
        <p:spPr bwMode="auto">
          <a:xfrm>
            <a:off x="1022350" y="1203325"/>
            <a:ext cx="923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500">
                <a:solidFill>
                  <a:srgbClr val="000000"/>
                </a:solidFill>
                <a:latin typeface="Arial" pitchFamily="34" charset="0"/>
                <a:cs typeface="Arial" pitchFamily="34" charset="0"/>
              </a:rPr>
              <a:t>technology</a:t>
            </a:r>
            <a:endParaRPr lang="en-US" altLang="en-US">
              <a:solidFill>
                <a:srgbClr val="000000"/>
              </a:solidFill>
              <a:latin typeface="Arial" pitchFamily="34" charset="0"/>
              <a:cs typeface="Arial" pitchFamily="34" charset="0"/>
            </a:endParaRPr>
          </a:p>
        </p:txBody>
      </p:sp>
      <p:sp>
        <p:nvSpPr>
          <p:cNvPr id="431266" name="Rectangle 162"/>
          <p:cNvSpPr>
            <a:spLocks noChangeArrowheads="1"/>
          </p:cNvSpPr>
          <p:nvPr/>
        </p:nvSpPr>
        <p:spPr bwMode="auto">
          <a:xfrm>
            <a:off x="1006475" y="1435100"/>
            <a:ext cx="955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500">
                <a:solidFill>
                  <a:srgbClr val="000000"/>
                </a:solidFill>
                <a:latin typeface="Arial" pitchFamily="34" charset="0"/>
                <a:cs typeface="Arial" pitchFamily="34" charset="0"/>
              </a:rPr>
              <a:t>node, 2004</a:t>
            </a:r>
            <a:endParaRPr lang="en-US" altLang="en-US">
              <a:solidFill>
                <a:srgbClr val="000000"/>
              </a:solidFill>
              <a:latin typeface="Arial" pitchFamily="34" charset="0"/>
              <a:cs typeface="Arial" pitchFamily="34" charset="0"/>
            </a:endParaRPr>
          </a:p>
        </p:txBody>
      </p:sp>
      <p:sp>
        <p:nvSpPr>
          <p:cNvPr id="431267" name="Rectangle 163"/>
          <p:cNvSpPr>
            <a:spLocks noChangeArrowheads="1"/>
          </p:cNvSpPr>
          <p:nvPr/>
        </p:nvSpPr>
        <p:spPr bwMode="auto">
          <a:xfrm>
            <a:off x="2076450" y="762000"/>
            <a:ext cx="116046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68" name="Rectangle 164"/>
          <p:cNvSpPr>
            <a:spLocks noChangeArrowheads="1"/>
          </p:cNvSpPr>
          <p:nvPr/>
        </p:nvSpPr>
        <p:spPr bwMode="auto">
          <a:xfrm>
            <a:off x="2389188" y="973138"/>
            <a:ext cx="5302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500">
                <a:solidFill>
                  <a:srgbClr val="000000"/>
                </a:solidFill>
                <a:latin typeface="Arial" pitchFamily="34" charset="0"/>
                <a:cs typeface="Arial" pitchFamily="34" charset="0"/>
              </a:rPr>
              <a:t>70 nm</a:t>
            </a:r>
            <a:endParaRPr lang="en-US" altLang="en-US">
              <a:solidFill>
                <a:srgbClr val="000000"/>
              </a:solidFill>
              <a:latin typeface="Arial" pitchFamily="34" charset="0"/>
              <a:cs typeface="Arial" pitchFamily="34" charset="0"/>
            </a:endParaRPr>
          </a:p>
        </p:txBody>
      </p:sp>
      <p:sp>
        <p:nvSpPr>
          <p:cNvPr id="431269" name="Rectangle 165"/>
          <p:cNvSpPr>
            <a:spLocks noChangeArrowheads="1"/>
          </p:cNvSpPr>
          <p:nvPr/>
        </p:nvSpPr>
        <p:spPr bwMode="auto">
          <a:xfrm>
            <a:off x="2192338" y="1203325"/>
            <a:ext cx="923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500">
                <a:solidFill>
                  <a:srgbClr val="000000"/>
                </a:solidFill>
                <a:latin typeface="Arial" pitchFamily="34" charset="0"/>
                <a:cs typeface="Arial" pitchFamily="34" charset="0"/>
              </a:rPr>
              <a:t>technology</a:t>
            </a:r>
            <a:endParaRPr lang="en-US" altLang="en-US">
              <a:solidFill>
                <a:srgbClr val="000000"/>
              </a:solidFill>
              <a:latin typeface="Arial" pitchFamily="34" charset="0"/>
              <a:cs typeface="Arial" pitchFamily="34" charset="0"/>
            </a:endParaRPr>
          </a:p>
        </p:txBody>
      </p:sp>
      <p:sp>
        <p:nvSpPr>
          <p:cNvPr id="431270" name="Rectangle 166"/>
          <p:cNvSpPr>
            <a:spLocks noChangeArrowheads="1"/>
          </p:cNvSpPr>
          <p:nvPr/>
        </p:nvSpPr>
        <p:spPr bwMode="auto">
          <a:xfrm>
            <a:off x="2176463" y="1435100"/>
            <a:ext cx="955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500">
                <a:solidFill>
                  <a:srgbClr val="000000"/>
                </a:solidFill>
                <a:latin typeface="Arial" pitchFamily="34" charset="0"/>
                <a:cs typeface="Arial" pitchFamily="34" charset="0"/>
              </a:rPr>
              <a:t>node, 2007</a:t>
            </a:r>
            <a:endParaRPr lang="en-US" altLang="en-US">
              <a:solidFill>
                <a:srgbClr val="000000"/>
              </a:solidFill>
              <a:latin typeface="Arial" pitchFamily="34" charset="0"/>
              <a:cs typeface="Arial" pitchFamily="34" charset="0"/>
            </a:endParaRPr>
          </a:p>
        </p:txBody>
      </p:sp>
      <p:sp>
        <p:nvSpPr>
          <p:cNvPr id="431271" name="Rectangle 167"/>
          <p:cNvSpPr>
            <a:spLocks noChangeArrowheads="1"/>
          </p:cNvSpPr>
          <p:nvPr/>
        </p:nvSpPr>
        <p:spPr bwMode="auto">
          <a:xfrm>
            <a:off x="4464050" y="762000"/>
            <a:ext cx="11588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72" name="Rectangle 168"/>
          <p:cNvSpPr>
            <a:spLocks noChangeArrowheads="1"/>
          </p:cNvSpPr>
          <p:nvPr/>
        </p:nvSpPr>
        <p:spPr bwMode="auto">
          <a:xfrm>
            <a:off x="4776788" y="973138"/>
            <a:ext cx="5302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500">
                <a:solidFill>
                  <a:srgbClr val="000000"/>
                </a:solidFill>
                <a:latin typeface="Arial" pitchFamily="34" charset="0"/>
                <a:cs typeface="Arial" pitchFamily="34" charset="0"/>
              </a:rPr>
              <a:t>35 nm</a:t>
            </a:r>
            <a:endParaRPr lang="en-US" altLang="en-US">
              <a:solidFill>
                <a:srgbClr val="000000"/>
              </a:solidFill>
              <a:latin typeface="Arial" pitchFamily="34" charset="0"/>
              <a:cs typeface="Arial" pitchFamily="34" charset="0"/>
            </a:endParaRPr>
          </a:p>
        </p:txBody>
      </p:sp>
      <p:sp>
        <p:nvSpPr>
          <p:cNvPr id="431273" name="Rectangle 169"/>
          <p:cNvSpPr>
            <a:spLocks noChangeArrowheads="1"/>
          </p:cNvSpPr>
          <p:nvPr/>
        </p:nvSpPr>
        <p:spPr bwMode="auto">
          <a:xfrm>
            <a:off x="4578350" y="1203325"/>
            <a:ext cx="923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500">
                <a:solidFill>
                  <a:srgbClr val="000000"/>
                </a:solidFill>
                <a:latin typeface="Arial" pitchFamily="34" charset="0"/>
                <a:cs typeface="Arial" pitchFamily="34" charset="0"/>
              </a:rPr>
              <a:t>technology</a:t>
            </a:r>
            <a:endParaRPr lang="en-US" altLang="en-US">
              <a:solidFill>
                <a:srgbClr val="000000"/>
              </a:solidFill>
              <a:latin typeface="Arial" pitchFamily="34" charset="0"/>
              <a:cs typeface="Arial" pitchFamily="34" charset="0"/>
            </a:endParaRPr>
          </a:p>
        </p:txBody>
      </p:sp>
      <p:sp>
        <p:nvSpPr>
          <p:cNvPr id="431274" name="Rectangle 170"/>
          <p:cNvSpPr>
            <a:spLocks noChangeArrowheads="1"/>
          </p:cNvSpPr>
          <p:nvPr/>
        </p:nvSpPr>
        <p:spPr bwMode="auto">
          <a:xfrm>
            <a:off x="4564063" y="1435100"/>
            <a:ext cx="955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500">
                <a:solidFill>
                  <a:srgbClr val="000000"/>
                </a:solidFill>
                <a:latin typeface="Arial" pitchFamily="34" charset="0"/>
                <a:cs typeface="Arial" pitchFamily="34" charset="0"/>
              </a:rPr>
              <a:t>node, 2013</a:t>
            </a:r>
            <a:endParaRPr lang="en-US" altLang="en-US">
              <a:solidFill>
                <a:srgbClr val="000000"/>
              </a:solidFill>
              <a:latin typeface="Arial" pitchFamily="34" charset="0"/>
              <a:cs typeface="Arial" pitchFamily="34" charset="0"/>
            </a:endParaRPr>
          </a:p>
        </p:txBody>
      </p:sp>
      <p:sp>
        <p:nvSpPr>
          <p:cNvPr id="431275" name="Rectangle 171"/>
          <p:cNvSpPr>
            <a:spLocks noChangeArrowheads="1"/>
          </p:cNvSpPr>
          <p:nvPr/>
        </p:nvSpPr>
        <p:spPr bwMode="auto">
          <a:xfrm>
            <a:off x="3478213" y="3797300"/>
            <a:ext cx="3049587" cy="30163"/>
          </a:xfrm>
          <a:prstGeom prst="rect">
            <a:avLst/>
          </a:prstGeom>
          <a:solidFill>
            <a:srgbClr val="00FFFF"/>
          </a:solidFill>
          <a:ln w="9525">
            <a:solidFill>
              <a:srgbClr val="0000FF"/>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76" name="Rectangle 172"/>
          <p:cNvSpPr>
            <a:spLocks noChangeArrowheads="1"/>
          </p:cNvSpPr>
          <p:nvPr/>
        </p:nvSpPr>
        <p:spPr bwMode="auto">
          <a:xfrm>
            <a:off x="6573838" y="3652838"/>
            <a:ext cx="14097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77" name="Rectangle 173"/>
          <p:cNvSpPr>
            <a:spLocks noChangeArrowheads="1"/>
          </p:cNvSpPr>
          <p:nvPr/>
        </p:nvSpPr>
        <p:spPr bwMode="auto">
          <a:xfrm>
            <a:off x="6673850" y="3721100"/>
            <a:ext cx="1243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000">
                <a:solidFill>
                  <a:srgbClr val="000000"/>
                </a:solidFill>
                <a:latin typeface="Arial" pitchFamily="34" charset="0"/>
                <a:cs typeface="Arial" pitchFamily="34" charset="0"/>
              </a:rPr>
              <a:t>Macedonia</a:t>
            </a:r>
            <a:endParaRPr lang="en-US" altLang="en-US">
              <a:solidFill>
                <a:srgbClr val="000000"/>
              </a:solidFill>
              <a:latin typeface="Arial" pitchFamily="34" charset="0"/>
              <a:cs typeface="Arial" pitchFamily="34" charset="0"/>
            </a:endParaRPr>
          </a:p>
        </p:txBody>
      </p:sp>
      <p:sp>
        <p:nvSpPr>
          <p:cNvPr id="431278" name="Rectangle 174"/>
          <p:cNvSpPr>
            <a:spLocks noChangeArrowheads="1"/>
          </p:cNvSpPr>
          <p:nvPr/>
        </p:nvSpPr>
        <p:spPr bwMode="auto">
          <a:xfrm>
            <a:off x="4359275" y="3008313"/>
            <a:ext cx="120650" cy="109537"/>
          </a:xfrm>
          <a:prstGeom prst="rect">
            <a:avLst/>
          </a:prstGeom>
          <a:solidFill>
            <a:srgbClr val="FC0128"/>
          </a:solidFill>
          <a:ln w="14288">
            <a:solidFill>
              <a:srgbClr val="FC0128"/>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79" name="Line 175"/>
          <p:cNvSpPr>
            <a:spLocks noChangeShapeType="1"/>
          </p:cNvSpPr>
          <p:nvPr/>
        </p:nvSpPr>
        <p:spPr bwMode="auto">
          <a:xfrm flipV="1">
            <a:off x="4632325" y="1739900"/>
            <a:ext cx="244475" cy="10509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431280" name="Rectangle 176"/>
          <p:cNvSpPr>
            <a:spLocks noChangeArrowheads="1"/>
          </p:cNvSpPr>
          <p:nvPr/>
        </p:nvSpPr>
        <p:spPr bwMode="auto">
          <a:xfrm>
            <a:off x="3309938" y="762000"/>
            <a:ext cx="11588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81" name="Rectangle 177"/>
          <p:cNvSpPr>
            <a:spLocks noChangeArrowheads="1"/>
          </p:cNvSpPr>
          <p:nvPr/>
        </p:nvSpPr>
        <p:spPr bwMode="auto">
          <a:xfrm>
            <a:off x="3622675" y="973138"/>
            <a:ext cx="5302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500">
                <a:solidFill>
                  <a:srgbClr val="000000"/>
                </a:solidFill>
                <a:latin typeface="Arial" pitchFamily="34" charset="0"/>
                <a:cs typeface="Arial" pitchFamily="34" charset="0"/>
              </a:rPr>
              <a:t>50 nm</a:t>
            </a:r>
            <a:endParaRPr lang="en-US" altLang="en-US">
              <a:solidFill>
                <a:srgbClr val="000000"/>
              </a:solidFill>
              <a:latin typeface="Arial" pitchFamily="34" charset="0"/>
              <a:cs typeface="Arial" pitchFamily="34" charset="0"/>
            </a:endParaRPr>
          </a:p>
        </p:txBody>
      </p:sp>
      <p:sp>
        <p:nvSpPr>
          <p:cNvPr id="431282" name="Rectangle 178"/>
          <p:cNvSpPr>
            <a:spLocks noChangeArrowheads="1"/>
          </p:cNvSpPr>
          <p:nvPr/>
        </p:nvSpPr>
        <p:spPr bwMode="auto">
          <a:xfrm>
            <a:off x="3425825" y="1203325"/>
            <a:ext cx="9239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500">
                <a:solidFill>
                  <a:srgbClr val="000000"/>
                </a:solidFill>
                <a:latin typeface="Arial" pitchFamily="34" charset="0"/>
                <a:cs typeface="Arial" pitchFamily="34" charset="0"/>
              </a:rPr>
              <a:t>technology</a:t>
            </a:r>
            <a:endParaRPr lang="en-US" altLang="en-US">
              <a:solidFill>
                <a:srgbClr val="000000"/>
              </a:solidFill>
              <a:latin typeface="Arial" pitchFamily="34" charset="0"/>
              <a:cs typeface="Arial" pitchFamily="34" charset="0"/>
            </a:endParaRPr>
          </a:p>
        </p:txBody>
      </p:sp>
      <p:sp>
        <p:nvSpPr>
          <p:cNvPr id="431283" name="Rectangle 179"/>
          <p:cNvSpPr>
            <a:spLocks noChangeArrowheads="1"/>
          </p:cNvSpPr>
          <p:nvPr/>
        </p:nvSpPr>
        <p:spPr bwMode="auto">
          <a:xfrm>
            <a:off x="3409950" y="1435100"/>
            <a:ext cx="9556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500">
                <a:solidFill>
                  <a:srgbClr val="000000"/>
                </a:solidFill>
                <a:latin typeface="Arial" pitchFamily="34" charset="0"/>
                <a:cs typeface="Arial" pitchFamily="34" charset="0"/>
              </a:rPr>
              <a:t>node, 2010</a:t>
            </a:r>
            <a:endParaRPr lang="en-US" altLang="en-US">
              <a:solidFill>
                <a:srgbClr val="000000"/>
              </a:solidFill>
              <a:latin typeface="Arial" pitchFamily="34" charset="0"/>
              <a:cs typeface="Arial" pitchFamily="34" charset="0"/>
            </a:endParaRPr>
          </a:p>
        </p:txBody>
      </p:sp>
      <p:sp>
        <p:nvSpPr>
          <p:cNvPr id="431284" name="Line 180"/>
          <p:cNvSpPr>
            <a:spLocks noChangeShapeType="1"/>
          </p:cNvSpPr>
          <p:nvPr/>
        </p:nvSpPr>
        <p:spPr bwMode="auto">
          <a:xfrm flipV="1">
            <a:off x="3048000" y="3263900"/>
            <a:ext cx="2286000" cy="609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1285" name="Oval 181"/>
          <p:cNvSpPr>
            <a:spLocks noChangeArrowheads="1"/>
          </p:cNvSpPr>
          <p:nvPr/>
        </p:nvSpPr>
        <p:spPr bwMode="auto">
          <a:xfrm>
            <a:off x="2997200" y="3805238"/>
            <a:ext cx="109538" cy="112712"/>
          </a:xfrm>
          <a:prstGeom prst="ellipse">
            <a:avLst/>
          </a:prstGeom>
          <a:solidFill>
            <a:srgbClr val="FF0000"/>
          </a:solidFill>
          <a:ln w="12700">
            <a:solidFill>
              <a:srgbClr val="FF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86" name="Oval 182"/>
          <p:cNvSpPr>
            <a:spLocks noChangeArrowheads="1"/>
          </p:cNvSpPr>
          <p:nvPr/>
        </p:nvSpPr>
        <p:spPr bwMode="auto">
          <a:xfrm>
            <a:off x="3309938" y="3743325"/>
            <a:ext cx="109537" cy="112713"/>
          </a:xfrm>
          <a:prstGeom prst="ellipse">
            <a:avLst/>
          </a:prstGeom>
          <a:solidFill>
            <a:srgbClr val="FF0000"/>
          </a:solidFill>
          <a:ln w="12700">
            <a:solidFill>
              <a:srgbClr val="FF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87" name="Oval 183"/>
          <p:cNvSpPr>
            <a:spLocks noChangeArrowheads="1"/>
          </p:cNvSpPr>
          <p:nvPr/>
        </p:nvSpPr>
        <p:spPr bwMode="auto">
          <a:xfrm>
            <a:off x="3505200" y="3644900"/>
            <a:ext cx="109538" cy="112713"/>
          </a:xfrm>
          <a:prstGeom prst="ellipse">
            <a:avLst/>
          </a:prstGeom>
          <a:solidFill>
            <a:srgbClr val="FF0000"/>
          </a:solidFill>
          <a:ln w="12700">
            <a:solidFill>
              <a:srgbClr val="FF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solidFill>
                <a:srgbClr val="000000"/>
              </a:solidFill>
            </a:endParaRPr>
          </a:p>
        </p:txBody>
      </p:sp>
      <p:sp>
        <p:nvSpPr>
          <p:cNvPr id="431288" name="Text Box 184"/>
          <p:cNvSpPr txBox="1">
            <a:spLocks noChangeArrowheads="1"/>
          </p:cNvSpPr>
          <p:nvPr/>
        </p:nvSpPr>
        <p:spPr bwMode="auto">
          <a:xfrm>
            <a:off x="2971800" y="3276600"/>
            <a:ext cx="4016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2800" b="1">
                <a:solidFill>
                  <a:srgbClr val="3333CC"/>
                </a:solidFill>
                <a:latin typeface="Arial" pitchFamily="34" charset="0"/>
                <a:cs typeface="Arial" pitchFamily="34" charset="0"/>
              </a:rPr>
              <a:t>?</a:t>
            </a:r>
          </a:p>
        </p:txBody>
      </p:sp>
      <p:grpSp>
        <p:nvGrpSpPr>
          <p:cNvPr id="431289" name="Group 185"/>
          <p:cNvGrpSpPr>
            <a:grpSpLocks/>
          </p:cNvGrpSpPr>
          <p:nvPr/>
        </p:nvGrpSpPr>
        <p:grpSpPr bwMode="auto">
          <a:xfrm>
            <a:off x="7295356" y="6050756"/>
            <a:ext cx="835025" cy="725487"/>
            <a:chOff x="81" y="193"/>
            <a:chExt cx="526" cy="457"/>
          </a:xfrm>
        </p:grpSpPr>
        <p:sp>
          <p:nvSpPr>
            <p:cNvPr id="431291" name="Freeform 186"/>
            <p:cNvSpPr>
              <a:spLocks/>
            </p:cNvSpPr>
            <p:nvPr/>
          </p:nvSpPr>
          <p:spPr bwMode="auto">
            <a:xfrm>
              <a:off x="85" y="197"/>
              <a:ext cx="395" cy="394"/>
            </a:xfrm>
            <a:custGeom>
              <a:avLst/>
              <a:gdLst>
                <a:gd name="T0" fmla="*/ 28 w 395"/>
                <a:gd name="T1" fmla="*/ 296 h 394"/>
                <a:gd name="T2" fmla="*/ 51 w 395"/>
                <a:gd name="T3" fmla="*/ 328 h 394"/>
                <a:gd name="T4" fmla="*/ 79 w 395"/>
                <a:gd name="T5" fmla="*/ 354 h 394"/>
                <a:gd name="T6" fmla="*/ 111 w 395"/>
                <a:gd name="T7" fmla="*/ 373 h 394"/>
                <a:gd name="T8" fmla="*/ 147 w 395"/>
                <a:gd name="T9" fmla="*/ 387 h 394"/>
                <a:gd name="T10" fmla="*/ 184 w 395"/>
                <a:gd name="T11" fmla="*/ 393 h 394"/>
                <a:gd name="T12" fmla="*/ 223 w 395"/>
                <a:gd name="T13" fmla="*/ 392 h 394"/>
                <a:gd name="T14" fmla="*/ 261 w 395"/>
                <a:gd name="T15" fmla="*/ 383 h 394"/>
                <a:gd name="T16" fmla="*/ 297 w 395"/>
                <a:gd name="T17" fmla="*/ 366 h 394"/>
                <a:gd name="T18" fmla="*/ 329 w 395"/>
                <a:gd name="T19" fmla="*/ 343 h 394"/>
                <a:gd name="T20" fmla="*/ 355 w 395"/>
                <a:gd name="T21" fmla="*/ 315 h 394"/>
                <a:gd name="T22" fmla="*/ 374 w 395"/>
                <a:gd name="T23" fmla="*/ 282 h 394"/>
                <a:gd name="T24" fmla="*/ 387 w 395"/>
                <a:gd name="T25" fmla="*/ 247 h 394"/>
                <a:gd name="T26" fmla="*/ 393 w 395"/>
                <a:gd name="T27" fmla="*/ 210 h 394"/>
                <a:gd name="T28" fmla="*/ 392 w 395"/>
                <a:gd name="T29" fmla="*/ 171 h 394"/>
                <a:gd name="T30" fmla="*/ 383 w 395"/>
                <a:gd name="T31" fmla="*/ 133 h 394"/>
                <a:gd name="T32" fmla="*/ 366 w 395"/>
                <a:gd name="T33" fmla="*/ 97 h 394"/>
                <a:gd name="T34" fmla="*/ 343 w 395"/>
                <a:gd name="T35" fmla="*/ 65 h 394"/>
                <a:gd name="T36" fmla="*/ 315 w 395"/>
                <a:gd name="T37" fmla="*/ 39 h 394"/>
                <a:gd name="T38" fmla="*/ 283 w 395"/>
                <a:gd name="T39" fmla="*/ 20 h 394"/>
                <a:gd name="T40" fmla="*/ 247 w 395"/>
                <a:gd name="T41" fmla="*/ 6 h 394"/>
                <a:gd name="T42" fmla="*/ 210 w 395"/>
                <a:gd name="T43" fmla="*/ 0 h 394"/>
                <a:gd name="T44" fmla="*/ 171 w 395"/>
                <a:gd name="T45" fmla="*/ 1 h 394"/>
                <a:gd name="T46" fmla="*/ 133 w 395"/>
                <a:gd name="T47" fmla="*/ 10 h 394"/>
                <a:gd name="T48" fmla="*/ 97 w 395"/>
                <a:gd name="T49" fmla="*/ 27 h 394"/>
                <a:gd name="T50" fmla="*/ 65 w 395"/>
                <a:gd name="T51" fmla="*/ 50 h 394"/>
                <a:gd name="T52" fmla="*/ 39 w 395"/>
                <a:gd name="T53" fmla="*/ 78 h 394"/>
                <a:gd name="T54" fmla="*/ 20 w 395"/>
                <a:gd name="T55" fmla="*/ 111 h 394"/>
                <a:gd name="T56" fmla="*/ 7 w 395"/>
                <a:gd name="T57" fmla="*/ 146 h 394"/>
                <a:gd name="T58" fmla="*/ 1 w 395"/>
                <a:gd name="T59" fmla="*/ 183 h 394"/>
                <a:gd name="T60" fmla="*/ 2 w 395"/>
                <a:gd name="T61" fmla="*/ 222 h 394"/>
                <a:gd name="T62" fmla="*/ 11 w 395"/>
                <a:gd name="T63" fmla="*/ 260 h 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5" h="394">
                  <a:moveTo>
                    <a:pt x="18" y="278"/>
                  </a:moveTo>
                  <a:lnTo>
                    <a:pt x="28" y="296"/>
                  </a:lnTo>
                  <a:lnTo>
                    <a:pt x="38" y="313"/>
                  </a:lnTo>
                  <a:lnTo>
                    <a:pt x="51" y="328"/>
                  </a:lnTo>
                  <a:lnTo>
                    <a:pt x="64" y="342"/>
                  </a:lnTo>
                  <a:lnTo>
                    <a:pt x="79" y="354"/>
                  </a:lnTo>
                  <a:lnTo>
                    <a:pt x="95" y="364"/>
                  </a:lnTo>
                  <a:lnTo>
                    <a:pt x="111" y="373"/>
                  </a:lnTo>
                  <a:lnTo>
                    <a:pt x="129" y="381"/>
                  </a:lnTo>
                  <a:lnTo>
                    <a:pt x="147" y="387"/>
                  </a:lnTo>
                  <a:lnTo>
                    <a:pt x="165" y="391"/>
                  </a:lnTo>
                  <a:lnTo>
                    <a:pt x="184" y="393"/>
                  </a:lnTo>
                  <a:lnTo>
                    <a:pt x="203" y="393"/>
                  </a:lnTo>
                  <a:lnTo>
                    <a:pt x="223" y="392"/>
                  </a:lnTo>
                  <a:lnTo>
                    <a:pt x="242" y="388"/>
                  </a:lnTo>
                  <a:lnTo>
                    <a:pt x="261" y="383"/>
                  </a:lnTo>
                  <a:lnTo>
                    <a:pt x="279" y="375"/>
                  </a:lnTo>
                  <a:lnTo>
                    <a:pt x="297" y="366"/>
                  </a:lnTo>
                  <a:lnTo>
                    <a:pt x="314" y="355"/>
                  </a:lnTo>
                  <a:lnTo>
                    <a:pt x="329" y="343"/>
                  </a:lnTo>
                  <a:lnTo>
                    <a:pt x="342" y="329"/>
                  </a:lnTo>
                  <a:lnTo>
                    <a:pt x="355" y="315"/>
                  </a:lnTo>
                  <a:lnTo>
                    <a:pt x="365" y="299"/>
                  </a:lnTo>
                  <a:lnTo>
                    <a:pt x="374" y="282"/>
                  </a:lnTo>
                  <a:lnTo>
                    <a:pt x="382" y="265"/>
                  </a:lnTo>
                  <a:lnTo>
                    <a:pt x="387" y="247"/>
                  </a:lnTo>
                  <a:lnTo>
                    <a:pt x="391" y="229"/>
                  </a:lnTo>
                  <a:lnTo>
                    <a:pt x="393" y="210"/>
                  </a:lnTo>
                  <a:lnTo>
                    <a:pt x="394" y="191"/>
                  </a:lnTo>
                  <a:lnTo>
                    <a:pt x="392" y="171"/>
                  </a:lnTo>
                  <a:lnTo>
                    <a:pt x="389" y="152"/>
                  </a:lnTo>
                  <a:lnTo>
                    <a:pt x="383" y="133"/>
                  </a:lnTo>
                  <a:lnTo>
                    <a:pt x="376" y="115"/>
                  </a:lnTo>
                  <a:lnTo>
                    <a:pt x="366" y="97"/>
                  </a:lnTo>
                  <a:lnTo>
                    <a:pt x="356" y="80"/>
                  </a:lnTo>
                  <a:lnTo>
                    <a:pt x="343" y="65"/>
                  </a:lnTo>
                  <a:lnTo>
                    <a:pt x="330" y="51"/>
                  </a:lnTo>
                  <a:lnTo>
                    <a:pt x="315" y="39"/>
                  </a:lnTo>
                  <a:lnTo>
                    <a:pt x="299" y="29"/>
                  </a:lnTo>
                  <a:lnTo>
                    <a:pt x="283" y="20"/>
                  </a:lnTo>
                  <a:lnTo>
                    <a:pt x="265" y="12"/>
                  </a:lnTo>
                  <a:lnTo>
                    <a:pt x="247" y="6"/>
                  </a:lnTo>
                  <a:lnTo>
                    <a:pt x="229" y="2"/>
                  </a:lnTo>
                  <a:lnTo>
                    <a:pt x="210" y="0"/>
                  </a:lnTo>
                  <a:lnTo>
                    <a:pt x="191" y="0"/>
                  </a:lnTo>
                  <a:lnTo>
                    <a:pt x="171" y="1"/>
                  </a:lnTo>
                  <a:lnTo>
                    <a:pt x="152" y="5"/>
                  </a:lnTo>
                  <a:lnTo>
                    <a:pt x="133" y="10"/>
                  </a:lnTo>
                  <a:lnTo>
                    <a:pt x="115" y="18"/>
                  </a:lnTo>
                  <a:lnTo>
                    <a:pt x="97" y="27"/>
                  </a:lnTo>
                  <a:lnTo>
                    <a:pt x="80" y="38"/>
                  </a:lnTo>
                  <a:lnTo>
                    <a:pt x="65" y="50"/>
                  </a:lnTo>
                  <a:lnTo>
                    <a:pt x="51" y="64"/>
                  </a:lnTo>
                  <a:lnTo>
                    <a:pt x="39" y="78"/>
                  </a:lnTo>
                  <a:lnTo>
                    <a:pt x="29" y="94"/>
                  </a:lnTo>
                  <a:lnTo>
                    <a:pt x="20" y="111"/>
                  </a:lnTo>
                  <a:lnTo>
                    <a:pt x="12" y="128"/>
                  </a:lnTo>
                  <a:lnTo>
                    <a:pt x="7" y="146"/>
                  </a:lnTo>
                  <a:lnTo>
                    <a:pt x="3" y="164"/>
                  </a:lnTo>
                  <a:lnTo>
                    <a:pt x="1" y="183"/>
                  </a:lnTo>
                  <a:lnTo>
                    <a:pt x="0" y="202"/>
                  </a:lnTo>
                  <a:lnTo>
                    <a:pt x="2" y="222"/>
                  </a:lnTo>
                  <a:lnTo>
                    <a:pt x="5" y="241"/>
                  </a:lnTo>
                  <a:lnTo>
                    <a:pt x="11" y="260"/>
                  </a:lnTo>
                  <a:lnTo>
                    <a:pt x="18" y="278"/>
                  </a:lnTo>
                </a:path>
              </a:pathLst>
            </a:custGeom>
            <a:solidFill>
              <a:srgbClr val="0C2677"/>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292" name="Freeform 187"/>
            <p:cNvSpPr>
              <a:spLocks/>
            </p:cNvSpPr>
            <p:nvPr/>
          </p:nvSpPr>
          <p:spPr bwMode="auto">
            <a:xfrm>
              <a:off x="89" y="198"/>
              <a:ext cx="390" cy="390"/>
            </a:xfrm>
            <a:custGeom>
              <a:avLst/>
              <a:gdLst>
                <a:gd name="T0" fmla="*/ 27 w 390"/>
                <a:gd name="T1" fmla="*/ 293 h 390"/>
                <a:gd name="T2" fmla="*/ 50 w 390"/>
                <a:gd name="T3" fmla="*/ 325 h 390"/>
                <a:gd name="T4" fmla="*/ 78 w 390"/>
                <a:gd name="T5" fmla="*/ 350 h 390"/>
                <a:gd name="T6" fmla="*/ 110 w 390"/>
                <a:gd name="T7" fmla="*/ 370 h 390"/>
                <a:gd name="T8" fmla="*/ 145 w 390"/>
                <a:gd name="T9" fmla="*/ 383 h 390"/>
                <a:gd name="T10" fmla="*/ 182 w 390"/>
                <a:gd name="T11" fmla="*/ 389 h 390"/>
                <a:gd name="T12" fmla="*/ 220 w 390"/>
                <a:gd name="T13" fmla="*/ 387 h 390"/>
                <a:gd name="T14" fmla="*/ 257 w 390"/>
                <a:gd name="T15" fmla="*/ 379 h 390"/>
                <a:gd name="T16" fmla="*/ 293 w 390"/>
                <a:gd name="T17" fmla="*/ 362 h 390"/>
                <a:gd name="T18" fmla="*/ 325 w 390"/>
                <a:gd name="T19" fmla="*/ 339 h 390"/>
                <a:gd name="T20" fmla="*/ 350 w 390"/>
                <a:gd name="T21" fmla="*/ 311 h 390"/>
                <a:gd name="T22" fmla="*/ 370 w 390"/>
                <a:gd name="T23" fmla="*/ 279 h 390"/>
                <a:gd name="T24" fmla="*/ 383 w 390"/>
                <a:gd name="T25" fmla="*/ 244 h 390"/>
                <a:gd name="T26" fmla="*/ 389 w 390"/>
                <a:gd name="T27" fmla="*/ 207 h 390"/>
                <a:gd name="T28" fmla="*/ 387 w 390"/>
                <a:gd name="T29" fmla="*/ 169 h 390"/>
                <a:gd name="T30" fmla="*/ 379 w 390"/>
                <a:gd name="T31" fmla="*/ 132 h 390"/>
                <a:gd name="T32" fmla="*/ 362 w 390"/>
                <a:gd name="T33" fmla="*/ 96 h 390"/>
                <a:gd name="T34" fmla="*/ 339 w 390"/>
                <a:gd name="T35" fmla="*/ 64 h 390"/>
                <a:gd name="T36" fmla="*/ 311 w 390"/>
                <a:gd name="T37" fmla="*/ 39 h 390"/>
                <a:gd name="T38" fmla="*/ 279 w 390"/>
                <a:gd name="T39" fmla="*/ 19 h 390"/>
                <a:gd name="T40" fmla="*/ 244 w 390"/>
                <a:gd name="T41" fmla="*/ 6 h 390"/>
                <a:gd name="T42" fmla="*/ 207 w 390"/>
                <a:gd name="T43" fmla="*/ 0 h 390"/>
                <a:gd name="T44" fmla="*/ 169 w 390"/>
                <a:gd name="T45" fmla="*/ 2 h 390"/>
                <a:gd name="T46" fmla="*/ 132 w 390"/>
                <a:gd name="T47" fmla="*/ 10 h 390"/>
                <a:gd name="T48" fmla="*/ 96 w 390"/>
                <a:gd name="T49" fmla="*/ 27 h 390"/>
                <a:gd name="T50" fmla="*/ 64 w 390"/>
                <a:gd name="T51" fmla="*/ 50 h 390"/>
                <a:gd name="T52" fmla="*/ 39 w 390"/>
                <a:gd name="T53" fmla="*/ 78 h 390"/>
                <a:gd name="T54" fmla="*/ 19 w 390"/>
                <a:gd name="T55" fmla="*/ 110 h 390"/>
                <a:gd name="T56" fmla="*/ 6 w 390"/>
                <a:gd name="T57" fmla="*/ 145 h 390"/>
                <a:gd name="T58" fmla="*/ 0 w 390"/>
                <a:gd name="T59" fmla="*/ 182 h 390"/>
                <a:gd name="T60" fmla="*/ 2 w 390"/>
                <a:gd name="T61" fmla="*/ 220 h 390"/>
                <a:gd name="T62" fmla="*/ 10 w 390"/>
                <a:gd name="T63" fmla="*/ 257 h 3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0" h="390">
                  <a:moveTo>
                    <a:pt x="18" y="276"/>
                  </a:moveTo>
                  <a:lnTo>
                    <a:pt x="27" y="293"/>
                  </a:lnTo>
                  <a:lnTo>
                    <a:pt x="38" y="310"/>
                  </a:lnTo>
                  <a:lnTo>
                    <a:pt x="50" y="325"/>
                  </a:lnTo>
                  <a:lnTo>
                    <a:pt x="63" y="338"/>
                  </a:lnTo>
                  <a:lnTo>
                    <a:pt x="78" y="350"/>
                  </a:lnTo>
                  <a:lnTo>
                    <a:pt x="93" y="361"/>
                  </a:lnTo>
                  <a:lnTo>
                    <a:pt x="110" y="370"/>
                  </a:lnTo>
                  <a:lnTo>
                    <a:pt x="127" y="377"/>
                  </a:lnTo>
                  <a:lnTo>
                    <a:pt x="145" y="383"/>
                  </a:lnTo>
                  <a:lnTo>
                    <a:pt x="163" y="386"/>
                  </a:lnTo>
                  <a:lnTo>
                    <a:pt x="182" y="389"/>
                  </a:lnTo>
                  <a:lnTo>
                    <a:pt x="201" y="389"/>
                  </a:lnTo>
                  <a:lnTo>
                    <a:pt x="220" y="387"/>
                  </a:lnTo>
                  <a:lnTo>
                    <a:pt x="238" y="384"/>
                  </a:lnTo>
                  <a:lnTo>
                    <a:pt x="257" y="379"/>
                  </a:lnTo>
                  <a:lnTo>
                    <a:pt x="276" y="371"/>
                  </a:lnTo>
                  <a:lnTo>
                    <a:pt x="293" y="362"/>
                  </a:lnTo>
                  <a:lnTo>
                    <a:pt x="310" y="351"/>
                  </a:lnTo>
                  <a:lnTo>
                    <a:pt x="325" y="339"/>
                  </a:lnTo>
                  <a:lnTo>
                    <a:pt x="338" y="326"/>
                  </a:lnTo>
                  <a:lnTo>
                    <a:pt x="350" y="311"/>
                  </a:lnTo>
                  <a:lnTo>
                    <a:pt x="361" y="296"/>
                  </a:lnTo>
                  <a:lnTo>
                    <a:pt x="370" y="279"/>
                  </a:lnTo>
                  <a:lnTo>
                    <a:pt x="377" y="262"/>
                  </a:lnTo>
                  <a:lnTo>
                    <a:pt x="383" y="244"/>
                  </a:lnTo>
                  <a:lnTo>
                    <a:pt x="386" y="226"/>
                  </a:lnTo>
                  <a:lnTo>
                    <a:pt x="389" y="207"/>
                  </a:lnTo>
                  <a:lnTo>
                    <a:pt x="389" y="188"/>
                  </a:lnTo>
                  <a:lnTo>
                    <a:pt x="387" y="169"/>
                  </a:lnTo>
                  <a:lnTo>
                    <a:pt x="384" y="151"/>
                  </a:lnTo>
                  <a:lnTo>
                    <a:pt x="379" y="132"/>
                  </a:lnTo>
                  <a:lnTo>
                    <a:pt x="371" y="113"/>
                  </a:lnTo>
                  <a:lnTo>
                    <a:pt x="362" y="96"/>
                  </a:lnTo>
                  <a:lnTo>
                    <a:pt x="351" y="79"/>
                  </a:lnTo>
                  <a:lnTo>
                    <a:pt x="339" y="64"/>
                  </a:lnTo>
                  <a:lnTo>
                    <a:pt x="326" y="51"/>
                  </a:lnTo>
                  <a:lnTo>
                    <a:pt x="311" y="39"/>
                  </a:lnTo>
                  <a:lnTo>
                    <a:pt x="296" y="28"/>
                  </a:lnTo>
                  <a:lnTo>
                    <a:pt x="279" y="19"/>
                  </a:lnTo>
                  <a:lnTo>
                    <a:pt x="262" y="12"/>
                  </a:lnTo>
                  <a:lnTo>
                    <a:pt x="244" y="6"/>
                  </a:lnTo>
                  <a:lnTo>
                    <a:pt x="226" y="3"/>
                  </a:lnTo>
                  <a:lnTo>
                    <a:pt x="207" y="0"/>
                  </a:lnTo>
                  <a:lnTo>
                    <a:pt x="188" y="0"/>
                  </a:lnTo>
                  <a:lnTo>
                    <a:pt x="169" y="2"/>
                  </a:lnTo>
                  <a:lnTo>
                    <a:pt x="151" y="5"/>
                  </a:lnTo>
                  <a:lnTo>
                    <a:pt x="132" y="10"/>
                  </a:lnTo>
                  <a:lnTo>
                    <a:pt x="113" y="18"/>
                  </a:lnTo>
                  <a:lnTo>
                    <a:pt x="96" y="27"/>
                  </a:lnTo>
                  <a:lnTo>
                    <a:pt x="79" y="38"/>
                  </a:lnTo>
                  <a:lnTo>
                    <a:pt x="64" y="50"/>
                  </a:lnTo>
                  <a:lnTo>
                    <a:pt x="51" y="63"/>
                  </a:lnTo>
                  <a:lnTo>
                    <a:pt x="39" y="78"/>
                  </a:lnTo>
                  <a:lnTo>
                    <a:pt x="28" y="93"/>
                  </a:lnTo>
                  <a:lnTo>
                    <a:pt x="19" y="110"/>
                  </a:lnTo>
                  <a:lnTo>
                    <a:pt x="12" y="127"/>
                  </a:lnTo>
                  <a:lnTo>
                    <a:pt x="6" y="145"/>
                  </a:lnTo>
                  <a:lnTo>
                    <a:pt x="3" y="163"/>
                  </a:lnTo>
                  <a:lnTo>
                    <a:pt x="0" y="182"/>
                  </a:lnTo>
                  <a:lnTo>
                    <a:pt x="0" y="201"/>
                  </a:lnTo>
                  <a:lnTo>
                    <a:pt x="2" y="220"/>
                  </a:lnTo>
                  <a:lnTo>
                    <a:pt x="5" y="238"/>
                  </a:lnTo>
                  <a:lnTo>
                    <a:pt x="10" y="257"/>
                  </a:lnTo>
                  <a:lnTo>
                    <a:pt x="18" y="276"/>
                  </a:lnTo>
                </a:path>
              </a:pathLst>
            </a:custGeom>
            <a:solidFill>
              <a:srgbClr val="0E2778"/>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293" name="Freeform 188"/>
            <p:cNvSpPr>
              <a:spLocks/>
            </p:cNvSpPr>
            <p:nvPr/>
          </p:nvSpPr>
          <p:spPr bwMode="auto">
            <a:xfrm>
              <a:off x="93" y="200"/>
              <a:ext cx="386" cy="385"/>
            </a:xfrm>
            <a:custGeom>
              <a:avLst/>
              <a:gdLst>
                <a:gd name="T0" fmla="*/ 27 w 386"/>
                <a:gd name="T1" fmla="*/ 289 h 385"/>
                <a:gd name="T2" fmla="*/ 50 w 386"/>
                <a:gd name="T3" fmla="*/ 320 h 385"/>
                <a:gd name="T4" fmla="*/ 77 w 386"/>
                <a:gd name="T5" fmla="*/ 346 h 385"/>
                <a:gd name="T6" fmla="*/ 109 w 386"/>
                <a:gd name="T7" fmla="*/ 365 h 385"/>
                <a:gd name="T8" fmla="*/ 144 w 386"/>
                <a:gd name="T9" fmla="*/ 378 h 385"/>
                <a:gd name="T10" fmla="*/ 180 w 386"/>
                <a:gd name="T11" fmla="*/ 384 h 385"/>
                <a:gd name="T12" fmla="*/ 217 w 386"/>
                <a:gd name="T13" fmla="*/ 383 h 385"/>
                <a:gd name="T14" fmla="*/ 255 w 386"/>
                <a:gd name="T15" fmla="*/ 374 h 385"/>
                <a:gd name="T16" fmla="*/ 290 w 386"/>
                <a:gd name="T17" fmla="*/ 358 h 385"/>
                <a:gd name="T18" fmla="*/ 321 w 386"/>
                <a:gd name="T19" fmla="*/ 335 h 385"/>
                <a:gd name="T20" fmla="*/ 347 w 386"/>
                <a:gd name="T21" fmla="*/ 307 h 385"/>
                <a:gd name="T22" fmla="*/ 366 w 386"/>
                <a:gd name="T23" fmla="*/ 276 h 385"/>
                <a:gd name="T24" fmla="*/ 379 w 386"/>
                <a:gd name="T25" fmla="*/ 241 h 385"/>
                <a:gd name="T26" fmla="*/ 384 w 386"/>
                <a:gd name="T27" fmla="*/ 205 h 385"/>
                <a:gd name="T28" fmla="*/ 383 w 386"/>
                <a:gd name="T29" fmla="*/ 167 h 385"/>
                <a:gd name="T30" fmla="*/ 375 w 386"/>
                <a:gd name="T31" fmla="*/ 130 h 385"/>
                <a:gd name="T32" fmla="*/ 358 w 386"/>
                <a:gd name="T33" fmla="*/ 95 h 385"/>
                <a:gd name="T34" fmla="*/ 335 w 386"/>
                <a:gd name="T35" fmla="*/ 64 h 385"/>
                <a:gd name="T36" fmla="*/ 308 w 386"/>
                <a:gd name="T37" fmla="*/ 38 h 385"/>
                <a:gd name="T38" fmla="*/ 276 w 386"/>
                <a:gd name="T39" fmla="*/ 19 h 385"/>
                <a:gd name="T40" fmla="*/ 242 w 386"/>
                <a:gd name="T41" fmla="*/ 6 h 385"/>
                <a:gd name="T42" fmla="*/ 205 w 386"/>
                <a:gd name="T43" fmla="*/ 0 h 385"/>
                <a:gd name="T44" fmla="*/ 168 w 386"/>
                <a:gd name="T45" fmla="*/ 1 h 385"/>
                <a:gd name="T46" fmla="*/ 130 w 386"/>
                <a:gd name="T47" fmla="*/ 10 h 385"/>
                <a:gd name="T48" fmla="*/ 95 w 386"/>
                <a:gd name="T49" fmla="*/ 26 h 385"/>
                <a:gd name="T50" fmla="*/ 64 w 386"/>
                <a:gd name="T51" fmla="*/ 49 h 385"/>
                <a:gd name="T52" fmla="*/ 38 w 386"/>
                <a:gd name="T53" fmla="*/ 77 h 385"/>
                <a:gd name="T54" fmla="*/ 19 w 386"/>
                <a:gd name="T55" fmla="*/ 108 h 385"/>
                <a:gd name="T56" fmla="*/ 6 w 386"/>
                <a:gd name="T57" fmla="*/ 143 h 385"/>
                <a:gd name="T58" fmla="*/ 1 w 386"/>
                <a:gd name="T59" fmla="*/ 179 h 385"/>
                <a:gd name="T60" fmla="*/ 2 w 386"/>
                <a:gd name="T61" fmla="*/ 217 h 385"/>
                <a:gd name="T62" fmla="*/ 10 w 386"/>
                <a:gd name="T63" fmla="*/ 254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6" h="385">
                  <a:moveTo>
                    <a:pt x="18" y="272"/>
                  </a:moveTo>
                  <a:lnTo>
                    <a:pt x="27" y="289"/>
                  </a:lnTo>
                  <a:lnTo>
                    <a:pt x="38" y="306"/>
                  </a:lnTo>
                  <a:lnTo>
                    <a:pt x="50" y="320"/>
                  </a:lnTo>
                  <a:lnTo>
                    <a:pt x="63" y="334"/>
                  </a:lnTo>
                  <a:lnTo>
                    <a:pt x="77" y="346"/>
                  </a:lnTo>
                  <a:lnTo>
                    <a:pt x="93" y="356"/>
                  </a:lnTo>
                  <a:lnTo>
                    <a:pt x="109" y="365"/>
                  </a:lnTo>
                  <a:lnTo>
                    <a:pt x="126" y="372"/>
                  </a:lnTo>
                  <a:lnTo>
                    <a:pt x="144" y="378"/>
                  </a:lnTo>
                  <a:lnTo>
                    <a:pt x="162" y="382"/>
                  </a:lnTo>
                  <a:lnTo>
                    <a:pt x="180" y="384"/>
                  </a:lnTo>
                  <a:lnTo>
                    <a:pt x="199" y="384"/>
                  </a:lnTo>
                  <a:lnTo>
                    <a:pt x="217" y="383"/>
                  </a:lnTo>
                  <a:lnTo>
                    <a:pt x="236" y="379"/>
                  </a:lnTo>
                  <a:lnTo>
                    <a:pt x="255" y="374"/>
                  </a:lnTo>
                  <a:lnTo>
                    <a:pt x="273" y="367"/>
                  </a:lnTo>
                  <a:lnTo>
                    <a:pt x="290" y="358"/>
                  </a:lnTo>
                  <a:lnTo>
                    <a:pt x="307" y="347"/>
                  </a:lnTo>
                  <a:lnTo>
                    <a:pt x="321" y="335"/>
                  </a:lnTo>
                  <a:lnTo>
                    <a:pt x="335" y="322"/>
                  </a:lnTo>
                  <a:lnTo>
                    <a:pt x="347" y="307"/>
                  </a:lnTo>
                  <a:lnTo>
                    <a:pt x="357" y="292"/>
                  </a:lnTo>
                  <a:lnTo>
                    <a:pt x="366" y="276"/>
                  </a:lnTo>
                  <a:lnTo>
                    <a:pt x="373" y="259"/>
                  </a:lnTo>
                  <a:lnTo>
                    <a:pt x="379" y="241"/>
                  </a:lnTo>
                  <a:lnTo>
                    <a:pt x="382" y="223"/>
                  </a:lnTo>
                  <a:lnTo>
                    <a:pt x="384" y="205"/>
                  </a:lnTo>
                  <a:lnTo>
                    <a:pt x="385" y="186"/>
                  </a:lnTo>
                  <a:lnTo>
                    <a:pt x="383" y="167"/>
                  </a:lnTo>
                  <a:lnTo>
                    <a:pt x="380" y="149"/>
                  </a:lnTo>
                  <a:lnTo>
                    <a:pt x="375" y="130"/>
                  </a:lnTo>
                  <a:lnTo>
                    <a:pt x="367" y="112"/>
                  </a:lnTo>
                  <a:lnTo>
                    <a:pt x="358" y="95"/>
                  </a:lnTo>
                  <a:lnTo>
                    <a:pt x="347" y="78"/>
                  </a:lnTo>
                  <a:lnTo>
                    <a:pt x="335" y="64"/>
                  </a:lnTo>
                  <a:lnTo>
                    <a:pt x="322" y="50"/>
                  </a:lnTo>
                  <a:lnTo>
                    <a:pt x="308" y="38"/>
                  </a:lnTo>
                  <a:lnTo>
                    <a:pt x="292" y="28"/>
                  </a:lnTo>
                  <a:lnTo>
                    <a:pt x="276" y="19"/>
                  </a:lnTo>
                  <a:lnTo>
                    <a:pt x="259" y="12"/>
                  </a:lnTo>
                  <a:lnTo>
                    <a:pt x="242" y="6"/>
                  </a:lnTo>
                  <a:lnTo>
                    <a:pt x="223" y="2"/>
                  </a:lnTo>
                  <a:lnTo>
                    <a:pt x="205" y="0"/>
                  </a:lnTo>
                  <a:lnTo>
                    <a:pt x="186" y="0"/>
                  </a:lnTo>
                  <a:lnTo>
                    <a:pt x="168" y="1"/>
                  </a:lnTo>
                  <a:lnTo>
                    <a:pt x="149" y="5"/>
                  </a:lnTo>
                  <a:lnTo>
                    <a:pt x="130" y="10"/>
                  </a:lnTo>
                  <a:lnTo>
                    <a:pt x="112" y="17"/>
                  </a:lnTo>
                  <a:lnTo>
                    <a:pt x="95" y="26"/>
                  </a:lnTo>
                  <a:lnTo>
                    <a:pt x="78" y="37"/>
                  </a:lnTo>
                  <a:lnTo>
                    <a:pt x="64" y="49"/>
                  </a:lnTo>
                  <a:lnTo>
                    <a:pt x="50" y="62"/>
                  </a:lnTo>
                  <a:lnTo>
                    <a:pt x="38" y="77"/>
                  </a:lnTo>
                  <a:lnTo>
                    <a:pt x="28" y="92"/>
                  </a:lnTo>
                  <a:lnTo>
                    <a:pt x="19" y="108"/>
                  </a:lnTo>
                  <a:lnTo>
                    <a:pt x="12" y="125"/>
                  </a:lnTo>
                  <a:lnTo>
                    <a:pt x="6" y="143"/>
                  </a:lnTo>
                  <a:lnTo>
                    <a:pt x="3" y="161"/>
                  </a:lnTo>
                  <a:lnTo>
                    <a:pt x="1" y="179"/>
                  </a:lnTo>
                  <a:lnTo>
                    <a:pt x="0" y="198"/>
                  </a:lnTo>
                  <a:lnTo>
                    <a:pt x="2" y="217"/>
                  </a:lnTo>
                  <a:lnTo>
                    <a:pt x="5" y="235"/>
                  </a:lnTo>
                  <a:lnTo>
                    <a:pt x="10" y="254"/>
                  </a:lnTo>
                  <a:lnTo>
                    <a:pt x="18" y="272"/>
                  </a:lnTo>
                </a:path>
              </a:pathLst>
            </a:custGeom>
            <a:solidFill>
              <a:srgbClr val="0F2979"/>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294" name="Freeform 189"/>
            <p:cNvSpPr>
              <a:spLocks/>
            </p:cNvSpPr>
            <p:nvPr/>
          </p:nvSpPr>
          <p:spPr bwMode="auto">
            <a:xfrm>
              <a:off x="98" y="203"/>
              <a:ext cx="380" cy="380"/>
            </a:xfrm>
            <a:custGeom>
              <a:avLst/>
              <a:gdLst>
                <a:gd name="T0" fmla="*/ 26 w 380"/>
                <a:gd name="T1" fmla="*/ 286 h 380"/>
                <a:gd name="T2" fmla="*/ 49 w 380"/>
                <a:gd name="T3" fmla="*/ 316 h 380"/>
                <a:gd name="T4" fmla="*/ 76 w 380"/>
                <a:gd name="T5" fmla="*/ 341 h 380"/>
                <a:gd name="T6" fmla="*/ 107 w 380"/>
                <a:gd name="T7" fmla="*/ 360 h 380"/>
                <a:gd name="T8" fmla="*/ 141 w 380"/>
                <a:gd name="T9" fmla="*/ 373 h 380"/>
                <a:gd name="T10" fmla="*/ 177 w 380"/>
                <a:gd name="T11" fmla="*/ 379 h 380"/>
                <a:gd name="T12" fmla="*/ 214 w 380"/>
                <a:gd name="T13" fmla="*/ 377 h 380"/>
                <a:gd name="T14" fmla="*/ 251 w 380"/>
                <a:gd name="T15" fmla="*/ 369 h 380"/>
                <a:gd name="T16" fmla="*/ 286 w 380"/>
                <a:gd name="T17" fmla="*/ 353 h 380"/>
                <a:gd name="T18" fmla="*/ 316 w 380"/>
                <a:gd name="T19" fmla="*/ 330 h 380"/>
                <a:gd name="T20" fmla="*/ 341 w 380"/>
                <a:gd name="T21" fmla="*/ 303 h 380"/>
                <a:gd name="T22" fmla="*/ 360 w 380"/>
                <a:gd name="T23" fmla="*/ 272 h 380"/>
                <a:gd name="T24" fmla="*/ 373 w 380"/>
                <a:gd name="T25" fmla="*/ 238 h 380"/>
                <a:gd name="T26" fmla="*/ 379 w 380"/>
                <a:gd name="T27" fmla="*/ 202 h 380"/>
                <a:gd name="T28" fmla="*/ 377 w 380"/>
                <a:gd name="T29" fmla="*/ 165 h 380"/>
                <a:gd name="T30" fmla="*/ 369 w 380"/>
                <a:gd name="T31" fmla="*/ 128 h 380"/>
                <a:gd name="T32" fmla="*/ 353 w 380"/>
                <a:gd name="T33" fmla="*/ 93 h 380"/>
                <a:gd name="T34" fmla="*/ 330 w 380"/>
                <a:gd name="T35" fmla="*/ 63 h 380"/>
                <a:gd name="T36" fmla="*/ 303 w 380"/>
                <a:gd name="T37" fmla="*/ 38 h 380"/>
                <a:gd name="T38" fmla="*/ 272 w 380"/>
                <a:gd name="T39" fmla="*/ 19 h 380"/>
                <a:gd name="T40" fmla="*/ 238 w 380"/>
                <a:gd name="T41" fmla="*/ 6 h 380"/>
                <a:gd name="T42" fmla="*/ 202 w 380"/>
                <a:gd name="T43" fmla="*/ 0 h 380"/>
                <a:gd name="T44" fmla="*/ 165 w 380"/>
                <a:gd name="T45" fmla="*/ 2 h 380"/>
                <a:gd name="T46" fmla="*/ 128 w 380"/>
                <a:gd name="T47" fmla="*/ 10 h 380"/>
                <a:gd name="T48" fmla="*/ 93 w 380"/>
                <a:gd name="T49" fmla="*/ 26 h 380"/>
                <a:gd name="T50" fmla="*/ 63 w 380"/>
                <a:gd name="T51" fmla="*/ 49 h 380"/>
                <a:gd name="T52" fmla="*/ 38 w 380"/>
                <a:gd name="T53" fmla="*/ 76 h 380"/>
                <a:gd name="T54" fmla="*/ 19 w 380"/>
                <a:gd name="T55" fmla="*/ 107 h 380"/>
                <a:gd name="T56" fmla="*/ 6 w 380"/>
                <a:gd name="T57" fmla="*/ 141 h 380"/>
                <a:gd name="T58" fmla="*/ 0 w 380"/>
                <a:gd name="T59" fmla="*/ 177 h 380"/>
                <a:gd name="T60" fmla="*/ 2 w 380"/>
                <a:gd name="T61" fmla="*/ 214 h 380"/>
                <a:gd name="T62" fmla="*/ 10 w 380"/>
                <a:gd name="T63" fmla="*/ 251 h 38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0" h="380">
                  <a:moveTo>
                    <a:pt x="17" y="269"/>
                  </a:moveTo>
                  <a:lnTo>
                    <a:pt x="26" y="286"/>
                  </a:lnTo>
                  <a:lnTo>
                    <a:pt x="37" y="302"/>
                  </a:lnTo>
                  <a:lnTo>
                    <a:pt x="49" y="316"/>
                  </a:lnTo>
                  <a:lnTo>
                    <a:pt x="62" y="329"/>
                  </a:lnTo>
                  <a:lnTo>
                    <a:pt x="76" y="341"/>
                  </a:lnTo>
                  <a:lnTo>
                    <a:pt x="91" y="351"/>
                  </a:lnTo>
                  <a:lnTo>
                    <a:pt x="107" y="360"/>
                  </a:lnTo>
                  <a:lnTo>
                    <a:pt x="124" y="367"/>
                  </a:lnTo>
                  <a:lnTo>
                    <a:pt x="141" y="373"/>
                  </a:lnTo>
                  <a:lnTo>
                    <a:pt x="159" y="377"/>
                  </a:lnTo>
                  <a:lnTo>
                    <a:pt x="177" y="379"/>
                  </a:lnTo>
                  <a:lnTo>
                    <a:pt x="195" y="379"/>
                  </a:lnTo>
                  <a:lnTo>
                    <a:pt x="214" y="377"/>
                  </a:lnTo>
                  <a:lnTo>
                    <a:pt x="232" y="374"/>
                  </a:lnTo>
                  <a:lnTo>
                    <a:pt x="251" y="369"/>
                  </a:lnTo>
                  <a:lnTo>
                    <a:pt x="269" y="362"/>
                  </a:lnTo>
                  <a:lnTo>
                    <a:pt x="286" y="353"/>
                  </a:lnTo>
                  <a:lnTo>
                    <a:pt x="302" y="342"/>
                  </a:lnTo>
                  <a:lnTo>
                    <a:pt x="316" y="330"/>
                  </a:lnTo>
                  <a:lnTo>
                    <a:pt x="329" y="317"/>
                  </a:lnTo>
                  <a:lnTo>
                    <a:pt x="341" y="303"/>
                  </a:lnTo>
                  <a:lnTo>
                    <a:pt x="351" y="288"/>
                  </a:lnTo>
                  <a:lnTo>
                    <a:pt x="360" y="272"/>
                  </a:lnTo>
                  <a:lnTo>
                    <a:pt x="367" y="255"/>
                  </a:lnTo>
                  <a:lnTo>
                    <a:pt x="373" y="238"/>
                  </a:lnTo>
                  <a:lnTo>
                    <a:pt x="377" y="220"/>
                  </a:lnTo>
                  <a:lnTo>
                    <a:pt x="379" y="202"/>
                  </a:lnTo>
                  <a:lnTo>
                    <a:pt x="379" y="184"/>
                  </a:lnTo>
                  <a:lnTo>
                    <a:pt x="377" y="165"/>
                  </a:lnTo>
                  <a:lnTo>
                    <a:pt x="374" y="147"/>
                  </a:lnTo>
                  <a:lnTo>
                    <a:pt x="369" y="128"/>
                  </a:lnTo>
                  <a:lnTo>
                    <a:pt x="362" y="110"/>
                  </a:lnTo>
                  <a:lnTo>
                    <a:pt x="353" y="93"/>
                  </a:lnTo>
                  <a:lnTo>
                    <a:pt x="342" y="77"/>
                  </a:lnTo>
                  <a:lnTo>
                    <a:pt x="330" y="63"/>
                  </a:lnTo>
                  <a:lnTo>
                    <a:pt x="317" y="50"/>
                  </a:lnTo>
                  <a:lnTo>
                    <a:pt x="303" y="38"/>
                  </a:lnTo>
                  <a:lnTo>
                    <a:pt x="288" y="28"/>
                  </a:lnTo>
                  <a:lnTo>
                    <a:pt x="272" y="19"/>
                  </a:lnTo>
                  <a:lnTo>
                    <a:pt x="255" y="12"/>
                  </a:lnTo>
                  <a:lnTo>
                    <a:pt x="238" y="6"/>
                  </a:lnTo>
                  <a:lnTo>
                    <a:pt x="220" y="2"/>
                  </a:lnTo>
                  <a:lnTo>
                    <a:pt x="202" y="0"/>
                  </a:lnTo>
                  <a:lnTo>
                    <a:pt x="184" y="0"/>
                  </a:lnTo>
                  <a:lnTo>
                    <a:pt x="165" y="2"/>
                  </a:lnTo>
                  <a:lnTo>
                    <a:pt x="147" y="5"/>
                  </a:lnTo>
                  <a:lnTo>
                    <a:pt x="128" y="10"/>
                  </a:lnTo>
                  <a:lnTo>
                    <a:pt x="110" y="17"/>
                  </a:lnTo>
                  <a:lnTo>
                    <a:pt x="93" y="26"/>
                  </a:lnTo>
                  <a:lnTo>
                    <a:pt x="77" y="37"/>
                  </a:lnTo>
                  <a:lnTo>
                    <a:pt x="63" y="49"/>
                  </a:lnTo>
                  <a:lnTo>
                    <a:pt x="50" y="62"/>
                  </a:lnTo>
                  <a:lnTo>
                    <a:pt x="38" y="76"/>
                  </a:lnTo>
                  <a:lnTo>
                    <a:pt x="28" y="91"/>
                  </a:lnTo>
                  <a:lnTo>
                    <a:pt x="19" y="107"/>
                  </a:lnTo>
                  <a:lnTo>
                    <a:pt x="12" y="124"/>
                  </a:lnTo>
                  <a:lnTo>
                    <a:pt x="6" y="141"/>
                  </a:lnTo>
                  <a:lnTo>
                    <a:pt x="2" y="159"/>
                  </a:lnTo>
                  <a:lnTo>
                    <a:pt x="0" y="177"/>
                  </a:lnTo>
                  <a:lnTo>
                    <a:pt x="0" y="195"/>
                  </a:lnTo>
                  <a:lnTo>
                    <a:pt x="2" y="214"/>
                  </a:lnTo>
                  <a:lnTo>
                    <a:pt x="5" y="232"/>
                  </a:lnTo>
                  <a:lnTo>
                    <a:pt x="10" y="251"/>
                  </a:lnTo>
                  <a:lnTo>
                    <a:pt x="17" y="269"/>
                  </a:lnTo>
                </a:path>
              </a:pathLst>
            </a:custGeom>
            <a:solidFill>
              <a:srgbClr val="112B7A"/>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295" name="Freeform 190"/>
            <p:cNvSpPr>
              <a:spLocks/>
            </p:cNvSpPr>
            <p:nvPr/>
          </p:nvSpPr>
          <p:spPr bwMode="auto">
            <a:xfrm>
              <a:off x="102" y="205"/>
              <a:ext cx="375" cy="374"/>
            </a:xfrm>
            <a:custGeom>
              <a:avLst/>
              <a:gdLst>
                <a:gd name="T0" fmla="*/ 26 w 375"/>
                <a:gd name="T1" fmla="*/ 281 h 374"/>
                <a:gd name="T2" fmla="*/ 48 w 375"/>
                <a:gd name="T3" fmla="*/ 311 h 374"/>
                <a:gd name="T4" fmla="*/ 75 w 375"/>
                <a:gd name="T5" fmla="*/ 336 h 374"/>
                <a:gd name="T6" fmla="*/ 106 w 375"/>
                <a:gd name="T7" fmla="*/ 354 h 374"/>
                <a:gd name="T8" fmla="*/ 139 w 375"/>
                <a:gd name="T9" fmla="*/ 367 h 374"/>
                <a:gd name="T10" fmla="*/ 175 w 375"/>
                <a:gd name="T11" fmla="*/ 373 h 374"/>
                <a:gd name="T12" fmla="*/ 211 w 375"/>
                <a:gd name="T13" fmla="*/ 372 h 374"/>
                <a:gd name="T14" fmla="*/ 247 w 375"/>
                <a:gd name="T15" fmla="*/ 363 h 374"/>
                <a:gd name="T16" fmla="*/ 282 w 375"/>
                <a:gd name="T17" fmla="*/ 347 h 374"/>
                <a:gd name="T18" fmla="*/ 312 w 375"/>
                <a:gd name="T19" fmla="*/ 325 h 374"/>
                <a:gd name="T20" fmla="*/ 337 w 375"/>
                <a:gd name="T21" fmla="*/ 299 h 374"/>
                <a:gd name="T22" fmla="*/ 355 w 375"/>
                <a:gd name="T23" fmla="*/ 268 h 374"/>
                <a:gd name="T24" fmla="*/ 368 w 375"/>
                <a:gd name="T25" fmla="*/ 234 h 374"/>
                <a:gd name="T26" fmla="*/ 374 w 375"/>
                <a:gd name="T27" fmla="*/ 199 h 374"/>
                <a:gd name="T28" fmla="*/ 372 w 375"/>
                <a:gd name="T29" fmla="*/ 163 h 374"/>
                <a:gd name="T30" fmla="*/ 364 w 375"/>
                <a:gd name="T31" fmla="*/ 127 h 374"/>
                <a:gd name="T32" fmla="*/ 348 w 375"/>
                <a:gd name="T33" fmla="*/ 92 h 374"/>
                <a:gd name="T34" fmla="*/ 326 w 375"/>
                <a:gd name="T35" fmla="*/ 62 h 374"/>
                <a:gd name="T36" fmla="*/ 299 w 375"/>
                <a:gd name="T37" fmla="*/ 37 h 374"/>
                <a:gd name="T38" fmla="*/ 268 w 375"/>
                <a:gd name="T39" fmla="*/ 19 h 374"/>
                <a:gd name="T40" fmla="*/ 235 w 375"/>
                <a:gd name="T41" fmla="*/ 6 h 374"/>
                <a:gd name="T42" fmla="*/ 199 w 375"/>
                <a:gd name="T43" fmla="*/ 0 h 374"/>
                <a:gd name="T44" fmla="*/ 163 w 375"/>
                <a:gd name="T45" fmla="*/ 1 h 374"/>
                <a:gd name="T46" fmla="*/ 127 w 375"/>
                <a:gd name="T47" fmla="*/ 10 h 374"/>
                <a:gd name="T48" fmla="*/ 92 w 375"/>
                <a:gd name="T49" fmla="*/ 26 h 374"/>
                <a:gd name="T50" fmla="*/ 62 w 375"/>
                <a:gd name="T51" fmla="*/ 48 h 374"/>
                <a:gd name="T52" fmla="*/ 37 w 375"/>
                <a:gd name="T53" fmla="*/ 74 h 374"/>
                <a:gd name="T54" fmla="*/ 19 w 375"/>
                <a:gd name="T55" fmla="*/ 105 h 374"/>
                <a:gd name="T56" fmla="*/ 6 w 375"/>
                <a:gd name="T57" fmla="*/ 139 h 374"/>
                <a:gd name="T58" fmla="*/ 1 w 375"/>
                <a:gd name="T59" fmla="*/ 174 h 374"/>
                <a:gd name="T60" fmla="*/ 2 w 375"/>
                <a:gd name="T61" fmla="*/ 210 h 374"/>
                <a:gd name="T62" fmla="*/ 10 w 375"/>
                <a:gd name="T63" fmla="*/ 246 h 3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75" h="374">
                  <a:moveTo>
                    <a:pt x="17" y="264"/>
                  </a:moveTo>
                  <a:lnTo>
                    <a:pt x="26" y="281"/>
                  </a:lnTo>
                  <a:lnTo>
                    <a:pt x="37" y="297"/>
                  </a:lnTo>
                  <a:lnTo>
                    <a:pt x="48" y="311"/>
                  </a:lnTo>
                  <a:lnTo>
                    <a:pt x="61" y="324"/>
                  </a:lnTo>
                  <a:lnTo>
                    <a:pt x="75" y="336"/>
                  </a:lnTo>
                  <a:lnTo>
                    <a:pt x="90" y="346"/>
                  </a:lnTo>
                  <a:lnTo>
                    <a:pt x="106" y="354"/>
                  </a:lnTo>
                  <a:lnTo>
                    <a:pt x="122" y="361"/>
                  </a:lnTo>
                  <a:lnTo>
                    <a:pt x="139" y="367"/>
                  </a:lnTo>
                  <a:lnTo>
                    <a:pt x="157" y="371"/>
                  </a:lnTo>
                  <a:lnTo>
                    <a:pt x="175" y="373"/>
                  </a:lnTo>
                  <a:lnTo>
                    <a:pt x="193" y="373"/>
                  </a:lnTo>
                  <a:lnTo>
                    <a:pt x="211" y="372"/>
                  </a:lnTo>
                  <a:lnTo>
                    <a:pt x="229" y="368"/>
                  </a:lnTo>
                  <a:lnTo>
                    <a:pt x="247" y="363"/>
                  </a:lnTo>
                  <a:lnTo>
                    <a:pt x="265" y="356"/>
                  </a:lnTo>
                  <a:lnTo>
                    <a:pt x="282" y="347"/>
                  </a:lnTo>
                  <a:lnTo>
                    <a:pt x="298" y="337"/>
                  </a:lnTo>
                  <a:lnTo>
                    <a:pt x="312" y="325"/>
                  </a:lnTo>
                  <a:lnTo>
                    <a:pt x="325" y="313"/>
                  </a:lnTo>
                  <a:lnTo>
                    <a:pt x="337" y="299"/>
                  </a:lnTo>
                  <a:lnTo>
                    <a:pt x="347" y="284"/>
                  </a:lnTo>
                  <a:lnTo>
                    <a:pt x="355" y="268"/>
                  </a:lnTo>
                  <a:lnTo>
                    <a:pt x="362" y="251"/>
                  </a:lnTo>
                  <a:lnTo>
                    <a:pt x="368" y="234"/>
                  </a:lnTo>
                  <a:lnTo>
                    <a:pt x="371" y="217"/>
                  </a:lnTo>
                  <a:lnTo>
                    <a:pt x="374" y="199"/>
                  </a:lnTo>
                  <a:lnTo>
                    <a:pt x="374" y="181"/>
                  </a:lnTo>
                  <a:lnTo>
                    <a:pt x="372" y="163"/>
                  </a:lnTo>
                  <a:lnTo>
                    <a:pt x="369" y="145"/>
                  </a:lnTo>
                  <a:lnTo>
                    <a:pt x="364" y="127"/>
                  </a:lnTo>
                  <a:lnTo>
                    <a:pt x="357" y="109"/>
                  </a:lnTo>
                  <a:lnTo>
                    <a:pt x="348" y="92"/>
                  </a:lnTo>
                  <a:lnTo>
                    <a:pt x="337" y="76"/>
                  </a:lnTo>
                  <a:lnTo>
                    <a:pt x="326" y="62"/>
                  </a:lnTo>
                  <a:lnTo>
                    <a:pt x="313" y="49"/>
                  </a:lnTo>
                  <a:lnTo>
                    <a:pt x="299" y="37"/>
                  </a:lnTo>
                  <a:lnTo>
                    <a:pt x="284" y="27"/>
                  </a:lnTo>
                  <a:lnTo>
                    <a:pt x="268" y="19"/>
                  </a:lnTo>
                  <a:lnTo>
                    <a:pt x="252" y="12"/>
                  </a:lnTo>
                  <a:lnTo>
                    <a:pt x="235" y="6"/>
                  </a:lnTo>
                  <a:lnTo>
                    <a:pt x="217" y="2"/>
                  </a:lnTo>
                  <a:lnTo>
                    <a:pt x="199" y="0"/>
                  </a:lnTo>
                  <a:lnTo>
                    <a:pt x="181" y="0"/>
                  </a:lnTo>
                  <a:lnTo>
                    <a:pt x="163" y="1"/>
                  </a:lnTo>
                  <a:lnTo>
                    <a:pt x="145" y="5"/>
                  </a:lnTo>
                  <a:lnTo>
                    <a:pt x="127" y="10"/>
                  </a:lnTo>
                  <a:lnTo>
                    <a:pt x="109" y="17"/>
                  </a:lnTo>
                  <a:lnTo>
                    <a:pt x="92" y="26"/>
                  </a:lnTo>
                  <a:lnTo>
                    <a:pt x="76" y="36"/>
                  </a:lnTo>
                  <a:lnTo>
                    <a:pt x="62" y="48"/>
                  </a:lnTo>
                  <a:lnTo>
                    <a:pt x="49" y="60"/>
                  </a:lnTo>
                  <a:lnTo>
                    <a:pt x="37" y="74"/>
                  </a:lnTo>
                  <a:lnTo>
                    <a:pt x="27" y="89"/>
                  </a:lnTo>
                  <a:lnTo>
                    <a:pt x="19" y="105"/>
                  </a:lnTo>
                  <a:lnTo>
                    <a:pt x="12" y="121"/>
                  </a:lnTo>
                  <a:lnTo>
                    <a:pt x="6" y="139"/>
                  </a:lnTo>
                  <a:lnTo>
                    <a:pt x="3" y="156"/>
                  </a:lnTo>
                  <a:lnTo>
                    <a:pt x="1" y="174"/>
                  </a:lnTo>
                  <a:lnTo>
                    <a:pt x="0" y="192"/>
                  </a:lnTo>
                  <a:lnTo>
                    <a:pt x="2" y="210"/>
                  </a:lnTo>
                  <a:lnTo>
                    <a:pt x="5" y="228"/>
                  </a:lnTo>
                  <a:lnTo>
                    <a:pt x="10" y="246"/>
                  </a:lnTo>
                  <a:lnTo>
                    <a:pt x="17" y="264"/>
                  </a:lnTo>
                </a:path>
              </a:pathLst>
            </a:custGeom>
            <a:solidFill>
              <a:srgbClr val="132C7C"/>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296" name="Freeform 191"/>
            <p:cNvSpPr>
              <a:spLocks/>
            </p:cNvSpPr>
            <p:nvPr/>
          </p:nvSpPr>
          <p:spPr bwMode="auto">
            <a:xfrm>
              <a:off x="107" y="206"/>
              <a:ext cx="369" cy="371"/>
            </a:xfrm>
            <a:custGeom>
              <a:avLst/>
              <a:gdLst>
                <a:gd name="T0" fmla="*/ 25 w 369"/>
                <a:gd name="T1" fmla="*/ 279 h 371"/>
                <a:gd name="T2" fmla="*/ 46 w 369"/>
                <a:gd name="T3" fmla="*/ 309 h 371"/>
                <a:gd name="T4" fmla="*/ 73 w 369"/>
                <a:gd name="T5" fmla="*/ 333 h 371"/>
                <a:gd name="T6" fmla="*/ 103 w 369"/>
                <a:gd name="T7" fmla="*/ 351 h 371"/>
                <a:gd name="T8" fmla="*/ 136 w 369"/>
                <a:gd name="T9" fmla="*/ 364 h 371"/>
                <a:gd name="T10" fmla="*/ 171 w 369"/>
                <a:gd name="T11" fmla="*/ 369 h 371"/>
                <a:gd name="T12" fmla="*/ 207 w 369"/>
                <a:gd name="T13" fmla="*/ 368 h 371"/>
                <a:gd name="T14" fmla="*/ 243 w 369"/>
                <a:gd name="T15" fmla="*/ 360 h 371"/>
                <a:gd name="T16" fmla="*/ 277 w 369"/>
                <a:gd name="T17" fmla="*/ 344 h 371"/>
                <a:gd name="T18" fmla="*/ 307 w 369"/>
                <a:gd name="T19" fmla="*/ 322 h 371"/>
                <a:gd name="T20" fmla="*/ 331 w 369"/>
                <a:gd name="T21" fmla="*/ 295 h 371"/>
                <a:gd name="T22" fmla="*/ 350 w 369"/>
                <a:gd name="T23" fmla="*/ 265 h 371"/>
                <a:gd name="T24" fmla="*/ 362 w 369"/>
                <a:gd name="T25" fmla="*/ 231 h 371"/>
                <a:gd name="T26" fmla="*/ 368 w 369"/>
                <a:gd name="T27" fmla="*/ 196 h 371"/>
                <a:gd name="T28" fmla="*/ 367 w 369"/>
                <a:gd name="T29" fmla="*/ 160 h 371"/>
                <a:gd name="T30" fmla="*/ 359 w 369"/>
                <a:gd name="T31" fmla="*/ 124 h 371"/>
                <a:gd name="T32" fmla="*/ 343 w 369"/>
                <a:gd name="T33" fmla="*/ 90 h 371"/>
                <a:gd name="T34" fmla="*/ 322 w 369"/>
                <a:gd name="T35" fmla="*/ 60 h 371"/>
                <a:gd name="T36" fmla="*/ 295 w 369"/>
                <a:gd name="T37" fmla="*/ 36 h 371"/>
                <a:gd name="T38" fmla="*/ 265 w 369"/>
                <a:gd name="T39" fmla="*/ 18 h 371"/>
                <a:gd name="T40" fmla="*/ 232 w 369"/>
                <a:gd name="T41" fmla="*/ 5 h 371"/>
                <a:gd name="T42" fmla="*/ 197 w 369"/>
                <a:gd name="T43" fmla="*/ 0 h 371"/>
                <a:gd name="T44" fmla="*/ 161 w 369"/>
                <a:gd name="T45" fmla="*/ 1 h 371"/>
                <a:gd name="T46" fmla="*/ 125 w 369"/>
                <a:gd name="T47" fmla="*/ 10 h 371"/>
                <a:gd name="T48" fmla="*/ 91 w 369"/>
                <a:gd name="T49" fmla="*/ 25 h 371"/>
                <a:gd name="T50" fmla="*/ 61 w 369"/>
                <a:gd name="T51" fmla="*/ 47 h 371"/>
                <a:gd name="T52" fmla="*/ 37 w 369"/>
                <a:gd name="T53" fmla="*/ 74 h 371"/>
                <a:gd name="T54" fmla="*/ 18 w 369"/>
                <a:gd name="T55" fmla="*/ 105 h 371"/>
                <a:gd name="T56" fmla="*/ 6 w 369"/>
                <a:gd name="T57" fmla="*/ 138 h 371"/>
                <a:gd name="T58" fmla="*/ 0 w 369"/>
                <a:gd name="T59" fmla="*/ 173 h 371"/>
                <a:gd name="T60" fmla="*/ 1 w 369"/>
                <a:gd name="T61" fmla="*/ 209 h 371"/>
                <a:gd name="T62" fmla="*/ 9 w 369"/>
                <a:gd name="T63" fmla="*/ 245 h 3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9" h="371">
                  <a:moveTo>
                    <a:pt x="16" y="262"/>
                  </a:moveTo>
                  <a:lnTo>
                    <a:pt x="25" y="279"/>
                  </a:lnTo>
                  <a:lnTo>
                    <a:pt x="35" y="295"/>
                  </a:lnTo>
                  <a:lnTo>
                    <a:pt x="46" y="309"/>
                  </a:lnTo>
                  <a:lnTo>
                    <a:pt x="59" y="322"/>
                  </a:lnTo>
                  <a:lnTo>
                    <a:pt x="73" y="333"/>
                  </a:lnTo>
                  <a:lnTo>
                    <a:pt x="88" y="343"/>
                  </a:lnTo>
                  <a:lnTo>
                    <a:pt x="103" y="351"/>
                  </a:lnTo>
                  <a:lnTo>
                    <a:pt x="119" y="358"/>
                  </a:lnTo>
                  <a:lnTo>
                    <a:pt x="136" y="364"/>
                  </a:lnTo>
                  <a:lnTo>
                    <a:pt x="154" y="367"/>
                  </a:lnTo>
                  <a:lnTo>
                    <a:pt x="171" y="369"/>
                  </a:lnTo>
                  <a:lnTo>
                    <a:pt x="189" y="370"/>
                  </a:lnTo>
                  <a:lnTo>
                    <a:pt x="207" y="368"/>
                  </a:lnTo>
                  <a:lnTo>
                    <a:pt x="225" y="365"/>
                  </a:lnTo>
                  <a:lnTo>
                    <a:pt x="243" y="360"/>
                  </a:lnTo>
                  <a:lnTo>
                    <a:pt x="260" y="352"/>
                  </a:lnTo>
                  <a:lnTo>
                    <a:pt x="277" y="344"/>
                  </a:lnTo>
                  <a:lnTo>
                    <a:pt x="293" y="333"/>
                  </a:lnTo>
                  <a:lnTo>
                    <a:pt x="307" y="322"/>
                  </a:lnTo>
                  <a:lnTo>
                    <a:pt x="320" y="309"/>
                  </a:lnTo>
                  <a:lnTo>
                    <a:pt x="331" y="295"/>
                  </a:lnTo>
                  <a:lnTo>
                    <a:pt x="341" y="280"/>
                  </a:lnTo>
                  <a:lnTo>
                    <a:pt x="350" y="265"/>
                  </a:lnTo>
                  <a:lnTo>
                    <a:pt x="357" y="248"/>
                  </a:lnTo>
                  <a:lnTo>
                    <a:pt x="362" y="231"/>
                  </a:lnTo>
                  <a:lnTo>
                    <a:pt x="366" y="214"/>
                  </a:lnTo>
                  <a:lnTo>
                    <a:pt x="368" y="196"/>
                  </a:lnTo>
                  <a:lnTo>
                    <a:pt x="368" y="178"/>
                  </a:lnTo>
                  <a:lnTo>
                    <a:pt x="367" y="160"/>
                  </a:lnTo>
                  <a:lnTo>
                    <a:pt x="364" y="142"/>
                  </a:lnTo>
                  <a:lnTo>
                    <a:pt x="359" y="124"/>
                  </a:lnTo>
                  <a:lnTo>
                    <a:pt x="352" y="107"/>
                  </a:lnTo>
                  <a:lnTo>
                    <a:pt x="343" y="90"/>
                  </a:lnTo>
                  <a:lnTo>
                    <a:pt x="333" y="74"/>
                  </a:lnTo>
                  <a:lnTo>
                    <a:pt x="322" y="60"/>
                  </a:lnTo>
                  <a:lnTo>
                    <a:pt x="309" y="47"/>
                  </a:lnTo>
                  <a:lnTo>
                    <a:pt x="295" y="36"/>
                  </a:lnTo>
                  <a:lnTo>
                    <a:pt x="280" y="26"/>
                  </a:lnTo>
                  <a:lnTo>
                    <a:pt x="265" y="18"/>
                  </a:lnTo>
                  <a:lnTo>
                    <a:pt x="249" y="11"/>
                  </a:lnTo>
                  <a:lnTo>
                    <a:pt x="232" y="5"/>
                  </a:lnTo>
                  <a:lnTo>
                    <a:pt x="214" y="2"/>
                  </a:lnTo>
                  <a:lnTo>
                    <a:pt x="197" y="0"/>
                  </a:lnTo>
                  <a:lnTo>
                    <a:pt x="179" y="0"/>
                  </a:lnTo>
                  <a:lnTo>
                    <a:pt x="161" y="1"/>
                  </a:lnTo>
                  <a:lnTo>
                    <a:pt x="143" y="4"/>
                  </a:lnTo>
                  <a:lnTo>
                    <a:pt x="125" y="10"/>
                  </a:lnTo>
                  <a:lnTo>
                    <a:pt x="108" y="17"/>
                  </a:lnTo>
                  <a:lnTo>
                    <a:pt x="91" y="25"/>
                  </a:lnTo>
                  <a:lnTo>
                    <a:pt x="75" y="36"/>
                  </a:lnTo>
                  <a:lnTo>
                    <a:pt x="61" y="47"/>
                  </a:lnTo>
                  <a:lnTo>
                    <a:pt x="48" y="60"/>
                  </a:lnTo>
                  <a:lnTo>
                    <a:pt x="37" y="74"/>
                  </a:lnTo>
                  <a:lnTo>
                    <a:pt x="27" y="89"/>
                  </a:lnTo>
                  <a:lnTo>
                    <a:pt x="18" y="105"/>
                  </a:lnTo>
                  <a:lnTo>
                    <a:pt x="11" y="121"/>
                  </a:lnTo>
                  <a:lnTo>
                    <a:pt x="6" y="138"/>
                  </a:lnTo>
                  <a:lnTo>
                    <a:pt x="2" y="155"/>
                  </a:lnTo>
                  <a:lnTo>
                    <a:pt x="0" y="173"/>
                  </a:lnTo>
                  <a:lnTo>
                    <a:pt x="0" y="191"/>
                  </a:lnTo>
                  <a:lnTo>
                    <a:pt x="1" y="209"/>
                  </a:lnTo>
                  <a:lnTo>
                    <a:pt x="4" y="227"/>
                  </a:lnTo>
                  <a:lnTo>
                    <a:pt x="9" y="245"/>
                  </a:lnTo>
                  <a:lnTo>
                    <a:pt x="16" y="262"/>
                  </a:lnTo>
                </a:path>
              </a:pathLst>
            </a:custGeom>
            <a:solidFill>
              <a:srgbClr val="152E7D"/>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297" name="Freeform 192"/>
            <p:cNvSpPr>
              <a:spLocks/>
            </p:cNvSpPr>
            <p:nvPr/>
          </p:nvSpPr>
          <p:spPr bwMode="auto">
            <a:xfrm>
              <a:off x="110" y="207"/>
              <a:ext cx="365" cy="366"/>
            </a:xfrm>
            <a:custGeom>
              <a:avLst/>
              <a:gdLst>
                <a:gd name="T0" fmla="*/ 25 w 365"/>
                <a:gd name="T1" fmla="*/ 275 h 366"/>
                <a:gd name="T2" fmla="*/ 46 w 365"/>
                <a:gd name="T3" fmla="*/ 305 h 366"/>
                <a:gd name="T4" fmla="*/ 73 w 365"/>
                <a:gd name="T5" fmla="*/ 329 h 366"/>
                <a:gd name="T6" fmla="*/ 102 w 365"/>
                <a:gd name="T7" fmla="*/ 347 h 366"/>
                <a:gd name="T8" fmla="*/ 135 w 365"/>
                <a:gd name="T9" fmla="*/ 359 h 366"/>
                <a:gd name="T10" fmla="*/ 170 w 365"/>
                <a:gd name="T11" fmla="*/ 364 h 366"/>
                <a:gd name="T12" fmla="*/ 205 w 365"/>
                <a:gd name="T13" fmla="*/ 363 h 366"/>
                <a:gd name="T14" fmla="*/ 241 w 365"/>
                <a:gd name="T15" fmla="*/ 355 h 366"/>
                <a:gd name="T16" fmla="*/ 274 w 365"/>
                <a:gd name="T17" fmla="*/ 339 h 366"/>
                <a:gd name="T18" fmla="*/ 304 w 365"/>
                <a:gd name="T19" fmla="*/ 318 h 366"/>
                <a:gd name="T20" fmla="*/ 328 w 365"/>
                <a:gd name="T21" fmla="*/ 292 h 366"/>
                <a:gd name="T22" fmla="*/ 346 w 365"/>
                <a:gd name="T23" fmla="*/ 262 h 366"/>
                <a:gd name="T24" fmla="*/ 358 w 365"/>
                <a:gd name="T25" fmla="*/ 229 h 366"/>
                <a:gd name="T26" fmla="*/ 364 w 365"/>
                <a:gd name="T27" fmla="*/ 194 h 366"/>
                <a:gd name="T28" fmla="*/ 363 w 365"/>
                <a:gd name="T29" fmla="*/ 159 h 366"/>
                <a:gd name="T30" fmla="*/ 354 w 365"/>
                <a:gd name="T31" fmla="*/ 123 h 366"/>
                <a:gd name="T32" fmla="*/ 339 w 365"/>
                <a:gd name="T33" fmla="*/ 90 h 366"/>
                <a:gd name="T34" fmla="*/ 318 w 365"/>
                <a:gd name="T35" fmla="*/ 60 h 366"/>
                <a:gd name="T36" fmla="*/ 291 w 365"/>
                <a:gd name="T37" fmla="*/ 36 h 366"/>
                <a:gd name="T38" fmla="*/ 261 w 365"/>
                <a:gd name="T39" fmla="*/ 18 h 366"/>
                <a:gd name="T40" fmla="*/ 229 w 365"/>
                <a:gd name="T41" fmla="*/ 6 h 366"/>
                <a:gd name="T42" fmla="*/ 194 w 365"/>
                <a:gd name="T43" fmla="*/ 0 h 366"/>
                <a:gd name="T44" fmla="*/ 159 w 365"/>
                <a:gd name="T45" fmla="*/ 2 h 366"/>
                <a:gd name="T46" fmla="*/ 123 w 365"/>
                <a:gd name="T47" fmla="*/ 10 h 366"/>
                <a:gd name="T48" fmla="*/ 90 w 365"/>
                <a:gd name="T49" fmla="*/ 26 h 366"/>
                <a:gd name="T50" fmla="*/ 60 w 365"/>
                <a:gd name="T51" fmla="*/ 47 h 366"/>
                <a:gd name="T52" fmla="*/ 36 w 365"/>
                <a:gd name="T53" fmla="*/ 73 h 366"/>
                <a:gd name="T54" fmla="*/ 18 w 365"/>
                <a:gd name="T55" fmla="*/ 103 h 366"/>
                <a:gd name="T56" fmla="*/ 6 w 365"/>
                <a:gd name="T57" fmla="*/ 136 h 366"/>
                <a:gd name="T58" fmla="*/ 0 w 365"/>
                <a:gd name="T59" fmla="*/ 171 h 366"/>
                <a:gd name="T60" fmla="*/ 1 w 365"/>
                <a:gd name="T61" fmla="*/ 206 h 366"/>
                <a:gd name="T62" fmla="*/ 10 w 365"/>
                <a:gd name="T63" fmla="*/ 242 h 3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5" h="366">
                  <a:moveTo>
                    <a:pt x="16" y="259"/>
                  </a:moveTo>
                  <a:lnTo>
                    <a:pt x="25" y="275"/>
                  </a:lnTo>
                  <a:lnTo>
                    <a:pt x="35" y="291"/>
                  </a:lnTo>
                  <a:lnTo>
                    <a:pt x="46" y="305"/>
                  </a:lnTo>
                  <a:lnTo>
                    <a:pt x="59" y="317"/>
                  </a:lnTo>
                  <a:lnTo>
                    <a:pt x="73" y="329"/>
                  </a:lnTo>
                  <a:lnTo>
                    <a:pt x="87" y="338"/>
                  </a:lnTo>
                  <a:lnTo>
                    <a:pt x="102" y="347"/>
                  </a:lnTo>
                  <a:lnTo>
                    <a:pt x="119" y="354"/>
                  </a:lnTo>
                  <a:lnTo>
                    <a:pt x="135" y="359"/>
                  </a:lnTo>
                  <a:lnTo>
                    <a:pt x="152" y="362"/>
                  </a:lnTo>
                  <a:lnTo>
                    <a:pt x="170" y="364"/>
                  </a:lnTo>
                  <a:lnTo>
                    <a:pt x="187" y="365"/>
                  </a:lnTo>
                  <a:lnTo>
                    <a:pt x="205" y="363"/>
                  </a:lnTo>
                  <a:lnTo>
                    <a:pt x="223" y="360"/>
                  </a:lnTo>
                  <a:lnTo>
                    <a:pt x="241" y="355"/>
                  </a:lnTo>
                  <a:lnTo>
                    <a:pt x="258" y="348"/>
                  </a:lnTo>
                  <a:lnTo>
                    <a:pt x="274" y="339"/>
                  </a:lnTo>
                  <a:lnTo>
                    <a:pt x="290" y="329"/>
                  </a:lnTo>
                  <a:lnTo>
                    <a:pt x="304" y="318"/>
                  </a:lnTo>
                  <a:lnTo>
                    <a:pt x="316" y="305"/>
                  </a:lnTo>
                  <a:lnTo>
                    <a:pt x="328" y="292"/>
                  </a:lnTo>
                  <a:lnTo>
                    <a:pt x="337" y="277"/>
                  </a:lnTo>
                  <a:lnTo>
                    <a:pt x="346" y="262"/>
                  </a:lnTo>
                  <a:lnTo>
                    <a:pt x="353" y="246"/>
                  </a:lnTo>
                  <a:lnTo>
                    <a:pt x="358" y="229"/>
                  </a:lnTo>
                  <a:lnTo>
                    <a:pt x="362" y="212"/>
                  </a:lnTo>
                  <a:lnTo>
                    <a:pt x="364" y="194"/>
                  </a:lnTo>
                  <a:lnTo>
                    <a:pt x="364" y="177"/>
                  </a:lnTo>
                  <a:lnTo>
                    <a:pt x="363" y="159"/>
                  </a:lnTo>
                  <a:lnTo>
                    <a:pt x="359" y="141"/>
                  </a:lnTo>
                  <a:lnTo>
                    <a:pt x="354" y="123"/>
                  </a:lnTo>
                  <a:lnTo>
                    <a:pt x="348" y="106"/>
                  </a:lnTo>
                  <a:lnTo>
                    <a:pt x="339" y="90"/>
                  </a:lnTo>
                  <a:lnTo>
                    <a:pt x="329" y="74"/>
                  </a:lnTo>
                  <a:lnTo>
                    <a:pt x="318" y="60"/>
                  </a:lnTo>
                  <a:lnTo>
                    <a:pt x="305" y="48"/>
                  </a:lnTo>
                  <a:lnTo>
                    <a:pt x="291" y="36"/>
                  </a:lnTo>
                  <a:lnTo>
                    <a:pt x="277" y="27"/>
                  </a:lnTo>
                  <a:lnTo>
                    <a:pt x="261" y="18"/>
                  </a:lnTo>
                  <a:lnTo>
                    <a:pt x="245" y="11"/>
                  </a:lnTo>
                  <a:lnTo>
                    <a:pt x="229" y="6"/>
                  </a:lnTo>
                  <a:lnTo>
                    <a:pt x="212" y="3"/>
                  </a:lnTo>
                  <a:lnTo>
                    <a:pt x="194" y="0"/>
                  </a:lnTo>
                  <a:lnTo>
                    <a:pt x="177" y="0"/>
                  </a:lnTo>
                  <a:lnTo>
                    <a:pt x="159" y="2"/>
                  </a:lnTo>
                  <a:lnTo>
                    <a:pt x="141" y="5"/>
                  </a:lnTo>
                  <a:lnTo>
                    <a:pt x="123" y="10"/>
                  </a:lnTo>
                  <a:lnTo>
                    <a:pt x="106" y="17"/>
                  </a:lnTo>
                  <a:lnTo>
                    <a:pt x="90" y="26"/>
                  </a:lnTo>
                  <a:lnTo>
                    <a:pt x="74" y="36"/>
                  </a:lnTo>
                  <a:lnTo>
                    <a:pt x="60" y="47"/>
                  </a:lnTo>
                  <a:lnTo>
                    <a:pt x="48" y="60"/>
                  </a:lnTo>
                  <a:lnTo>
                    <a:pt x="36" y="73"/>
                  </a:lnTo>
                  <a:lnTo>
                    <a:pt x="27" y="88"/>
                  </a:lnTo>
                  <a:lnTo>
                    <a:pt x="18" y="103"/>
                  </a:lnTo>
                  <a:lnTo>
                    <a:pt x="11" y="119"/>
                  </a:lnTo>
                  <a:lnTo>
                    <a:pt x="6" y="136"/>
                  </a:lnTo>
                  <a:lnTo>
                    <a:pt x="2" y="153"/>
                  </a:lnTo>
                  <a:lnTo>
                    <a:pt x="0" y="171"/>
                  </a:lnTo>
                  <a:lnTo>
                    <a:pt x="0" y="188"/>
                  </a:lnTo>
                  <a:lnTo>
                    <a:pt x="1" y="206"/>
                  </a:lnTo>
                  <a:lnTo>
                    <a:pt x="5" y="224"/>
                  </a:lnTo>
                  <a:lnTo>
                    <a:pt x="10" y="242"/>
                  </a:lnTo>
                  <a:lnTo>
                    <a:pt x="16" y="259"/>
                  </a:lnTo>
                </a:path>
              </a:pathLst>
            </a:custGeom>
            <a:solidFill>
              <a:srgbClr val="17307E"/>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298" name="Freeform 193"/>
            <p:cNvSpPr>
              <a:spLocks/>
            </p:cNvSpPr>
            <p:nvPr/>
          </p:nvSpPr>
          <p:spPr bwMode="auto">
            <a:xfrm>
              <a:off x="115" y="210"/>
              <a:ext cx="359" cy="360"/>
            </a:xfrm>
            <a:custGeom>
              <a:avLst/>
              <a:gdLst>
                <a:gd name="T0" fmla="*/ 25 w 359"/>
                <a:gd name="T1" fmla="*/ 271 h 360"/>
                <a:gd name="T2" fmla="*/ 46 w 359"/>
                <a:gd name="T3" fmla="*/ 300 h 360"/>
                <a:gd name="T4" fmla="*/ 71 w 359"/>
                <a:gd name="T5" fmla="*/ 323 h 360"/>
                <a:gd name="T6" fmla="*/ 101 w 359"/>
                <a:gd name="T7" fmla="*/ 341 h 360"/>
                <a:gd name="T8" fmla="*/ 133 w 359"/>
                <a:gd name="T9" fmla="*/ 353 h 360"/>
                <a:gd name="T10" fmla="*/ 167 w 359"/>
                <a:gd name="T11" fmla="*/ 359 h 360"/>
                <a:gd name="T12" fmla="*/ 202 w 359"/>
                <a:gd name="T13" fmla="*/ 357 h 360"/>
                <a:gd name="T14" fmla="*/ 237 w 359"/>
                <a:gd name="T15" fmla="*/ 349 h 360"/>
                <a:gd name="T16" fmla="*/ 270 w 359"/>
                <a:gd name="T17" fmla="*/ 334 h 360"/>
                <a:gd name="T18" fmla="*/ 299 w 359"/>
                <a:gd name="T19" fmla="*/ 313 h 360"/>
                <a:gd name="T20" fmla="*/ 322 w 359"/>
                <a:gd name="T21" fmla="*/ 287 h 360"/>
                <a:gd name="T22" fmla="*/ 340 w 359"/>
                <a:gd name="T23" fmla="*/ 257 h 360"/>
                <a:gd name="T24" fmla="*/ 352 w 359"/>
                <a:gd name="T25" fmla="*/ 225 h 360"/>
                <a:gd name="T26" fmla="*/ 358 w 359"/>
                <a:gd name="T27" fmla="*/ 191 h 360"/>
                <a:gd name="T28" fmla="*/ 357 w 359"/>
                <a:gd name="T29" fmla="*/ 156 h 360"/>
                <a:gd name="T30" fmla="*/ 349 w 359"/>
                <a:gd name="T31" fmla="*/ 121 h 360"/>
                <a:gd name="T32" fmla="*/ 333 w 359"/>
                <a:gd name="T33" fmla="*/ 88 h 360"/>
                <a:gd name="T34" fmla="*/ 312 w 359"/>
                <a:gd name="T35" fmla="*/ 59 h 360"/>
                <a:gd name="T36" fmla="*/ 287 w 359"/>
                <a:gd name="T37" fmla="*/ 36 h 360"/>
                <a:gd name="T38" fmla="*/ 257 w 359"/>
                <a:gd name="T39" fmla="*/ 18 h 360"/>
                <a:gd name="T40" fmla="*/ 225 w 359"/>
                <a:gd name="T41" fmla="*/ 6 h 360"/>
                <a:gd name="T42" fmla="*/ 191 w 359"/>
                <a:gd name="T43" fmla="*/ 0 h 360"/>
                <a:gd name="T44" fmla="*/ 156 w 359"/>
                <a:gd name="T45" fmla="*/ 2 h 360"/>
                <a:gd name="T46" fmla="*/ 121 w 359"/>
                <a:gd name="T47" fmla="*/ 10 h 360"/>
                <a:gd name="T48" fmla="*/ 88 w 359"/>
                <a:gd name="T49" fmla="*/ 25 h 360"/>
                <a:gd name="T50" fmla="*/ 59 w 359"/>
                <a:gd name="T51" fmla="*/ 46 h 360"/>
                <a:gd name="T52" fmla="*/ 36 w 359"/>
                <a:gd name="T53" fmla="*/ 72 h 360"/>
                <a:gd name="T54" fmla="*/ 18 w 359"/>
                <a:gd name="T55" fmla="*/ 102 h 360"/>
                <a:gd name="T56" fmla="*/ 6 w 359"/>
                <a:gd name="T57" fmla="*/ 134 h 360"/>
                <a:gd name="T58" fmla="*/ 0 w 359"/>
                <a:gd name="T59" fmla="*/ 168 h 360"/>
                <a:gd name="T60" fmla="*/ 1 w 359"/>
                <a:gd name="T61" fmla="*/ 203 h 360"/>
                <a:gd name="T62" fmla="*/ 9 w 359"/>
                <a:gd name="T63" fmla="*/ 238 h 3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59" h="360">
                  <a:moveTo>
                    <a:pt x="16" y="255"/>
                  </a:moveTo>
                  <a:lnTo>
                    <a:pt x="25" y="271"/>
                  </a:lnTo>
                  <a:lnTo>
                    <a:pt x="34" y="286"/>
                  </a:lnTo>
                  <a:lnTo>
                    <a:pt x="46" y="300"/>
                  </a:lnTo>
                  <a:lnTo>
                    <a:pt x="58" y="312"/>
                  </a:lnTo>
                  <a:lnTo>
                    <a:pt x="71" y="323"/>
                  </a:lnTo>
                  <a:lnTo>
                    <a:pt x="86" y="333"/>
                  </a:lnTo>
                  <a:lnTo>
                    <a:pt x="101" y="341"/>
                  </a:lnTo>
                  <a:lnTo>
                    <a:pt x="117" y="348"/>
                  </a:lnTo>
                  <a:lnTo>
                    <a:pt x="133" y="353"/>
                  </a:lnTo>
                  <a:lnTo>
                    <a:pt x="150" y="357"/>
                  </a:lnTo>
                  <a:lnTo>
                    <a:pt x="167" y="359"/>
                  </a:lnTo>
                  <a:lnTo>
                    <a:pt x="184" y="359"/>
                  </a:lnTo>
                  <a:lnTo>
                    <a:pt x="202" y="357"/>
                  </a:lnTo>
                  <a:lnTo>
                    <a:pt x="219" y="354"/>
                  </a:lnTo>
                  <a:lnTo>
                    <a:pt x="237" y="349"/>
                  </a:lnTo>
                  <a:lnTo>
                    <a:pt x="254" y="342"/>
                  </a:lnTo>
                  <a:lnTo>
                    <a:pt x="270" y="334"/>
                  </a:lnTo>
                  <a:lnTo>
                    <a:pt x="285" y="324"/>
                  </a:lnTo>
                  <a:lnTo>
                    <a:pt x="299" y="313"/>
                  </a:lnTo>
                  <a:lnTo>
                    <a:pt x="311" y="300"/>
                  </a:lnTo>
                  <a:lnTo>
                    <a:pt x="322" y="287"/>
                  </a:lnTo>
                  <a:lnTo>
                    <a:pt x="332" y="273"/>
                  </a:lnTo>
                  <a:lnTo>
                    <a:pt x="340" y="257"/>
                  </a:lnTo>
                  <a:lnTo>
                    <a:pt x="347" y="242"/>
                  </a:lnTo>
                  <a:lnTo>
                    <a:pt x="352" y="225"/>
                  </a:lnTo>
                  <a:lnTo>
                    <a:pt x="356" y="208"/>
                  </a:lnTo>
                  <a:lnTo>
                    <a:pt x="358" y="191"/>
                  </a:lnTo>
                  <a:lnTo>
                    <a:pt x="358" y="174"/>
                  </a:lnTo>
                  <a:lnTo>
                    <a:pt x="357" y="156"/>
                  </a:lnTo>
                  <a:lnTo>
                    <a:pt x="354" y="139"/>
                  </a:lnTo>
                  <a:lnTo>
                    <a:pt x="349" y="121"/>
                  </a:lnTo>
                  <a:lnTo>
                    <a:pt x="342" y="104"/>
                  </a:lnTo>
                  <a:lnTo>
                    <a:pt x="333" y="88"/>
                  </a:lnTo>
                  <a:lnTo>
                    <a:pt x="323" y="73"/>
                  </a:lnTo>
                  <a:lnTo>
                    <a:pt x="312" y="59"/>
                  </a:lnTo>
                  <a:lnTo>
                    <a:pt x="300" y="47"/>
                  </a:lnTo>
                  <a:lnTo>
                    <a:pt x="287" y="36"/>
                  </a:lnTo>
                  <a:lnTo>
                    <a:pt x="272" y="26"/>
                  </a:lnTo>
                  <a:lnTo>
                    <a:pt x="257" y="18"/>
                  </a:lnTo>
                  <a:lnTo>
                    <a:pt x="241" y="11"/>
                  </a:lnTo>
                  <a:lnTo>
                    <a:pt x="225" y="6"/>
                  </a:lnTo>
                  <a:lnTo>
                    <a:pt x="208" y="2"/>
                  </a:lnTo>
                  <a:lnTo>
                    <a:pt x="191" y="0"/>
                  </a:lnTo>
                  <a:lnTo>
                    <a:pt x="174" y="0"/>
                  </a:lnTo>
                  <a:lnTo>
                    <a:pt x="156" y="2"/>
                  </a:lnTo>
                  <a:lnTo>
                    <a:pt x="139" y="5"/>
                  </a:lnTo>
                  <a:lnTo>
                    <a:pt x="121" y="10"/>
                  </a:lnTo>
                  <a:lnTo>
                    <a:pt x="104" y="17"/>
                  </a:lnTo>
                  <a:lnTo>
                    <a:pt x="88" y="25"/>
                  </a:lnTo>
                  <a:lnTo>
                    <a:pt x="73" y="35"/>
                  </a:lnTo>
                  <a:lnTo>
                    <a:pt x="59" y="46"/>
                  </a:lnTo>
                  <a:lnTo>
                    <a:pt x="47" y="59"/>
                  </a:lnTo>
                  <a:lnTo>
                    <a:pt x="36" y="72"/>
                  </a:lnTo>
                  <a:lnTo>
                    <a:pt x="26" y="86"/>
                  </a:lnTo>
                  <a:lnTo>
                    <a:pt x="18" y="102"/>
                  </a:lnTo>
                  <a:lnTo>
                    <a:pt x="11" y="117"/>
                  </a:lnTo>
                  <a:lnTo>
                    <a:pt x="6" y="134"/>
                  </a:lnTo>
                  <a:lnTo>
                    <a:pt x="2" y="151"/>
                  </a:lnTo>
                  <a:lnTo>
                    <a:pt x="0" y="168"/>
                  </a:lnTo>
                  <a:lnTo>
                    <a:pt x="0" y="185"/>
                  </a:lnTo>
                  <a:lnTo>
                    <a:pt x="1" y="203"/>
                  </a:lnTo>
                  <a:lnTo>
                    <a:pt x="4" y="220"/>
                  </a:lnTo>
                  <a:lnTo>
                    <a:pt x="9" y="238"/>
                  </a:lnTo>
                  <a:lnTo>
                    <a:pt x="16" y="255"/>
                  </a:lnTo>
                </a:path>
              </a:pathLst>
            </a:custGeom>
            <a:solidFill>
              <a:srgbClr val="19327F"/>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299" name="Freeform 194"/>
            <p:cNvSpPr>
              <a:spLocks/>
            </p:cNvSpPr>
            <p:nvPr/>
          </p:nvSpPr>
          <p:spPr bwMode="auto">
            <a:xfrm>
              <a:off x="120" y="212"/>
              <a:ext cx="354" cy="355"/>
            </a:xfrm>
            <a:custGeom>
              <a:avLst/>
              <a:gdLst>
                <a:gd name="T0" fmla="*/ 24 w 354"/>
                <a:gd name="T1" fmla="*/ 267 h 355"/>
                <a:gd name="T2" fmla="*/ 45 w 354"/>
                <a:gd name="T3" fmla="*/ 296 h 355"/>
                <a:gd name="T4" fmla="*/ 70 w 354"/>
                <a:gd name="T5" fmla="*/ 319 h 355"/>
                <a:gd name="T6" fmla="*/ 99 w 354"/>
                <a:gd name="T7" fmla="*/ 336 h 355"/>
                <a:gd name="T8" fmla="*/ 131 w 354"/>
                <a:gd name="T9" fmla="*/ 348 h 355"/>
                <a:gd name="T10" fmla="*/ 165 w 354"/>
                <a:gd name="T11" fmla="*/ 354 h 355"/>
                <a:gd name="T12" fmla="*/ 199 w 354"/>
                <a:gd name="T13" fmla="*/ 352 h 355"/>
                <a:gd name="T14" fmla="*/ 233 w 354"/>
                <a:gd name="T15" fmla="*/ 344 h 355"/>
                <a:gd name="T16" fmla="*/ 266 w 354"/>
                <a:gd name="T17" fmla="*/ 329 h 355"/>
                <a:gd name="T18" fmla="*/ 294 w 354"/>
                <a:gd name="T19" fmla="*/ 308 h 355"/>
                <a:gd name="T20" fmla="*/ 318 w 354"/>
                <a:gd name="T21" fmla="*/ 283 h 355"/>
                <a:gd name="T22" fmla="*/ 335 w 354"/>
                <a:gd name="T23" fmla="*/ 254 h 355"/>
                <a:gd name="T24" fmla="*/ 347 w 354"/>
                <a:gd name="T25" fmla="*/ 222 h 355"/>
                <a:gd name="T26" fmla="*/ 353 w 354"/>
                <a:gd name="T27" fmla="*/ 188 h 355"/>
                <a:gd name="T28" fmla="*/ 352 w 354"/>
                <a:gd name="T29" fmla="*/ 154 h 355"/>
                <a:gd name="T30" fmla="*/ 344 w 354"/>
                <a:gd name="T31" fmla="*/ 120 h 355"/>
                <a:gd name="T32" fmla="*/ 329 w 354"/>
                <a:gd name="T33" fmla="*/ 87 h 355"/>
                <a:gd name="T34" fmla="*/ 308 w 354"/>
                <a:gd name="T35" fmla="*/ 59 h 355"/>
                <a:gd name="T36" fmla="*/ 283 w 354"/>
                <a:gd name="T37" fmla="*/ 35 h 355"/>
                <a:gd name="T38" fmla="*/ 254 w 354"/>
                <a:gd name="T39" fmla="*/ 18 h 355"/>
                <a:gd name="T40" fmla="*/ 222 w 354"/>
                <a:gd name="T41" fmla="*/ 6 h 355"/>
                <a:gd name="T42" fmla="*/ 188 w 354"/>
                <a:gd name="T43" fmla="*/ 1 h 355"/>
                <a:gd name="T44" fmla="*/ 154 w 354"/>
                <a:gd name="T45" fmla="*/ 2 h 355"/>
                <a:gd name="T46" fmla="*/ 120 w 354"/>
                <a:gd name="T47" fmla="*/ 10 h 355"/>
                <a:gd name="T48" fmla="*/ 87 w 354"/>
                <a:gd name="T49" fmla="*/ 25 h 355"/>
                <a:gd name="T50" fmla="*/ 59 w 354"/>
                <a:gd name="T51" fmla="*/ 46 h 355"/>
                <a:gd name="T52" fmla="*/ 35 w 354"/>
                <a:gd name="T53" fmla="*/ 71 h 355"/>
                <a:gd name="T54" fmla="*/ 18 w 354"/>
                <a:gd name="T55" fmla="*/ 100 h 355"/>
                <a:gd name="T56" fmla="*/ 6 w 354"/>
                <a:gd name="T57" fmla="*/ 132 h 355"/>
                <a:gd name="T58" fmla="*/ 0 w 354"/>
                <a:gd name="T59" fmla="*/ 166 h 355"/>
                <a:gd name="T60" fmla="*/ 1 w 354"/>
                <a:gd name="T61" fmla="*/ 200 h 355"/>
                <a:gd name="T62" fmla="*/ 9 w 354"/>
                <a:gd name="T63" fmla="*/ 234 h 3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54" h="355">
                  <a:moveTo>
                    <a:pt x="16" y="251"/>
                  </a:moveTo>
                  <a:lnTo>
                    <a:pt x="24" y="267"/>
                  </a:lnTo>
                  <a:lnTo>
                    <a:pt x="34" y="282"/>
                  </a:lnTo>
                  <a:lnTo>
                    <a:pt x="45" y="296"/>
                  </a:lnTo>
                  <a:lnTo>
                    <a:pt x="57" y="308"/>
                  </a:lnTo>
                  <a:lnTo>
                    <a:pt x="70" y="319"/>
                  </a:lnTo>
                  <a:lnTo>
                    <a:pt x="84" y="328"/>
                  </a:lnTo>
                  <a:lnTo>
                    <a:pt x="99" y="336"/>
                  </a:lnTo>
                  <a:lnTo>
                    <a:pt x="115" y="343"/>
                  </a:lnTo>
                  <a:lnTo>
                    <a:pt x="131" y="348"/>
                  </a:lnTo>
                  <a:lnTo>
                    <a:pt x="148" y="352"/>
                  </a:lnTo>
                  <a:lnTo>
                    <a:pt x="165" y="354"/>
                  </a:lnTo>
                  <a:lnTo>
                    <a:pt x="182" y="354"/>
                  </a:lnTo>
                  <a:lnTo>
                    <a:pt x="199" y="352"/>
                  </a:lnTo>
                  <a:lnTo>
                    <a:pt x="216" y="349"/>
                  </a:lnTo>
                  <a:lnTo>
                    <a:pt x="233" y="344"/>
                  </a:lnTo>
                  <a:lnTo>
                    <a:pt x="250" y="338"/>
                  </a:lnTo>
                  <a:lnTo>
                    <a:pt x="266" y="329"/>
                  </a:lnTo>
                  <a:lnTo>
                    <a:pt x="281" y="319"/>
                  </a:lnTo>
                  <a:lnTo>
                    <a:pt x="294" y="308"/>
                  </a:lnTo>
                  <a:lnTo>
                    <a:pt x="307" y="296"/>
                  </a:lnTo>
                  <a:lnTo>
                    <a:pt x="318" y="283"/>
                  </a:lnTo>
                  <a:lnTo>
                    <a:pt x="327" y="269"/>
                  </a:lnTo>
                  <a:lnTo>
                    <a:pt x="335" y="254"/>
                  </a:lnTo>
                  <a:lnTo>
                    <a:pt x="342" y="238"/>
                  </a:lnTo>
                  <a:lnTo>
                    <a:pt x="347" y="222"/>
                  </a:lnTo>
                  <a:lnTo>
                    <a:pt x="351" y="205"/>
                  </a:lnTo>
                  <a:lnTo>
                    <a:pt x="353" y="188"/>
                  </a:lnTo>
                  <a:lnTo>
                    <a:pt x="353" y="171"/>
                  </a:lnTo>
                  <a:lnTo>
                    <a:pt x="352" y="154"/>
                  </a:lnTo>
                  <a:lnTo>
                    <a:pt x="349" y="137"/>
                  </a:lnTo>
                  <a:lnTo>
                    <a:pt x="344" y="120"/>
                  </a:lnTo>
                  <a:lnTo>
                    <a:pt x="337" y="103"/>
                  </a:lnTo>
                  <a:lnTo>
                    <a:pt x="329" y="87"/>
                  </a:lnTo>
                  <a:lnTo>
                    <a:pt x="319" y="72"/>
                  </a:lnTo>
                  <a:lnTo>
                    <a:pt x="308" y="59"/>
                  </a:lnTo>
                  <a:lnTo>
                    <a:pt x="296" y="46"/>
                  </a:lnTo>
                  <a:lnTo>
                    <a:pt x="283" y="35"/>
                  </a:lnTo>
                  <a:lnTo>
                    <a:pt x="269" y="26"/>
                  </a:lnTo>
                  <a:lnTo>
                    <a:pt x="254" y="18"/>
                  </a:lnTo>
                  <a:lnTo>
                    <a:pt x="238" y="11"/>
                  </a:lnTo>
                  <a:lnTo>
                    <a:pt x="222" y="6"/>
                  </a:lnTo>
                  <a:lnTo>
                    <a:pt x="205" y="2"/>
                  </a:lnTo>
                  <a:lnTo>
                    <a:pt x="188" y="1"/>
                  </a:lnTo>
                  <a:lnTo>
                    <a:pt x="171" y="0"/>
                  </a:lnTo>
                  <a:lnTo>
                    <a:pt x="154" y="2"/>
                  </a:lnTo>
                  <a:lnTo>
                    <a:pt x="137" y="5"/>
                  </a:lnTo>
                  <a:lnTo>
                    <a:pt x="120" y="10"/>
                  </a:lnTo>
                  <a:lnTo>
                    <a:pt x="103" y="16"/>
                  </a:lnTo>
                  <a:lnTo>
                    <a:pt x="87" y="25"/>
                  </a:lnTo>
                  <a:lnTo>
                    <a:pt x="72" y="35"/>
                  </a:lnTo>
                  <a:lnTo>
                    <a:pt x="59" y="46"/>
                  </a:lnTo>
                  <a:lnTo>
                    <a:pt x="46" y="58"/>
                  </a:lnTo>
                  <a:lnTo>
                    <a:pt x="35" y="71"/>
                  </a:lnTo>
                  <a:lnTo>
                    <a:pt x="26" y="85"/>
                  </a:lnTo>
                  <a:lnTo>
                    <a:pt x="18" y="100"/>
                  </a:lnTo>
                  <a:lnTo>
                    <a:pt x="11" y="116"/>
                  </a:lnTo>
                  <a:lnTo>
                    <a:pt x="6" y="132"/>
                  </a:lnTo>
                  <a:lnTo>
                    <a:pt x="2" y="149"/>
                  </a:lnTo>
                  <a:lnTo>
                    <a:pt x="0" y="166"/>
                  </a:lnTo>
                  <a:lnTo>
                    <a:pt x="0" y="183"/>
                  </a:lnTo>
                  <a:lnTo>
                    <a:pt x="1" y="200"/>
                  </a:lnTo>
                  <a:lnTo>
                    <a:pt x="4" y="217"/>
                  </a:lnTo>
                  <a:lnTo>
                    <a:pt x="9" y="234"/>
                  </a:lnTo>
                  <a:lnTo>
                    <a:pt x="16" y="251"/>
                  </a:lnTo>
                </a:path>
              </a:pathLst>
            </a:custGeom>
            <a:solidFill>
              <a:srgbClr val="1B348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00" name="Freeform 195"/>
            <p:cNvSpPr>
              <a:spLocks/>
            </p:cNvSpPr>
            <p:nvPr/>
          </p:nvSpPr>
          <p:spPr bwMode="auto">
            <a:xfrm>
              <a:off x="124" y="213"/>
              <a:ext cx="349" cy="351"/>
            </a:xfrm>
            <a:custGeom>
              <a:avLst/>
              <a:gdLst>
                <a:gd name="T0" fmla="*/ 24 w 349"/>
                <a:gd name="T1" fmla="*/ 264 h 351"/>
                <a:gd name="T2" fmla="*/ 44 w 349"/>
                <a:gd name="T3" fmla="*/ 292 h 351"/>
                <a:gd name="T4" fmla="*/ 69 w 349"/>
                <a:gd name="T5" fmla="*/ 315 h 351"/>
                <a:gd name="T6" fmla="*/ 98 w 349"/>
                <a:gd name="T7" fmla="*/ 332 h 351"/>
                <a:gd name="T8" fmla="*/ 129 w 349"/>
                <a:gd name="T9" fmla="*/ 344 h 351"/>
                <a:gd name="T10" fmla="*/ 162 w 349"/>
                <a:gd name="T11" fmla="*/ 349 h 351"/>
                <a:gd name="T12" fmla="*/ 196 w 349"/>
                <a:gd name="T13" fmla="*/ 348 h 351"/>
                <a:gd name="T14" fmla="*/ 230 w 349"/>
                <a:gd name="T15" fmla="*/ 340 h 351"/>
                <a:gd name="T16" fmla="*/ 262 w 349"/>
                <a:gd name="T17" fmla="*/ 325 h 351"/>
                <a:gd name="T18" fmla="*/ 290 w 349"/>
                <a:gd name="T19" fmla="*/ 305 h 351"/>
                <a:gd name="T20" fmla="*/ 313 w 349"/>
                <a:gd name="T21" fmla="*/ 279 h 351"/>
                <a:gd name="T22" fmla="*/ 331 w 349"/>
                <a:gd name="T23" fmla="*/ 251 h 351"/>
                <a:gd name="T24" fmla="*/ 342 w 349"/>
                <a:gd name="T25" fmla="*/ 219 h 351"/>
                <a:gd name="T26" fmla="*/ 348 w 349"/>
                <a:gd name="T27" fmla="*/ 186 h 351"/>
                <a:gd name="T28" fmla="*/ 347 w 349"/>
                <a:gd name="T29" fmla="*/ 152 h 351"/>
                <a:gd name="T30" fmla="*/ 339 w 349"/>
                <a:gd name="T31" fmla="*/ 118 h 351"/>
                <a:gd name="T32" fmla="*/ 324 w 349"/>
                <a:gd name="T33" fmla="*/ 86 h 351"/>
                <a:gd name="T34" fmla="*/ 304 w 349"/>
                <a:gd name="T35" fmla="*/ 58 h 351"/>
                <a:gd name="T36" fmla="*/ 279 w 349"/>
                <a:gd name="T37" fmla="*/ 35 h 351"/>
                <a:gd name="T38" fmla="*/ 250 w 349"/>
                <a:gd name="T39" fmla="*/ 18 h 351"/>
                <a:gd name="T40" fmla="*/ 219 w 349"/>
                <a:gd name="T41" fmla="*/ 6 h 351"/>
                <a:gd name="T42" fmla="*/ 186 w 349"/>
                <a:gd name="T43" fmla="*/ 1 h 351"/>
                <a:gd name="T44" fmla="*/ 152 w 349"/>
                <a:gd name="T45" fmla="*/ 2 h 351"/>
                <a:gd name="T46" fmla="*/ 118 w 349"/>
                <a:gd name="T47" fmla="*/ 10 h 351"/>
                <a:gd name="T48" fmla="*/ 86 w 349"/>
                <a:gd name="T49" fmla="*/ 25 h 351"/>
                <a:gd name="T50" fmla="*/ 58 w 349"/>
                <a:gd name="T51" fmla="*/ 45 h 351"/>
                <a:gd name="T52" fmla="*/ 35 w 349"/>
                <a:gd name="T53" fmla="*/ 71 h 351"/>
                <a:gd name="T54" fmla="*/ 17 w 349"/>
                <a:gd name="T55" fmla="*/ 99 h 351"/>
                <a:gd name="T56" fmla="*/ 6 w 349"/>
                <a:gd name="T57" fmla="*/ 131 h 351"/>
                <a:gd name="T58" fmla="*/ 0 w 349"/>
                <a:gd name="T59" fmla="*/ 164 h 351"/>
                <a:gd name="T60" fmla="*/ 1 w 349"/>
                <a:gd name="T61" fmla="*/ 198 h 351"/>
                <a:gd name="T62" fmla="*/ 9 w 349"/>
                <a:gd name="T63" fmla="*/ 232 h 3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9" h="351">
                  <a:moveTo>
                    <a:pt x="15" y="248"/>
                  </a:moveTo>
                  <a:lnTo>
                    <a:pt x="24" y="264"/>
                  </a:lnTo>
                  <a:lnTo>
                    <a:pt x="33" y="279"/>
                  </a:lnTo>
                  <a:lnTo>
                    <a:pt x="44" y="292"/>
                  </a:lnTo>
                  <a:lnTo>
                    <a:pt x="56" y="304"/>
                  </a:lnTo>
                  <a:lnTo>
                    <a:pt x="69" y="315"/>
                  </a:lnTo>
                  <a:lnTo>
                    <a:pt x="83" y="325"/>
                  </a:lnTo>
                  <a:lnTo>
                    <a:pt x="98" y="332"/>
                  </a:lnTo>
                  <a:lnTo>
                    <a:pt x="113" y="339"/>
                  </a:lnTo>
                  <a:lnTo>
                    <a:pt x="129" y="344"/>
                  </a:lnTo>
                  <a:lnTo>
                    <a:pt x="145" y="348"/>
                  </a:lnTo>
                  <a:lnTo>
                    <a:pt x="162" y="349"/>
                  </a:lnTo>
                  <a:lnTo>
                    <a:pt x="179" y="350"/>
                  </a:lnTo>
                  <a:lnTo>
                    <a:pt x="196" y="348"/>
                  </a:lnTo>
                  <a:lnTo>
                    <a:pt x="213" y="345"/>
                  </a:lnTo>
                  <a:lnTo>
                    <a:pt x="230" y="340"/>
                  </a:lnTo>
                  <a:lnTo>
                    <a:pt x="246" y="334"/>
                  </a:lnTo>
                  <a:lnTo>
                    <a:pt x="262" y="325"/>
                  </a:lnTo>
                  <a:lnTo>
                    <a:pt x="277" y="316"/>
                  </a:lnTo>
                  <a:lnTo>
                    <a:pt x="290" y="305"/>
                  </a:lnTo>
                  <a:lnTo>
                    <a:pt x="302" y="293"/>
                  </a:lnTo>
                  <a:lnTo>
                    <a:pt x="313" y="279"/>
                  </a:lnTo>
                  <a:lnTo>
                    <a:pt x="323" y="265"/>
                  </a:lnTo>
                  <a:lnTo>
                    <a:pt x="331" y="251"/>
                  </a:lnTo>
                  <a:lnTo>
                    <a:pt x="337" y="235"/>
                  </a:lnTo>
                  <a:lnTo>
                    <a:pt x="342" y="219"/>
                  </a:lnTo>
                  <a:lnTo>
                    <a:pt x="346" y="203"/>
                  </a:lnTo>
                  <a:lnTo>
                    <a:pt x="348" y="186"/>
                  </a:lnTo>
                  <a:lnTo>
                    <a:pt x="348" y="169"/>
                  </a:lnTo>
                  <a:lnTo>
                    <a:pt x="347" y="152"/>
                  </a:lnTo>
                  <a:lnTo>
                    <a:pt x="344" y="135"/>
                  </a:lnTo>
                  <a:lnTo>
                    <a:pt x="339" y="118"/>
                  </a:lnTo>
                  <a:lnTo>
                    <a:pt x="333" y="102"/>
                  </a:lnTo>
                  <a:lnTo>
                    <a:pt x="324" y="86"/>
                  </a:lnTo>
                  <a:lnTo>
                    <a:pt x="315" y="71"/>
                  </a:lnTo>
                  <a:lnTo>
                    <a:pt x="304" y="58"/>
                  </a:lnTo>
                  <a:lnTo>
                    <a:pt x="292" y="46"/>
                  </a:lnTo>
                  <a:lnTo>
                    <a:pt x="279" y="35"/>
                  </a:lnTo>
                  <a:lnTo>
                    <a:pt x="265" y="26"/>
                  </a:lnTo>
                  <a:lnTo>
                    <a:pt x="250" y="18"/>
                  </a:lnTo>
                  <a:lnTo>
                    <a:pt x="235" y="11"/>
                  </a:lnTo>
                  <a:lnTo>
                    <a:pt x="219" y="6"/>
                  </a:lnTo>
                  <a:lnTo>
                    <a:pt x="203" y="3"/>
                  </a:lnTo>
                  <a:lnTo>
                    <a:pt x="186" y="1"/>
                  </a:lnTo>
                  <a:lnTo>
                    <a:pt x="169" y="0"/>
                  </a:lnTo>
                  <a:lnTo>
                    <a:pt x="152" y="2"/>
                  </a:lnTo>
                  <a:lnTo>
                    <a:pt x="135" y="5"/>
                  </a:lnTo>
                  <a:lnTo>
                    <a:pt x="118" y="10"/>
                  </a:lnTo>
                  <a:lnTo>
                    <a:pt x="102" y="16"/>
                  </a:lnTo>
                  <a:lnTo>
                    <a:pt x="86" y="25"/>
                  </a:lnTo>
                  <a:lnTo>
                    <a:pt x="71" y="34"/>
                  </a:lnTo>
                  <a:lnTo>
                    <a:pt x="58" y="45"/>
                  </a:lnTo>
                  <a:lnTo>
                    <a:pt x="46" y="57"/>
                  </a:lnTo>
                  <a:lnTo>
                    <a:pt x="35" y="71"/>
                  </a:lnTo>
                  <a:lnTo>
                    <a:pt x="25" y="85"/>
                  </a:lnTo>
                  <a:lnTo>
                    <a:pt x="17" y="99"/>
                  </a:lnTo>
                  <a:lnTo>
                    <a:pt x="11" y="115"/>
                  </a:lnTo>
                  <a:lnTo>
                    <a:pt x="6" y="131"/>
                  </a:lnTo>
                  <a:lnTo>
                    <a:pt x="2" y="147"/>
                  </a:lnTo>
                  <a:lnTo>
                    <a:pt x="0" y="164"/>
                  </a:lnTo>
                  <a:lnTo>
                    <a:pt x="0" y="181"/>
                  </a:lnTo>
                  <a:lnTo>
                    <a:pt x="1" y="198"/>
                  </a:lnTo>
                  <a:lnTo>
                    <a:pt x="4" y="215"/>
                  </a:lnTo>
                  <a:lnTo>
                    <a:pt x="9" y="232"/>
                  </a:lnTo>
                  <a:lnTo>
                    <a:pt x="15" y="248"/>
                  </a:lnTo>
                </a:path>
              </a:pathLst>
            </a:custGeom>
            <a:solidFill>
              <a:srgbClr val="1C3682"/>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01" name="Freeform 196"/>
            <p:cNvSpPr>
              <a:spLocks/>
            </p:cNvSpPr>
            <p:nvPr/>
          </p:nvSpPr>
          <p:spPr bwMode="auto">
            <a:xfrm>
              <a:off x="127" y="216"/>
              <a:ext cx="346" cy="345"/>
            </a:xfrm>
            <a:custGeom>
              <a:avLst/>
              <a:gdLst>
                <a:gd name="T0" fmla="*/ 24 w 346"/>
                <a:gd name="T1" fmla="*/ 259 h 345"/>
                <a:gd name="T2" fmla="*/ 44 w 346"/>
                <a:gd name="T3" fmla="*/ 287 h 345"/>
                <a:gd name="T4" fmla="*/ 69 w 346"/>
                <a:gd name="T5" fmla="*/ 310 h 345"/>
                <a:gd name="T6" fmla="*/ 98 w 346"/>
                <a:gd name="T7" fmla="*/ 327 h 345"/>
                <a:gd name="T8" fmla="*/ 129 w 346"/>
                <a:gd name="T9" fmla="*/ 338 h 345"/>
                <a:gd name="T10" fmla="*/ 161 w 346"/>
                <a:gd name="T11" fmla="*/ 344 h 345"/>
                <a:gd name="T12" fmla="*/ 195 w 346"/>
                <a:gd name="T13" fmla="*/ 343 h 345"/>
                <a:gd name="T14" fmla="*/ 228 w 346"/>
                <a:gd name="T15" fmla="*/ 335 h 345"/>
                <a:gd name="T16" fmla="*/ 260 w 346"/>
                <a:gd name="T17" fmla="*/ 320 h 345"/>
                <a:gd name="T18" fmla="*/ 288 w 346"/>
                <a:gd name="T19" fmla="*/ 300 h 345"/>
                <a:gd name="T20" fmla="*/ 311 w 346"/>
                <a:gd name="T21" fmla="*/ 275 h 345"/>
                <a:gd name="T22" fmla="*/ 328 w 346"/>
                <a:gd name="T23" fmla="*/ 247 h 345"/>
                <a:gd name="T24" fmla="*/ 339 w 346"/>
                <a:gd name="T25" fmla="*/ 216 h 345"/>
                <a:gd name="T26" fmla="*/ 345 w 346"/>
                <a:gd name="T27" fmla="*/ 184 h 345"/>
                <a:gd name="T28" fmla="*/ 343 w 346"/>
                <a:gd name="T29" fmla="*/ 150 h 345"/>
                <a:gd name="T30" fmla="*/ 336 w 346"/>
                <a:gd name="T31" fmla="*/ 117 h 345"/>
                <a:gd name="T32" fmla="*/ 321 w 346"/>
                <a:gd name="T33" fmla="*/ 85 h 345"/>
                <a:gd name="T34" fmla="*/ 300 w 346"/>
                <a:gd name="T35" fmla="*/ 57 h 345"/>
                <a:gd name="T36" fmla="*/ 276 w 346"/>
                <a:gd name="T37" fmla="*/ 34 h 345"/>
                <a:gd name="T38" fmla="*/ 247 w 346"/>
                <a:gd name="T39" fmla="*/ 17 h 345"/>
                <a:gd name="T40" fmla="*/ 216 w 346"/>
                <a:gd name="T41" fmla="*/ 6 h 345"/>
                <a:gd name="T42" fmla="*/ 184 w 346"/>
                <a:gd name="T43" fmla="*/ 0 h 345"/>
                <a:gd name="T44" fmla="*/ 150 w 346"/>
                <a:gd name="T45" fmla="*/ 1 h 345"/>
                <a:gd name="T46" fmla="*/ 117 w 346"/>
                <a:gd name="T47" fmla="*/ 9 h 345"/>
                <a:gd name="T48" fmla="*/ 85 w 346"/>
                <a:gd name="T49" fmla="*/ 24 h 345"/>
                <a:gd name="T50" fmla="*/ 57 w 346"/>
                <a:gd name="T51" fmla="*/ 44 h 345"/>
                <a:gd name="T52" fmla="*/ 34 w 346"/>
                <a:gd name="T53" fmla="*/ 69 h 345"/>
                <a:gd name="T54" fmla="*/ 17 w 346"/>
                <a:gd name="T55" fmla="*/ 97 h 345"/>
                <a:gd name="T56" fmla="*/ 6 w 346"/>
                <a:gd name="T57" fmla="*/ 128 h 345"/>
                <a:gd name="T58" fmla="*/ 0 w 346"/>
                <a:gd name="T59" fmla="*/ 160 h 345"/>
                <a:gd name="T60" fmla="*/ 2 w 346"/>
                <a:gd name="T61" fmla="*/ 194 h 345"/>
                <a:gd name="T62" fmla="*/ 9 w 346"/>
                <a:gd name="T63" fmla="*/ 227 h 3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6" h="345">
                  <a:moveTo>
                    <a:pt x="16" y="244"/>
                  </a:moveTo>
                  <a:lnTo>
                    <a:pt x="24" y="259"/>
                  </a:lnTo>
                  <a:lnTo>
                    <a:pt x="34" y="274"/>
                  </a:lnTo>
                  <a:lnTo>
                    <a:pt x="44" y="287"/>
                  </a:lnTo>
                  <a:lnTo>
                    <a:pt x="56" y="299"/>
                  </a:lnTo>
                  <a:lnTo>
                    <a:pt x="69" y="310"/>
                  </a:lnTo>
                  <a:lnTo>
                    <a:pt x="83" y="319"/>
                  </a:lnTo>
                  <a:lnTo>
                    <a:pt x="98" y="327"/>
                  </a:lnTo>
                  <a:lnTo>
                    <a:pt x="113" y="333"/>
                  </a:lnTo>
                  <a:lnTo>
                    <a:pt x="129" y="338"/>
                  </a:lnTo>
                  <a:lnTo>
                    <a:pt x="145" y="342"/>
                  </a:lnTo>
                  <a:lnTo>
                    <a:pt x="161" y="344"/>
                  </a:lnTo>
                  <a:lnTo>
                    <a:pt x="178" y="344"/>
                  </a:lnTo>
                  <a:lnTo>
                    <a:pt x="195" y="343"/>
                  </a:lnTo>
                  <a:lnTo>
                    <a:pt x="212" y="340"/>
                  </a:lnTo>
                  <a:lnTo>
                    <a:pt x="228" y="335"/>
                  </a:lnTo>
                  <a:lnTo>
                    <a:pt x="245" y="329"/>
                  </a:lnTo>
                  <a:lnTo>
                    <a:pt x="260" y="320"/>
                  </a:lnTo>
                  <a:lnTo>
                    <a:pt x="275" y="311"/>
                  </a:lnTo>
                  <a:lnTo>
                    <a:pt x="288" y="300"/>
                  </a:lnTo>
                  <a:lnTo>
                    <a:pt x="300" y="288"/>
                  </a:lnTo>
                  <a:lnTo>
                    <a:pt x="311" y="275"/>
                  </a:lnTo>
                  <a:lnTo>
                    <a:pt x="320" y="262"/>
                  </a:lnTo>
                  <a:lnTo>
                    <a:pt x="328" y="247"/>
                  </a:lnTo>
                  <a:lnTo>
                    <a:pt x="334" y="232"/>
                  </a:lnTo>
                  <a:lnTo>
                    <a:pt x="339" y="216"/>
                  </a:lnTo>
                  <a:lnTo>
                    <a:pt x="343" y="200"/>
                  </a:lnTo>
                  <a:lnTo>
                    <a:pt x="345" y="184"/>
                  </a:lnTo>
                  <a:lnTo>
                    <a:pt x="345" y="167"/>
                  </a:lnTo>
                  <a:lnTo>
                    <a:pt x="343" y="150"/>
                  </a:lnTo>
                  <a:lnTo>
                    <a:pt x="340" y="133"/>
                  </a:lnTo>
                  <a:lnTo>
                    <a:pt x="336" y="117"/>
                  </a:lnTo>
                  <a:lnTo>
                    <a:pt x="329" y="100"/>
                  </a:lnTo>
                  <a:lnTo>
                    <a:pt x="321" y="85"/>
                  </a:lnTo>
                  <a:lnTo>
                    <a:pt x="311" y="70"/>
                  </a:lnTo>
                  <a:lnTo>
                    <a:pt x="300" y="57"/>
                  </a:lnTo>
                  <a:lnTo>
                    <a:pt x="289" y="45"/>
                  </a:lnTo>
                  <a:lnTo>
                    <a:pt x="276" y="34"/>
                  </a:lnTo>
                  <a:lnTo>
                    <a:pt x="262" y="25"/>
                  </a:lnTo>
                  <a:lnTo>
                    <a:pt x="247" y="17"/>
                  </a:lnTo>
                  <a:lnTo>
                    <a:pt x="232" y="11"/>
                  </a:lnTo>
                  <a:lnTo>
                    <a:pt x="216" y="6"/>
                  </a:lnTo>
                  <a:lnTo>
                    <a:pt x="200" y="2"/>
                  </a:lnTo>
                  <a:lnTo>
                    <a:pt x="184" y="0"/>
                  </a:lnTo>
                  <a:lnTo>
                    <a:pt x="167" y="0"/>
                  </a:lnTo>
                  <a:lnTo>
                    <a:pt x="150" y="1"/>
                  </a:lnTo>
                  <a:lnTo>
                    <a:pt x="133" y="4"/>
                  </a:lnTo>
                  <a:lnTo>
                    <a:pt x="117" y="9"/>
                  </a:lnTo>
                  <a:lnTo>
                    <a:pt x="100" y="16"/>
                  </a:lnTo>
                  <a:lnTo>
                    <a:pt x="85" y="24"/>
                  </a:lnTo>
                  <a:lnTo>
                    <a:pt x="70" y="33"/>
                  </a:lnTo>
                  <a:lnTo>
                    <a:pt x="57" y="44"/>
                  </a:lnTo>
                  <a:lnTo>
                    <a:pt x="45" y="56"/>
                  </a:lnTo>
                  <a:lnTo>
                    <a:pt x="34" y="69"/>
                  </a:lnTo>
                  <a:lnTo>
                    <a:pt x="25" y="82"/>
                  </a:lnTo>
                  <a:lnTo>
                    <a:pt x="17" y="97"/>
                  </a:lnTo>
                  <a:lnTo>
                    <a:pt x="11" y="112"/>
                  </a:lnTo>
                  <a:lnTo>
                    <a:pt x="6" y="128"/>
                  </a:lnTo>
                  <a:lnTo>
                    <a:pt x="2" y="144"/>
                  </a:lnTo>
                  <a:lnTo>
                    <a:pt x="0" y="160"/>
                  </a:lnTo>
                  <a:lnTo>
                    <a:pt x="0" y="177"/>
                  </a:lnTo>
                  <a:lnTo>
                    <a:pt x="2" y="194"/>
                  </a:lnTo>
                  <a:lnTo>
                    <a:pt x="5" y="211"/>
                  </a:lnTo>
                  <a:lnTo>
                    <a:pt x="9" y="227"/>
                  </a:lnTo>
                  <a:lnTo>
                    <a:pt x="16" y="244"/>
                  </a:lnTo>
                </a:path>
              </a:pathLst>
            </a:custGeom>
            <a:solidFill>
              <a:srgbClr val="1E3783"/>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02" name="Freeform 197"/>
            <p:cNvSpPr>
              <a:spLocks/>
            </p:cNvSpPr>
            <p:nvPr/>
          </p:nvSpPr>
          <p:spPr bwMode="auto">
            <a:xfrm>
              <a:off x="132" y="217"/>
              <a:ext cx="341" cy="340"/>
            </a:xfrm>
            <a:custGeom>
              <a:avLst/>
              <a:gdLst>
                <a:gd name="T0" fmla="*/ 24 w 341"/>
                <a:gd name="T1" fmla="*/ 256 h 340"/>
                <a:gd name="T2" fmla="*/ 44 w 341"/>
                <a:gd name="T3" fmla="*/ 283 h 340"/>
                <a:gd name="T4" fmla="*/ 68 w 341"/>
                <a:gd name="T5" fmla="*/ 305 h 340"/>
                <a:gd name="T6" fmla="*/ 96 w 341"/>
                <a:gd name="T7" fmla="*/ 322 h 340"/>
                <a:gd name="T8" fmla="*/ 127 w 341"/>
                <a:gd name="T9" fmla="*/ 333 h 340"/>
                <a:gd name="T10" fmla="*/ 159 w 341"/>
                <a:gd name="T11" fmla="*/ 339 h 340"/>
                <a:gd name="T12" fmla="*/ 192 w 341"/>
                <a:gd name="T13" fmla="*/ 338 h 340"/>
                <a:gd name="T14" fmla="*/ 225 w 341"/>
                <a:gd name="T15" fmla="*/ 330 h 340"/>
                <a:gd name="T16" fmla="*/ 257 w 341"/>
                <a:gd name="T17" fmla="*/ 316 h 340"/>
                <a:gd name="T18" fmla="*/ 284 w 341"/>
                <a:gd name="T19" fmla="*/ 296 h 340"/>
                <a:gd name="T20" fmla="*/ 306 w 341"/>
                <a:gd name="T21" fmla="*/ 271 h 340"/>
                <a:gd name="T22" fmla="*/ 323 w 341"/>
                <a:gd name="T23" fmla="*/ 244 h 340"/>
                <a:gd name="T24" fmla="*/ 334 w 341"/>
                <a:gd name="T25" fmla="*/ 213 h 340"/>
                <a:gd name="T26" fmla="*/ 339 w 341"/>
                <a:gd name="T27" fmla="*/ 181 h 340"/>
                <a:gd name="T28" fmla="*/ 338 w 341"/>
                <a:gd name="T29" fmla="*/ 148 h 340"/>
                <a:gd name="T30" fmla="*/ 331 w 341"/>
                <a:gd name="T31" fmla="*/ 115 h 340"/>
                <a:gd name="T32" fmla="*/ 316 w 341"/>
                <a:gd name="T33" fmla="*/ 83 h 340"/>
                <a:gd name="T34" fmla="*/ 296 w 341"/>
                <a:gd name="T35" fmla="*/ 56 h 340"/>
                <a:gd name="T36" fmla="*/ 272 w 341"/>
                <a:gd name="T37" fmla="*/ 34 h 340"/>
                <a:gd name="T38" fmla="*/ 244 w 341"/>
                <a:gd name="T39" fmla="*/ 17 h 340"/>
                <a:gd name="T40" fmla="*/ 213 w 341"/>
                <a:gd name="T41" fmla="*/ 6 h 340"/>
                <a:gd name="T42" fmla="*/ 181 w 341"/>
                <a:gd name="T43" fmla="*/ 0 h 340"/>
                <a:gd name="T44" fmla="*/ 148 w 341"/>
                <a:gd name="T45" fmla="*/ 1 h 340"/>
                <a:gd name="T46" fmla="*/ 115 w 341"/>
                <a:gd name="T47" fmla="*/ 9 h 340"/>
                <a:gd name="T48" fmla="*/ 83 w 341"/>
                <a:gd name="T49" fmla="*/ 23 h 340"/>
                <a:gd name="T50" fmla="*/ 56 w 341"/>
                <a:gd name="T51" fmla="*/ 43 h 340"/>
                <a:gd name="T52" fmla="*/ 34 w 341"/>
                <a:gd name="T53" fmla="*/ 68 h 340"/>
                <a:gd name="T54" fmla="*/ 17 w 341"/>
                <a:gd name="T55" fmla="*/ 95 h 340"/>
                <a:gd name="T56" fmla="*/ 6 w 341"/>
                <a:gd name="T57" fmla="*/ 126 h 340"/>
                <a:gd name="T58" fmla="*/ 0 w 341"/>
                <a:gd name="T59" fmla="*/ 158 h 340"/>
                <a:gd name="T60" fmla="*/ 2 w 341"/>
                <a:gd name="T61" fmla="*/ 191 h 340"/>
                <a:gd name="T62" fmla="*/ 9 w 341"/>
                <a:gd name="T63" fmla="*/ 224 h 3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 h="340">
                  <a:moveTo>
                    <a:pt x="16" y="240"/>
                  </a:moveTo>
                  <a:lnTo>
                    <a:pt x="24" y="256"/>
                  </a:lnTo>
                  <a:lnTo>
                    <a:pt x="33" y="270"/>
                  </a:lnTo>
                  <a:lnTo>
                    <a:pt x="44" y="283"/>
                  </a:lnTo>
                  <a:lnTo>
                    <a:pt x="56" y="295"/>
                  </a:lnTo>
                  <a:lnTo>
                    <a:pt x="68" y="305"/>
                  </a:lnTo>
                  <a:lnTo>
                    <a:pt x="82" y="314"/>
                  </a:lnTo>
                  <a:lnTo>
                    <a:pt x="96" y="322"/>
                  </a:lnTo>
                  <a:lnTo>
                    <a:pt x="111" y="328"/>
                  </a:lnTo>
                  <a:lnTo>
                    <a:pt x="127" y="333"/>
                  </a:lnTo>
                  <a:lnTo>
                    <a:pt x="143" y="337"/>
                  </a:lnTo>
                  <a:lnTo>
                    <a:pt x="159" y="339"/>
                  </a:lnTo>
                  <a:lnTo>
                    <a:pt x="175" y="339"/>
                  </a:lnTo>
                  <a:lnTo>
                    <a:pt x="192" y="338"/>
                  </a:lnTo>
                  <a:lnTo>
                    <a:pt x="209" y="335"/>
                  </a:lnTo>
                  <a:lnTo>
                    <a:pt x="225" y="330"/>
                  </a:lnTo>
                  <a:lnTo>
                    <a:pt x="241" y="324"/>
                  </a:lnTo>
                  <a:lnTo>
                    <a:pt x="257" y="316"/>
                  </a:lnTo>
                  <a:lnTo>
                    <a:pt x="271" y="306"/>
                  </a:lnTo>
                  <a:lnTo>
                    <a:pt x="284" y="296"/>
                  </a:lnTo>
                  <a:lnTo>
                    <a:pt x="296" y="284"/>
                  </a:lnTo>
                  <a:lnTo>
                    <a:pt x="306" y="271"/>
                  </a:lnTo>
                  <a:lnTo>
                    <a:pt x="315" y="258"/>
                  </a:lnTo>
                  <a:lnTo>
                    <a:pt x="323" y="244"/>
                  </a:lnTo>
                  <a:lnTo>
                    <a:pt x="329" y="229"/>
                  </a:lnTo>
                  <a:lnTo>
                    <a:pt x="334" y="213"/>
                  </a:lnTo>
                  <a:lnTo>
                    <a:pt x="338" y="197"/>
                  </a:lnTo>
                  <a:lnTo>
                    <a:pt x="339" y="181"/>
                  </a:lnTo>
                  <a:lnTo>
                    <a:pt x="340" y="164"/>
                  </a:lnTo>
                  <a:lnTo>
                    <a:pt x="338" y="148"/>
                  </a:lnTo>
                  <a:lnTo>
                    <a:pt x="335" y="131"/>
                  </a:lnTo>
                  <a:lnTo>
                    <a:pt x="331" y="115"/>
                  </a:lnTo>
                  <a:lnTo>
                    <a:pt x="324" y="99"/>
                  </a:lnTo>
                  <a:lnTo>
                    <a:pt x="316" y="83"/>
                  </a:lnTo>
                  <a:lnTo>
                    <a:pt x="307" y="69"/>
                  </a:lnTo>
                  <a:lnTo>
                    <a:pt x="296" y="56"/>
                  </a:lnTo>
                  <a:lnTo>
                    <a:pt x="284" y="44"/>
                  </a:lnTo>
                  <a:lnTo>
                    <a:pt x="272" y="34"/>
                  </a:lnTo>
                  <a:lnTo>
                    <a:pt x="258" y="25"/>
                  </a:lnTo>
                  <a:lnTo>
                    <a:pt x="244" y="17"/>
                  </a:lnTo>
                  <a:lnTo>
                    <a:pt x="229" y="11"/>
                  </a:lnTo>
                  <a:lnTo>
                    <a:pt x="213" y="6"/>
                  </a:lnTo>
                  <a:lnTo>
                    <a:pt x="197" y="2"/>
                  </a:lnTo>
                  <a:lnTo>
                    <a:pt x="181" y="0"/>
                  </a:lnTo>
                  <a:lnTo>
                    <a:pt x="164" y="0"/>
                  </a:lnTo>
                  <a:lnTo>
                    <a:pt x="148" y="1"/>
                  </a:lnTo>
                  <a:lnTo>
                    <a:pt x="131" y="4"/>
                  </a:lnTo>
                  <a:lnTo>
                    <a:pt x="115" y="9"/>
                  </a:lnTo>
                  <a:lnTo>
                    <a:pt x="99" y="15"/>
                  </a:lnTo>
                  <a:lnTo>
                    <a:pt x="83" y="23"/>
                  </a:lnTo>
                  <a:lnTo>
                    <a:pt x="69" y="33"/>
                  </a:lnTo>
                  <a:lnTo>
                    <a:pt x="56" y="43"/>
                  </a:lnTo>
                  <a:lnTo>
                    <a:pt x="44" y="55"/>
                  </a:lnTo>
                  <a:lnTo>
                    <a:pt x="34" y="68"/>
                  </a:lnTo>
                  <a:lnTo>
                    <a:pt x="25" y="81"/>
                  </a:lnTo>
                  <a:lnTo>
                    <a:pt x="17" y="95"/>
                  </a:lnTo>
                  <a:lnTo>
                    <a:pt x="11" y="110"/>
                  </a:lnTo>
                  <a:lnTo>
                    <a:pt x="6" y="126"/>
                  </a:lnTo>
                  <a:lnTo>
                    <a:pt x="2" y="142"/>
                  </a:lnTo>
                  <a:lnTo>
                    <a:pt x="0" y="158"/>
                  </a:lnTo>
                  <a:lnTo>
                    <a:pt x="0" y="175"/>
                  </a:lnTo>
                  <a:lnTo>
                    <a:pt x="2" y="191"/>
                  </a:lnTo>
                  <a:lnTo>
                    <a:pt x="5" y="208"/>
                  </a:lnTo>
                  <a:lnTo>
                    <a:pt x="9" y="224"/>
                  </a:lnTo>
                  <a:lnTo>
                    <a:pt x="16" y="240"/>
                  </a:lnTo>
                </a:path>
              </a:pathLst>
            </a:custGeom>
            <a:solidFill>
              <a:srgbClr val="203984"/>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03" name="Freeform 198"/>
            <p:cNvSpPr>
              <a:spLocks/>
            </p:cNvSpPr>
            <p:nvPr/>
          </p:nvSpPr>
          <p:spPr bwMode="auto">
            <a:xfrm>
              <a:off x="136" y="220"/>
              <a:ext cx="336" cy="335"/>
            </a:xfrm>
            <a:custGeom>
              <a:avLst/>
              <a:gdLst>
                <a:gd name="T0" fmla="*/ 24 w 336"/>
                <a:gd name="T1" fmla="*/ 252 h 335"/>
                <a:gd name="T2" fmla="*/ 43 w 336"/>
                <a:gd name="T3" fmla="*/ 279 h 335"/>
                <a:gd name="T4" fmla="*/ 67 w 336"/>
                <a:gd name="T5" fmla="*/ 301 h 335"/>
                <a:gd name="T6" fmla="*/ 95 w 336"/>
                <a:gd name="T7" fmla="*/ 317 h 335"/>
                <a:gd name="T8" fmla="*/ 125 w 336"/>
                <a:gd name="T9" fmla="*/ 328 h 335"/>
                <a:gd name="T10" fmla="*/ 157 w 336"/>
                <a:gd name="T11" fmla="*/ 334 h 335"/>
                <a:gd name="T12" fmla="*/ 189 w 336"/>
                <a:gd name="T13" fmla="*/ 333 h 335"/>
                <a:gd name="T14" fmla="*/ 222 w 336"/>
                <a:gd name="T15" fmla="*/ 325 h 335"/>
                <a:gd name="T16" fmla="*/ 253 w 336"/>
                <a:gd name="T17" fmla="*/ 311 h 335"/>
                <a:gd name="T18" fmla="*/ 280 w 336"/>
                <a:gd name="T19" fmla="*/ 291 h 335"/>
                <a:gd name="T20" fmla="*/ 302 w 336"/>
                <a:gd name="T21" fmla="*/ 267 h 335"/>
                <a:gd name="T22" fmla="*/ 318 w 336"/>
                <a:gd name="T23" fmla="*/ 240 h 335"/>
                <a:gd name="T24" fmla="*/ 329 w 336"/>
                <a:gd name="T25" fmla="*/ 210 h 335"/>
                <a:gd name="T26" fmla="*/ 335 w 336"/>
                <a:gd name="T27" fmla="*/ 178 h 335"/>
                <a:gd name="T28" fmla="*/ 333 w 336"/>
                <a:gd name="T29" fmla="*/ 146 h 335"/>
                <a:gd name="T30" fmla="*/ 326 w 336"/>
                <a:gd name="T31" fmla="*/ 113 h 335"/>
                <a:gd name="T32" fmla="*/ 311 w 336"/>
                <a:gd name="T33" fmla="*/ 82 h 335"/>
                <a:gd name="T34" fmla="*/ 292 w 336"/>
                <a:gd name="T35" fmla="*/ 55 h 335"/>
                <a:gd name="T36" fmla="*/ 268 w 336"/>
                <a:gd name="T37" fmla="*/ 33 h 335"/>
                <a:gd name="T38" fmla="*/ 240 w 336"/>
                <a:gd name="T39" fmla="*/ 17 h 335"/>
                <a:gd name="T40" fmla="*/ 210 w 336"/>
                <a:gd name="T41" fmla="*/ 5 h 335"/>
                <a:gd name="T42" fmla="*/ 178 w 336"/>
                <a:gd name="T43" fmla="*/ 0 h 335"/>
                <a:gd name="T44" fmla="*/ 146 w 336"/>
                <a:gd name="T45" fmla="*/ 1 h 335"/>
                <a:gd name="T46" fmla="*/ 113 w 336"/>
                <a:gd name="T47" fmla="*/ 9 h 335"/>
                <a:gd name="T48" fmla="*/ 82 w 336"/>
                <a:gd name="T49" fmla="*/ 23 h 335"/>
                <a:gd name="T50" fmla="*/ 55 w 336"/>
                <a:gd name="T51" fmla="*/ 43 h 335"/>
                <a:gd name="T52" fmla="*/ 33 w 336"/>
                <a:gd name="T53" fmla="*/ 67 h 335"/>
                <a:gd name="T54" fmla="*/ 17 w 336"/>
                <a:gd name="T55" fmla="*/ 94 h 335"/>
                <a:gd name="T56" fmla="*/ 6 w 336"/>
                <a:gd name="T57" fmla="*/ 124 h 335"/>
                <a:gd name="T58" fmla="*/ 0 w 336"/>
                <a:gd name="T59" fmla="*/ 156 h 335"/>
                <a:gd name="T60" fmla="*/ 2 w 336"/>
                <a:gd name="T61" fmla="*/ 188 h 335"/>
                <a:gd name="T62" fmla="*/ 9 w 336"/>
                <a:gd name="T63" fmla="*/ 221 h 3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6" h="335">
                  <a:moveTo>
                    <a:pt x="16" y="237"/>
                  </a:moveTo>
                  <a:lnTo>
                    <a:pt x="24" y="252"/>
                  </a:lnTo>
                  <a:lnTo>
                    <a:pt x="33" y="266"/>
                  </a:lnTo>
                  <a:lnTo>
                    <a:pt x="43" y="279"/>
                  </a:lnTo>
                  <a:lnTo>
                    <a:pt x="55" y="290"/>
                  </a:lnTo>
                  <a:lnTo>
                    <a:pt x="67" y="301"/>
                  </a:lnTo>
                  <a:lnTo>
                    <a:pt x="81" y="310"/>
                  </a:lnTo>
                  <a:lnTo>
                    <a:pt x="95" y="317"/>
                  </a:lnTo>
                  <a:lnTo>
                    <a:pt x="110" y="324"/>
                  </a:lnTo>
                  <a:lnTo>
                    <a:pt x="125" y="328"/>
                  </a:lnTo>
                  <a:lnTo>
                    <a:pt x="141" y="332"/>
                  </a:lnTo>
                  <a:lnTo>
                    <a:pt x="157" y="334"/>
                  </a:lnTo>
                  <a:lnTo>
                    <a:pt x="173" y="334"/>
                  </a:lnTo>
                  <a:lnTo>
                    <a:pt x="189" y="333"/>
                  </a:lnTo>
                  <a:lnTo>
                    <a:pt x="206" y="330"/>
                  </a:lnTo>
                  <a:lnTo>
                    <a:pt x="222" y="325"/>
                  </a:lnTo>
                  <a:lnTo>
                    <a:pt x="238" y="319"/>
                  </a:lnTo>
                  <a:lnTo>
                    <a:pt x="253" y="311"/>
                  </a:lnTo>
                  <a:lnTo>
                    <a:pt x="267" y="302"/>
                  </a:lnTo>
                  <a:lnTo>
                    <a:pt x="280" y="291"/>
                  </a:lnTo>
                  <a:lnTo>
                    <a:pt x="291" y="280"/>
                  </a:lnTo>
                  <a:lnTo>
                    <a:pt x="302" y="267"/>
                  </a:lnTo>
                  <a:lnTo>
                    <a:pt x="311" y="254"/>
                  </a:lnTo>
                  <a:lnTo>
                    <a:pt x="318" y="240"/>
                  </a:lnTo>
                  <a:lnTo>
                    <a:pt x="325" y="225"/>
                  </a:lnTo>
                  <a:lnTo>
                    <a:pt x="329" y="210"/>
                  </a:lnTo>
                  <a:lnTo>
                    <a:pt x="333" y="194"/>
                  </a:lnTo>
                  <a:lnTo>
                    <a:pt x="335" y="178"/>
                  </a:lnTo>
                  <a:lnTo>
                    <a:pt x="335" y="162"/>
                  </a:lnTo>
                  <a:lnTo>
                    <a:pt x="333" y="146"/>
                  </a:lnTo>
                  <a:lnTo>
                    <a:pt x="330" y="129"/>
                  </a:lnTo>
                  <a:lnTo>
                    <a:pt x="326" y="113"/>
                  </a:lnTo>
                  <a:lnTo>
                    <a:pt x="319" y="97"/>
                  </a:lnTo>
                  <a:lnTo>
                    <a:pt x="311" y="82"/>
                  </a:lnTo>
                  <a:lnTo>
                    <a:pt x="302" y="68"/>
                  </a:lnTo>
                  <a:lnTo>
                    <a:pt x="292" y="55"/>
                  </a:lnTo>
                  <a:lnTo>
                    <a:pt x="280" y="44"/>
                  </a:lnTo>
                  <a:lnTo>
                    <a:pt x="268" y="33"/>
                  </a:lnTo>
                  <a:lnTo>
                    <a:pt x="254" y="24"/>
                  </a:lnTo>
                  <a:lnTo>
                    <a:pt x="240" y="17"/>
                  </a:lnTo>
                  <a:lnTo>
                    <a:pt x="225" y="10"/>
                  </a:lnTo>
                  <a:lnTo>
                    <a:pt x="210" y="5"/>
                  </a:lnTo>
                  <a:lnTo>
                    <a:pt x="194" y="2"/>
                  </a:lnTo>
                  <a:lnTo>
                    <a:pt x="178" y="0"/>
                  </a:lnTo>
                  <a:lnTo>
                    <a:pt x="162" y="0"/>
                  </a:lnTo>
                  <a:lnTo>
                    <a:pt x="146" y="1"/>
                  </a:lnTo>
                  <a:lnTo>
                    <a:pt x="129" y="4"/>
                  </a:lnTo>
                  <a:lnTo>
                    <a:pt x="113" y="9"/>
                  </a:lnTo>
                  <a:lnTo>
                    <a:pt x="97" y="15"/>
                  </a:lnTo>
                  <a:lnTo>
                    <a:pt x="82" y="23"/>
                  </a:lnTo>
                  <a:lnTo>
                    <a:pt x="68" y="32"/>
                  </a:lnTo>
                  <a:lnTo>
                    <a:pt x="55" y="43"/>
                  </a:lnTo>
                  <a:lnTo>
                    <a:pt x="44" y="54"/>
                  </a:lnTo>
                  <a:lnTo>
                    <a:pt x="33" y="67"/>
                  </a:lnTo>
                  <a:lnTo>
                    <a:pt x="24" y="80"/>
                  </a:lnTo>
                  <a:lnTo>
                    <a:pt x="17" y="94"/>
                  </a:lnTo>
                  <a:lnTo>
                    <a:pt x="10" y="109"/>
                  </a:lnTo>
                  <a:lnTo>
                    <a:pt x="6" y="124"/>
                  </a:lnTo>
                  <a:lnTo>
                    <a:pt x="2" y="140"/>
                  </a:lnTo>
                  <a:lnTo>
                    <a:pt x="0" y="156"/>
                  </a:lnTo>
                  <a:lnTo>
                    <a:pt x="0" y="172"/>
                  </a:lnTo>
                  <a:lnTo>
                    <a:pt x="2" y="188"/>
                  </a:lnTo>
                  <a:lnTo>
                    <a:pt x="5" y="205"/>
                  </a:lnTo>
                  <a:lnTo>
                    <a:pt x="9" y="221"/>
                  </a:lnTo>
                  <a:lnTo>
                    <a:pt x="16" y="237"/>
                  </a:lnTo>
                </a:path>
              </a:pathLst>
            </a:custGeom>
            <a:solidFill>
              <a:srgbClr val="223B86"/>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04" name="Freeform 199"/>
            <p:cNvSpPr>
              <a:spLocks/>
            </p:cNvSpPr>
            <p:nvPr/>
          </p:nvSpPr>
          <p:spPr bwMode="auto">
            <a:xfrm>
              <a:off x="140" y="221"/>
              <a:ext cx="332" cy="331"/>
            </a:xfrm>
            <a:custGeom>
              <a:avLst/>
              <a:gdLst>
                <a:gd name="T0" fmla="*/ 23 w 332"/>
                <a:gd name="T1" fmla="*/ 249 h 331"/>
                <a:gd name="T2" fmla="*/ 43 w 332"/>
                <a:gd name="T3" fmla="*/ 275 h 331"/>
                <a:gd name="T4" fmla="*/ 66 w 332"/>
                <a:gd name="T5" fmla="*/ 297 h 331"/>
                <a:gd name="T6" fmla="*/ 94 w 332"/>
                <a:gd name="T7" fmla="*/ 314 h 331"/>
                <a:gd name="T8" fmla="*/ 123 w 332"/>
                <a:gd name="T9" fmla="*/ 325 h 331"/>
                <a:gd name="T10" fmla="*/ 155 w 332"/>
                <a:gd name="T11" fmla="*/ 330 h 331"/>
                <a:gd name="T12" fmla="*/ 187 w 332"/>
                <a:gd name="T13" fmla="*/ 329 h 331"/>
                <a:gd name="T14" fmla="*/ 219 w 332"/>
                <a:gd name="T15" fmla="*/ 321 h 331"/>
                <a:gd name="T16" fmla="*/ 250 w 332"/>
                <a:gd name="T17" fmla="*/ 307 h 331"/>
                <a:gd name="T18" fmla="*/ 276 w 332"/>
                <a:gd name="T19" fmla="*/ 288 h 331"/>
                <a:gd name="T20" fmla="*/ 298 w 332"/>
                <a:gd name="T21" fmla="*/ 264 h 331"/>
                <a:gd name="T22" fmla="*/ 314 w 332"/>
                <a:gd name="T23" fmla="*/ 237 h 331"/>
                <a:gd name="T24" fmla="*/ 325 w 332"/>
                <a:gd name="T25" fmla="*/ 207 h 331"/>
                <a:gd name="T26" fmla="*/ 331 w 332"/>
                <a:gd name="T27" fmla="*/ 176 h 331"/>
                <a:gd name="T28" fmla="*/ 329 w 332"/>
                <a:gd name="T29" fmla="*/ 144 h 331"/>
                <a:gd name="T30" fmla="*/ 322 w 332"/>
                <a:gd name="T31" fmla="*/ 112 h 331"/>
                <a:gd name="T32" fmla="*/ 308 w 332"/>
                <a:gd name="T33" fmla="*/ 81 h 331"/>
                <a:gd name="T34" fmla="*/ 288 w 332"/>
                <a:gd name="T35" fmla="*/ 55 h 331"/>
                <a:gd name="T36" fmla="*/ 265 w 332"/>
                <a:gd name="T37" fmla="*/ 33 h 331"/>
                <a:gd name="T38" fmla="*/ 237 w 332"/>
                <a:gd name="T39" fmla="*/ 16 h 331"/>
                <a:gd name="T40" fmla="*/ 208 w 332"/>
                <a:gd name="T41" fmla="*/ 5 h 331"/>
                <a:gd name="T42" fmla="*/ 176 w 332"/>
                <a:gd name="T43" fmla="*/ 0 h 331"/>
                <a:gd name="T44" fmla="*/ 144 w 332"/>
                <a:gd name="T45" fmla="*/ 1 h 331"/>
                <a:gd name="T46" fmla="*/ 112 w 332"/>
                <a:gd name="T47" fmla="*/ 9 h 331"/>
                <a:gd name="T48" fmla="*/ 81 w 332"/>
                <a:gd name="T49" fmla="*/ 23 h 331"/>
                <a:gd name="T50" fmla="*/ 55 w 332"/>
                <a:gd name="T51" fmla="*/ 42 h 331"/>
                <a:gd name="T52" fmla="*/ 33 w 332"/>
                <a:gd name="T53" fmla="*/ 66 h 331"/>
                <a:gd name="T54" fmla="*/ 17 w 332"/>
                <a:gd name="T55" fmla="*/ 93 h 331"/>
                <a:gd name="T56" fmla="*/ 6 w 332"/>
                <a:gd name="T57" fmla="*/ 123 h 331"/>
                <a:gd name="T58" fmla="*/ 0 w 332"/>
                <a:gd name="T59" fmla="*/ 154 h 331"/>
                <a:gd name="T60" fmla="*/ 2 w 332"/>
                <a:gd name="T61" fmla="*/ 186 h 331"/>
                <a:gd name="T62" fmla="*/ 9 w 332"/>
                <a:gd name="T63" fmla="*/ 218 h 3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2" h="331">
                  <a:moveTo>
                    <a:pt x="15" y="234"/>
                  </a:moveTo>
                  <a:lnTo>
                    <a:pt x="23" y="249"/>
                  </a:lnTo>
                  <a:lnTo>
                    <a:pt x="32" y="263"/>
                  </a:lnTo>
                  <a:lnTo>
                    <a:pt x="43" y="275"/>
                  </a:lnTo>
                  <a:lnTo>
                    <a:pt x="54" y="287"/>
                  </a:lnTo>
                  <a:lnTo>
                    <a:pt x="66" y="297"/>
                  </a:lnTo>
                  <a:lnTo>
                    <a:pt x="80" y="306"/>
                  </a:lnTo>
                  <a:lnTo>
                    <a:pt x="94" y="314"/>
                  </a:lnTo>
                  <a:lnTo>
                    <a:pt x="108" y="320"/>
                  </a:lnTo>
                  <a:lnTo>
                    <a:pt x="123" y="325"/>
                  </a:lnTo>
                  <a:lnTo>
                    <a:pt x="139" y="328"/>
                  </a:lnTo>
                  <a:lnTo>
                    <a:pt x="155" y="330"/>
                  </a:lnTo>
                  <a:lnTo>
                    <a:pt x="171" y="330"/>
                  </a:lnTo>
                  <a:lnTo>
                    <a:pt x="187" y="329"/>
                  </a:lnTo>
                  <a:lnTo>
                    <a:pt x="203" y="326"/>
                  </a:lnTo>
                  <a:lnTo>
                    <a:pt x="219" y="321"/>
                  </a:lnTo>
                  <a:lnTo>
                    <a:pt x="235" y="315"/>
                  </a:lnTo>
                  <a:lnTo>
                    <a:pt x="250" y="307"/>
                  </a:lnTo>
                  <a:lnTo>
                    <a:pt x="264" y="298"/>
                  </a:lnTo>
                  <a:lnTo>
                    <a:pt x="276" y="288"/>
                  </a:lnTo>
                  <a:lnTo>
                    <a:pt x="288" y="277"/>
                  </a:lnTo>
                  <a:lnTo>
                    <a:pt x="298" y="264"/>
                  </a:lnTo>
                  <a:lnTo>
                    <a:pt x="307" y="251"/>
                  </a:lnTo>
                  <a:lnTo>
                    <a:pt x="314" y="237"/>
                  </a:lnTo>
                  <a:lnTo>
                    <a:pt x="321" y="223"/>
                  </a:lnTo>
                  <a:lnTo>
                    <a:pt x="325" y="207"/>
                  </a:lnTo>
                  <a:lnTo>
                    <a:pt x="329" y="192"/>
                  </a:lnTo>
                  <a:lnTo>
                    <a:pt x="331" y="176"/>
                  </a:lnTo>
                  <a:lnTo>
                    <a:pt x="331" y="160"/>
                  </a:lnTo>
                  <a:lnTo>
                    <a:pt x="329" y="144"/>
                  </a:lnTo>
                  <a:lnTo>
                    <a:pt x="327" y="128"/>
                  </a:lnTo>
                  <a:lnTo>
                    <a:pt x="322" y="112"/>
                  </a:lnTo>
                  <a:lnTo>
                    <a:pt x="316" y="96"/>
                  </a:lnTo>
                  <a:lnTo>
                    <a:pt x="308" y="81"/>
                  </a:lnTo>
                  <a:lnTo>
                    <a:pt x="299" y="67"/>
                  </a:lnTo>
                  <a:lnTo>
                    <a:pt x="288" y="55"/>
                  </a:lnTo>
                  <a:lnTo>
                    <a:pt x="277" y="43"/>
                  </a:lnTo>
                  <a:lnTo>
                    <a:pt x="265" y="33"/>
                  </a:lnTo>
                  <a:lnTo>
                    <a:pt x="251" y="24"/>
                  </a:lnTo>
                  <a:lnTo>
                    <a:pt x="237" y="16"/>
                  </a:lnTo>
                  <a:lnTo>
                    <a:pt x="223" y="10"/>
                  </a:lnTo>
                  <a:lnTo>
                    <a:pt x="208" y="5"/>
                  </a:lnTo>
                  <a:lnTo>
                    <a:pt x="192" y="2"/>
                  </a:lnTo>
                  <a:lnTo>
                    <a:pt x="176" y="0"/>
                  </a:lnTo>
                  <a:lnTo>
                    <a:pt x="160" y="0"/>
                  </a:lnTo>
                  <a:lnTo>
                    <a:pt x="144" y="1"/>
                  </a:lnTo>
                  <a:lnTo>
                    <a:pt x="128" y="4"/>
                  </a:lnTo>
                  <a:lnTo>
                    <a:pt x="112" y="9"/>
                  </a:lnTo>
                  <a:lnTo>
                    <a:pt x="96" y="15"/>
                  </a:lnTo>
                  <a:lnTo>
                    <a:pt x="81" y="23"/>
                  </a:lnTo>
                  <a:lnTo>
                    <a:pt x="67" y="32"/>
                  </a:lnTo>
                  <a:lnTo>
                    <a:pt x="55" y="42"/>
                  </a:lnTo>
                  <a:lnTo>
                    <a:pt x="43" y="53"/>
                  </a:lnTo>
                  <a:lnTo>
                    <a:pt x="33" y="66"/>
                  </a:lnTo>
                  <a:lnTo>
                    <a:pt x="24" y="79"/>
                  </a:lnTo>
                  <a:lnTo>
                    <a:pt x="17" y="93"/>
                  </a:lnTo>
                  <a:lnTo>
                    <a:pt x="10" y="107"/>
                  </a:lnTo>
                  <a:lnTo>
                    <a:pt x="6" y="123"/>
                  </a:lnTo>
                  <a:lnTo>
                    <a:pt x="2" y="138"/>
                  </a:lnTo>
                  <a:lnTo>
                    <a:pt x="0" y="154"/>
                  </a:lnTo>
                  <a:lnTo>
                    <a:pt x="0" y="170"/>
                  </a:lnTo>
                  <a:lnTo>
                    <a:pt x="2" y="186"/>
                  </a:lnTo>
                  <a:lnTo>
                    <a:pt x="4" y="202"/>
                  </a:lnTo>
                  <a:lnTo>
                    <a:pt x="9" y="218"/>
                  </a:lnTo>
                  <a:lnTo>
                    <a:pt x="15" y="234"/>
                  </a:lnTo>
                </a:path>
              </a:pathLst>
            </a:custGeom>
            <a:solidFill>
              <a:srgbClr val="243D87"/>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05" name="Freeform 200"/>
            <p:cNvSpPr>
              <a:spLocks/>
            </p:cNvSpPr>
            <p:nvPr/>
          </p:nvSpPr>
          <p:spPr bwMode="auto">
            <a:xfrm>
              <a:off x="145" y="222"/>
              <a:ext cx="326" cy="327"/>
            </a:xfrm>
            <a:custGeom>
              <a:avLst/>
              <a:gdLst>
                <a:gd name="T0" fmla="*/ 22 w 326"/>
                <a:gd name="T1" fmla="*/ 246 h 327"/>
                <a:gd name="T2" fmla="*/ 41 w 326"/>
                <a:gd name="T3" fmla="*/ 272 h 327"/>
                <a:gd name="T4" fmla="*/ 65 w 326"/>
                <a:gd name="T5" fmla="*/ 293 h 327"/>
                <a:gd name="T6" fmla="*/ 91 w 326"/>
                <a:gd name="T7" fmla="*/ 310 h 327"/>
                <a:gd name="T8" fmla="*/ 121 w 326"/>
                <a:gd name="T9" fmla="*/ 321 h 327"/>
                <a:gd name="T10" fmla="*/ 152 w 326"/>
                <a:gd name="T11" fmla="*/ 326 h 327"/>
                <a:gd name="T12" fmla="*/ 183 w 326"/>
                <a:gd name="T13" fmla="*/ 324 h 327"/>
                <a:gd name="T14" fmla="*/ 215 w 326"/>
                <a:gd name="T15" fmla="*/ 317 h 327"/>
                <a:gd name="T16" fmla="*/ 245 w 326"/>
                <a:gd name="T17" fmla="*/ 303 h 327"/>
                <a:gd name="T18" fmla="*/ 271 w 326"/>
                <a:gd name="T19" fmla="*/ 284 h 327"/>
                <a:gd name="T20" fmla="*/ 293 w 326"/>
                <a:gd name="T21" fmla="*/ 260 h 327"/>
                <a:gd name="T22" fmla="*/ 309 w 326"/>
                <a:gd name="T23" fmla="*/ 234 h 327"/>
                <a:gd name="T24" fmla="*/ 320 w 326"/>
                <a:gd name="T25" fmla="*/ 204 h 327"/>
                <a:gd name="T26" fmla="*/ 325 w 326"/>
                <a:gd name="T27" fmla="*/ 174 h 327"/>
                <a:gd name="T28" fmla="*/ 324 w 326"/>
                <a:gd name="T29" fmla="*/ 142 h 327"/>
                <a:gd name="T30" fmla="*/ 317 w 326"/>
                <a:gd name="T31" fmla="*/ 110 h 327"/>
                <a:gd name="T32" fmla="*/ 303 w 326"/>
                <a:gd name="T33" fmla="*/ 80 h 327"/>
                <a:gd name="T34" fmla="*/ 284 w 326"/>
                <a:gd name="T35" fmla="*/ 54 h 327"/>
                <a:gd name="T36" fmla="*/ 260 w 326"/>
                <a:gd name="T37" fmla="*/ 33 h 327"/>
                <a:gd name="T38" fmla="*/ 234 w 326"/>
                <a:gd name="T39" fmla="*/ 16 h 327"/>
                <a:gd name="T40" fmla="*/ 204 w 326"/>
                <a:gd name="T41" fmla="*/ 5 h 327"/>
                <a:gd name="T42" fmla="*/ 173 w 326"/>
                <a:gd name="T43" fmla="*/ 0 h 327"/>
                <a:gd name="T44" fmla="*/ 142 w 326"/>
                <a:gd name="T45" fmla="*/ 1 h 327"/>
                <a:gd name="T46" fmla="*/ 110 w 326"/>
                <a:gd name="T47" fmla="*/ 9 h 327"/>
                <a:gd name="T48" fmla="*/ 80 w 326"/>
                <a:gd name="T49" fmla="*/ 23 h 327"/>
                <a:gd name="T50" fmla="*/ 54 w 326"/>
                <a:gd name="T51" fmla="*/ 42 h 327"/>
                <a:gd name="T52" fmla="*/ 32 w 326"/>
                <a:gd name="T53" fmla="*/ 65 h 327"/>
                <a:gd name="T54" fmla="*/ 16 w 326"/>
                <a:gd name="T55" fmla="*/ 92 h 327"/>
                <a:gd name="T56" fmla="*/ 5 w 326"/>
                <a:gd name="T57" fmla="*/ 122 h 327"/>
                <a:gd name="T58" fmla="*/ 0 w 326"/>
                <a:gd name="T59" fmla="*/ 152 h 327"/>
                <a:gd name="T60" fmla="*/ 1 w 326"/>
                <a:gd name="T61" fmla="*/ 184 h 327"/>
                <a:gd name="T62" fmla="*/ 8 w 326"/>
                <a:gd name="T63" fmla="*/ 216 h 3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6" h="327">
                  <a:moveTo>
                    <a:pt x="15" y="231"/>
                  </a:moveTo>
                  <a:lnTo>
                    <a:pt x="22" y="246"/>
                  </a:lnTo>
                  <a:lnTo>
                    <a:pt x="31" y="260"/>
                  </a:lnTo>
                  <a:lnTo>
                    <a:pt x="41" y="272"/>
                  </a:lnTo>
                  <a:lnTo>
                    <a:pt x="53" y="283"/>
                  </a:lnTo>
                  <a:lnTo>
                    <a:pt x="65" y="293"/>
                  </a:lnTo>
                  <a:lnTo>
                    <a:pt x="78" y="302"/>
                  </a:lnTo>
                  <a:lnTo>
                    <a:pt x="91" y="310"/>
                  </a:lnTo>
                  <a:lnTo>
                    <a:pt x="106" y="316"/>
                  </a:lnTo>
                  <a:lnTo>
                    <a:pt x="121" y="321"/>
                  </a:lnTo>
                  <a:lnTo>
                    <a:pt x="136" y="324"/>
                  </a:lnTo>
                  <a:lnTo>
                    <a:pt x="152" y="326"/>
                  </a:lnTo>
                  <a:lnTo>
                    <a:pt x="167" y="326"/>
                  </a:lnTo>
                  <a:lnTo>
                    <a:pt x="183" y="324"/>
                  </a:lnTo>
                  <a:lnTo>
                    <a:pt x="199" y="322"/>
                  </a:lnTo>
                  <a:lnTo>
                    <a:pt x="215" y="317"/>
                  </a:lnTo>
                  <a:lnTo>
                    <a:pt x="230" y="311"/>
                  </a:lnTo>
                  <a:lnTo>
                    <a:pt x="245" y="303"/>
                  </a:lnTo>
                  <a:lnTo>
                    <a:pt x="259" y="294"/>
                  </a:lnTo>
                  <a:lnTo>
                    <a:pt x="271" y="284"/>
                  </a:lnTo>
                  <a:lnTo>
                    <a:pt x="282" y="273"/>
                  </a:lnTo>
                  <a:lnTo>
                    <a:pt x="293" y="260"/>
                  </a:lnTo>
                  <a:lnTo>
                    <a:pt x="301" y="247"/>
                  </a:lnTo>
                  <a:lnTo>
                    <a:pt x="309" y="234"/>
                  </a:lnTo>
                  <a:lnTo>
                    <a:pt x="315" y="219"/>
                  </a:lnTo>
                  <a:lnTo>
                    <a:pt x="320" y="204"/>
                  </a:lnTo>
                  <a:lnTo>
                    <a:pt x="323" y="189"/>
                  </a:lnTo>
                  <a:lnTo>
                    <a:pt x="325" y="174"/>
                  </a:lnTo>
                  <a:lnTo>
                    <a:pt x="325" y="158"/>
                  </a:lnTo>
                  <a:lnTo>
                    <a:pt x="324" y="142"/>
                  </a:lnTo>
                  <a:lnTo>
                    <a:pt x="321" y="126"/>
                  </a:lnTo>
                  <a:lnTo>
                    <a:pt x="317" y="110"/>
                  </a:lnTo>
                  <a:lnTo>
                    <a:pt x="310" y="95"/>
                  </a:lnTo>
                  <a:lnTo>
                    <a:pt x="303" y="80"/>
                  </a:lnTo>
                  <a:lnTo>
                    <a:pt x="294" y="66"/>
                  </a:lnTo>
                  <a:lnTo>
                    <a:pt x="284" y="54"/>
                  </a:lnTo>
                  <a:lnTo>
                    <a:pt x="272" y="43"/>
                  </a:lnTo>
                  <a:lnTo>
                    <a:pt x="260" y="33"/>
                  </a:lnTo>
                  <a:lnTo>
                    <a:pt x="247" y="24"/>
                  </a:lnTo>
                  <a:lnTo>
                    <a:pt x="234" y="16"/>
                  </a:lnTo>
                  <a:lnTo>
                    <a:pt x="219" y="10"/>
                  </a:lnTo>
                  <a:lnTo>
                    <a:pt x="204" y="5"/>
                  </a:lnTo>
                  <a:lnTo>
                    <a:pt x="189" y="2"/>
                  </a:lnTo>
                  <a:lnTo>
                    <a:pt x="173" y="0"/>
                  </a:lnTo>
                  <a:lnTo>
                    <a:pt x="158" y="0"/>
                  </a:lnTo>
                  <a:lnTo>
                    <a:pt x="142" y="1"/>
                  </a:lnTo>
                  <a:lnTo>
                    <a:pt x="126" y="4"/>
                  </a:lnTo>
                  <a:lnTo>
                    <a:pt x="110" y="9"/>
                  </a:lnTo>
                  <a:lnTo>
                    <a:pt x="95" y="15"/>
                  </a:lnTo>
                  <a:lnTo>
                    <a:pt x="80" y="23"/>
                  </a:lnTo>
                  <a:lnTo>
                    <a:pt x="66" y="32"/>
                  </a:lnTo>
                  <a:lnTo>
                    <a:pt x="54" y="42"/>
                  </a:lnTo>
                  <a:lnTo>
                    <a:pt x="43" y="53"/>
                  </a:lnTo>
                  <a:lnTo>
                    <a:pt x="32" y="65"/>
                  </a:lnTo>
                  <a:lnTo>
                    <a:pt x="24" y="79"/>
                  </a:lnTo>
                  <a:lnTo>
                    <a:pt x="16" y="92"/>
                  </a:lnTo>
                  <a:lnTo>
                    <a:pt x="10" y="107"/>
                  </a:lnTo>
                  <a:lnTo>
                    <a:pt x="5" y="122"/>
                  </a:lnTo>
                  <a:lnTo>
                    <a:pt x="2" y="137"/>
                  </a:lnTo>
                  <a:lnTo>
                    <a:pt x="0" y="152"/>
                  </a:lnTo>
                  <a:lnTo>
                    <a:pt x="0" y="168"/>
                  </a:lnTo>
                  <a:lnTo>
                    <a:pt x="1" y="184"/>
                  </a:lnTo>
                  <a:lnTo>
                    <a:pt x="4" y="200"/>
                  </a:lnTo>
                  <a:lnTo>
                    <a:pt x="8" y="216"/>
                  </a:lnTo>
                  <a:lnTo>
                    <a:pt x="15" y="231"/>
                  </a:lnTo>
                </a:path>
              </a:pathLst>
            </a:custGeom>
            <a:solidFill>
              <a:srgbClr val="263F88"/>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06" name="Freeform 201"/>
            <p:cNvSpPr>
              <a:spLocks/>
            </p:cNvSpPr>
            <p:nvPr/>
          </p:nvSpPr>
          <p:spPr bwMode="auto">
            <a:xfrm>
              <a:off x="149" y="225"/>
              <a:ext cx="321" cy="321"/>
            </a:xfrm>
            <a:custGeom>
              <a:avLst/>
              <a:gdLst>
                <a:gd name="T0" fmla="*/ 22 w 321"/>
                <a:gd name="T1" fmla="*/ 241 h 321"/>
                <a:gd name="T2" fmla="*/ 41 w 321"/>
                <a:gd name="T3" fmla="*/ 267 h 321"/>
                <a:gd name="T4" fmla="*/ 64 w 321"/>
                <a:gd name="T5" fmla="*/ 288 h 321"/>
                <a:gd name="T6" fmla="*/ 90 w 321"/>
                <a:gd name="T7" fmla="*/ 304 h 321"/>
                <a:gd name="T8" fmla="*/ 119 w 321"/>
                <a:gd name="T9" fmla="*/ 315 h 321"/>
                <a:gd name="T10" fmla="*/ 149 w 321"/>
                <a:gd name="T11" fmla="*/ 320 h 321"/>
                <a:gd name="T12" fmla="*/ 181 w 321"/>
                <a:gd name="T13" fmla="*/ 319 h 321"/>
                <a:gd name="T14" fmla="*/ 212 w 321"/>
                <a:gd name="T15" fmla="*/ 311 h 321"/>
                <a:gd name="T16" fmla="*/ 241 w 321"/>
                <a:gd name="T17" fmla="*/ 298 h 321"/>
                <a:gd name="T18" fmla="*/ 267 w 321"/>
                <a:gd name="T19" fmla="*/ 279 h 321"/>
                <a:gd name="T20" fmla="*/ 288 w 321"/>
                <a:gd name="T21" fmla="*/ 256 h 321"/>
                <a:gd name="T22" fmla="*/ 304 w 321"/>
                <a:gd name="T23" fmla="*/ 230 h 321"/>
                <a:gd name="T24" fmla="*/ 315 w 321"/>
                <a:gd name="T25" fmla="*/ 201 h 321"/>
                <a:gd name="T26" fmla="*/ 320 w 321"/>
                <a:gd name="T27" fmla="*/ 171 h 321"/>
                <a:gd name="T28" fmla="*/ 319 w 321"/>
                <a:gd name="T29" fmla="*/ 139 h 321"/>
                <a:gd name="T30" fmla="*/ 311 w 321"/>
                <a:gd name="T31" fmla="*/ 108 h 321"/>
                <a:gd name="T32" fmla="*/ 298 w 321"/>
                <a:gd name="T33" fmla="*/ 79 h 321"/>
                <a:gd name="T34" fmla="*/ 279 w 321"/>
                <a:gd name="T35" fmla="*/ 53 h 321"/>
                <a:gd name="T36" fmla="*/ 256 w 321"/>
                <a:gd name="T37" fmla="*/ 32 h 321"/>
                <a:gd name="T38" fmla="*/ 230 w 321"/>
                <a:gd name="T39" fmla="*/ 16 h 321"/>
                <a:gd name="T40" fmla="*/ 201 w 321"/>
                <a:gd name="T41" fmla="*/ 5 h 321"/>
                <a:gd name="T42" fmla="*/ 171 w 321"/>
                <a:gd name="T43" fmla="*/ 0 h 321"/>
                <a:gd name="T44" fmla="*/ 139 w 321"/>
                <a:gd name="T45" fmla="*/ 1 h 321"/>
                <a:gd name="T46" fmla="*/ 108 w 321"/>
                <a:gd name="T47" fmla="*/ 9 h 321"/>
                <a:gd name="T48" fmla="*/ 79 w 321"/>
                <a:gd name="T49" fmla="*/ 22 h 321"/>
                <a:gd name="T50" fmla="*/ 53 w 321"/>
                <a:gd name="T51" fmla="*/ 41 h 321"/>
                <a:gd name="T52" fmla="*/ 32 w 321"/>
                <a:gd name="T53" fmla="*/ 64 h 321"/>
                <a:gd name="T54" fmla="*/ 16 w 321"/>
                <a:gd name="T55" fmla="*/ 90 h 321"/>
                <a:gd name="T56" fmla="*/ 5 w 321"/>
                <a:gd name="T57" fmla="*/ 119 h 321"/>
                <a:gd name="T58" fmla="*/ 0 w 321"/>
                <a:gd name="T59" fmla="*/ 149 h 321"/>
                <a:gd name="T60" fmla="*/ 1 w 321"/>
                <a:gd name="T61" fmla="*/ 181 h 321"/>
                <a:gd name="T62" fmla="*/ 9 w 321"/>
                <a:gd name="T63" fmla="*/ 212 h 3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1" h="321">
                  <a:moveTo>
                    <a:pt x="15" y="227"/>
                  </a:moveTo>
                  <a:lnTo>
                    <a:pt x="22" y="241"/>
                  </a:lnTo>
                  <a:lnTo>
                    <a:pt x="31" y="255"/>
                  </a:lnTo>
                  <a:lnTo>
                    <a:pt x="41" y="267"/>
                  </a:lnTo>
                  <a:lnTo>
                    <a:pt x="52" y="278"/>
                  </a:lnTo>
                  <a:lnTo>
                    <a:pt x="64" y="288"/>
                  </a:lnTo>
                  <a:lnTo>
                    <a:pt x="77" y="297"/>
                  </a:lnTo>
                  <a:lnTo>
                    <a:pt x="90" y="304"/>
                  </a:lnTo>
                  <a:lnTo>
                    <a:pt x="104" y="310"/>
                  </a:lnTo>
                  <a:lnTo>
                    <a:pt x="119" y="315"/>
                  </a:lnTo>
                  <a:lnTo>
                    <a:pt x="134" y="318"/>
                  </a:lnTo>
                  <a:lnTo>
                    <a:pt x="149" y="320"/>
                  </a:lnTo>
                  <a:lnTo>
                    <a:pt x="165" y="320"/>
                  </a:lnTo>
                  <a:lnTo>
                    <a:pt x="181" y="319"/>
                  </a:lnTo>
                  <a:lnTo>
                    <a:pt x="196" y="316"/>
                  </a:lnTo>
                  <a:lnTo>
                    <a:pt x="212" y="311"/>
                  </a:lnTo>
                  <a:lnTo>
                    <a:pt x="227" y="305"/>
                  </a:lnTo>
                  <a:lnTo>
                    <a:pt x="241" y="298"/>
                  </a:lnTo>
                  <a:lnTo>
                    <a:pt x="255" y="289"/>
                  </a:lnTo>
                  <a:lnTo>
                    <a:pt x="267" y="279"/>
                  </a:lnTo>
                  <a:lnTo>
                    <a:pt x="278" y="268"/>
                  </a:lnTo>
                  <a:lnTo>
                    <a:pt x="288" y="256"/>
                  </a:lnTo>
                  <a:lnTo>
                    <a:pt x="297" y="243"/>
                  </a:lnTo>
                  <a:lnTo>
                    <a:pt x="304" y="230"/>
                  </a:lnTo>
                  <a:lnTo>
                    <a:pt x="310" y="216"/>
                  </a:lnTo>
                  <a:lnTo>
                    <a:pt x="315" y="201"/>
                  </a:lnTo>
                  <a:lnTo>
                    <a:pt x="318" y="186"/>
                  </a:lnTo>
                  <a:lnTo>
                    <a:pt x="320" y="171"/>
                  </a:lnTo>
                  <a:lnTo>
                    <a:pt x="320" y="155"/>
                  </a:lnTo>
                  <a:lnTo>
                    <a:pt x="319" y="139"/>
                  </a:lnTo>
                  <a:lnTo>
                    <a:pt x="316" y="124"/>
                  </a:lnTo>
                  <a:lnTo>
                    <a:pt x="311" y="108"/>
                  </a:lnTo>
                  <a:lnTo>
                    <a:pt x="305" y="93"/>
                  </a:lnTo>
                  <a:lnTo>
                    <a:pt x="298" y="79"/>
                  </a:lnTo>
                  <a:lnTo>
                    <a:pt x="289" y="65"/>
                  </a:lnTo>
                  <a:lnTo>
                    <a:pt x="279" y="53"/>
                  </a:lnTo>
                  <a:lnTo>
                    <a:pt x="268" y="42"/>
                  </a:lnTo>
                  <a:lnTo>
                    <a:pt x="256" y="32"/>
                  </a:lnTo>
                  <a:lnTo>
                    <a:pt x="243" y="23"/>
                  </a:lnTo>
                  <a:lnTo>
                    <a:pt x="230" y="16"/>
                  </a:lnTo>
                  <a:lnTo>
                    <a:pt x="216" y="10"/>
                  </a:lnTo>
                  <a:lnTo>
                    <a:pt x="201" y="5"/>
                  </a:lnTo>
                  <a:lnTo>
                    <a:pt x="186" y="2"/>
                  </a:lnTo>
                  <a:lnTo>
                    <a:pt x="171" y="0"/>
                  </a:lnTo>
                  <a:lnTo>
                    <a:pt x="155" y="0"/>
                  </a:lnTo>
                  <a:lnTo>
                    <a:pt x="139" y="1"/>
                  </a:lnTo>
                  <a:lnTo>
                    <a:pt x="124" y="4"/>
                  </a:lnTo>
                  <a:lnTo>
                    <a:pt x="108" y="9"/>
                  </a:lnTo>
                  <a:lnTo>
                    <a:pt x="93" y="15"/>
                  </a:lnTo>
                  <a:lnTo>
                    <a:pt x="79" y="22"/>
                  </a:lnTo>
                  <a:lnTo>
                    <a:pt x="65" y="31"/>
                  </a:lnTo>
                  <a:lnTo>
                    <a:pt x="53" y="41"/>
                  </a:lnTo>
                  <a:lnTo>
                    <a:pt x="42" y="52"/>
                  </a:lnTo>
                  <a:lnTo>
                    <a:pt x="32" y="64"/>
                  </a:lnTo>
                  <a:lnTo>
                    <a:pt x="23" y="77"/>
                  </a:lnTo>
                  <a:lnTo>
                    <a:pt x="16" y="90"/>
                  </a:lnTo>
                  <a:lnTo>
                    <a:pt x="10" y="104"/>
                  </a:lnTo>
                  <a:lnTo>
                    <a:pt x="5" y="119"/>
                  </a:lnTo>
                  <a:lnTo>
                    <a:pt x="2" y="134"/>
                  </a:lnTo>
                  <a:lnTo>
                    <a:pt x="0" y="149"/>
                  </a:lnTo>
                  <a:lnTo>
                    <a:pt x="0" y="165"/>
                  </a:lnTo>
                  <a:lnTo>
                    <a:pt x="1" y="181"/>
                  </a:lnTo>
                  <a:lnTo>
                    <a:pt x="4" y="196"/>
                  </a:lnTo>
                  <a:lnTo>
                    <a:pt x="9" y="212"/>
                  </a:lnTo>
                  <a:lnTo>
                    <a:pt x="15" y="227"/>
                  </a:lnTo>
                </a:path>
              </a:pathLst>
            </a:custGeom>
            <a:solidFill>
              <a:srgbClr val="28418A"/>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07" name="Freeform 202"/>
            <p:cNvSpPr>
              <a:spLocks/>
            </p:cNvSpPr>
            <p:nvPr/>
          </p:nvSpPr>
          <p:spPr bwMode="auto">
            <a:xfrm>
              <a:off x="154" y="226"/>
              <a:ext cx="316" cy="316"/>
            </a:xfrm>
            <a:custGeom>
              <a:avLst/>
              <a:gdLst>
                <a:gd name="T0" fmla="*/ 22 w 316"/>
                <a:gd name="T1" fmla="*/ 238 h 316"/>
                <a:gd name="T2" fmla="*/ 40 w 316"/>
                <a:gd name="T3" fmla="*/ 263 h 316"/>
                <a:gd name="T4" fmla="*/ 63 w 316"/>
                <a:gd name="T5" fmla="*/ 284 h 316"/>
                <a:gd name="T6" fmla="*/ 89 w 316"/>
                <a:gd name="T7" fmla="*/ 299 h 316"/>
                <a:gd name="T8" fmla="*/ 117 w 316"/>
                <a:gd name="T9" fmla="*/ 310 h 316"/>
                <a:gd name="T10" fmla="*/ 147 w 316"/>
                <a:gd name="T11" fmla="*/ 315 h 316"/>
                <a:gd name="T12" fmla="*/ 178 w 316"/>
                <a:gd name="T13" fmla="*/ 314 h 316"/>
                <a:gd name="T14" fmla="*/ 208 w 316"/>
                <a:gd name="T15" fmla="*/ 307 h 316"/>
                <a:gd name="T16" fmla="*/ 238 w 316"/>
                <a:gd name="T17" fmla="*/ 293 h 316"/>
                <a:gd name="T18" fmla="*/ 263 w 316"/>
                <a:gd name="T19" fmla="*/ 275 h 316"/>
                <a:gd name="T20" fmla="*/ 284 w 316"/>
                <a:gd name="T21" fmla="*/ 252 h 316"/>
                <a:gd name="T22" fmla="*/ 299 w 316"/>
                <a:gd name="T23" fmla="*/ 226 h 316"/>
                <a:gd name="T24" fmla="*/ 310 w 316"/>
                <a:gd name="T25" fmla="*/ 198 h 316"/>
                <a:gd name="T26" fmla="*/ 315 w 316"/>
                <a:gd name="T27" fmla="*/ 168 h 316"/>
                <a:gd name="T28" fmla="*/ 314 w 316"/>
                <a:gd name="T29" fmla="*/ 137 h 316"/>
                <a:gd name="T30" fmla="*/ 307 w 316"/>
                <a:gd name="T31" fmla="*/ 107 h 316"/>
                <a:gd name="T32" fmla="*/ 293 w 316"/>
                <a:gd name="T33" fmla="*/ 77 h 316"/>
                <a:gd name="T34" fmla="*/ 275 w 316"/>
                <a:gd name="T35" fmla="*/ 52 h 316"/>
                <a:gd name="T36" fmla="*/ 252 w 316"/>
                <a:gd name="T37" fmla="*/ 31 h 316"/>
                <a:gd name="T38" fmla="*/ 226 w 316"/>
                <a:gd name="T39" fmla="*/ 16 h 316"/>
                <a:gd name="T40" fmla="*/ 198 w 316"/>
                <a:gd name="T41" fmla="*/ 5 h 316"/>
                <a:gd name="T42" fmla="*/ 168 w 316"/>
                <a:gd name="T43" fmla="*/ 0 h 316"/>
                <a:gd name="T44" fmla="*/ 137 w 316"/>
                <a:gd name="T45" fmla="*/ 1 h 316"/>
                <a:gd name="T46" fmla="*/ 107 w 316"/>
                <a:gd name="T47" fmla="*/ 8 h 316"/>
                <a:gd name="T48" fmla="*/ 77 w 316"/>
                <a:gd name="T49" fmla="*/ 22 h 316"/>
                <a:gd name="T50" fmla="*/ 52 w 316"/>
                <a:gd name="T51" fmla="*/ 40 h 316"/>
                <a:gd name="T52" fmla="*/ 31 w 316"/>
                <a:gd name="T53" fmla="*/ 63 h 316"/>
                <a:gd name="T54" fmla="*/ 16 w 316"/>
                <a:gd name="T55" fmla="*/ 89 h 316"/>
                <a:gd name="T56" fmla="*/ 5 w 316"/>
                <a:gd name="T57" fmla="*/ 117 h 316"/>
                <a:gd name="T58" fmla="*/ 0 w 316"/>
                <a:gd name="T59" fmla="*/ 147 h 316"/>
                <a:gd name="T60" fmla="*/ 1 w 316"/>
                <a:gd name="T61" fmla="*/ 178 h 316"/>
                <a:gd name="T62" fmla="*/ 8 w 316"/>
                <a:gd name="T63" fmla="*/ 208 h 3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16" h="316">
                  <a:moveTo>
                    <a:pt x="14" y="223"/>
                  </a:moveTo>
                  <a:lnTo>
                    <a:pt x="22" y="238"/>
                  </a:lnTo>
                  <a:lnTo>
                    <a:pt x="31" y="251"/>
                  </a:lnTo>
                  <a:lnTo>
                    <a:pt x="40" y="263"/>
                  </a:lnTo>
                  <a:lnTo>
                    <a:pt x="51" y="274"/>
                  </a:lnTo>
                  <a:lnTo>
                    <a:pt x="63" y="284"/>
                  </a:lnTo>
                  <a:lnTo>
                    <a:pt x="76" y="292"/>
                  </a:lnTo>
                  <a:lnTo>
                    <a:pt x="89" y="299"/>
                  </a:lnTo>
                  <a:lnTo>
                    <a:pt x="103" y="305"/>
                  </a:lnTo>
                  <a:lnTo>
                    <a:pt x="117" y="310"/>
                  </a:lnTo>
                  <a:lnTo>
                    <a:pt x="132" y="313"/>
                  </a:lnTo>
                  <a:lnTo>
                    <a:pt x="147" y="315"/>
                  </a:lnTo>
                  <a:lnTo>
                    <a:pt x="162" y="315"/>
                  </a:lnTo>
                  <a:lnTo>
                    <a:pt x="178" y="314"/>
                  </a:lnTo>
                  <a:lnTo>
                    <a:pt x="193" y="311"/>
                  </a:lnTo>
                  <a:lnTo>
                    <a:pt x="208" y="307"/>
                  </a:lnTo>
                  <a:lnTo>
                    <a:pt x="223" y="301"/>
                  </a:lnTo>
                  <a:lnTo>
                    <a:pt x="238" y="293"/>
                  </a:lnTo>
                  <a:lnTo>
                    <a:pt x="251" y="284"/>
                  </a:lnTo>
                  <a:lnTo>
                    <a:pt x="263" y="275"/>
                  </a:lnTo>
                  <a:lnTo>
                    <a:pt x="274" y="264"/>
                  </a:lnTo>
                  <a:lnTo>
                    <a:pt x="284" y="252"/>
                  </a:lnTo>
                  <a:lnTo>
                    <a:pt x="292" y="239"/>
                  </a:lnTo>
                  <a:lnTo>
                    <a:pt x="299" y="226"/>
                  </a:lnTo>
                  <a:lnTo>
                    <a:pt x="305" y="212"/>
                  </a:lnTo>
                  <a:lnTo>
                    <a:pt x="310" y="198"/>
                  </a:lnTo>
                  <a:lnTo>
                    <a:pt x="313" y="183"/>
                  </a:lnTo>
                  <a:lnTo>
                    <a:pt x="315" y="168"/>
                  </a:lnTo>
                  <a:lnTo>
                    <a:pt x="315" y="153"/>
                  </a:lnTo>
                  <a:lnTo>
                    <a:pt x="314" y="137"/>
                  </a:lnTo>
                  <a:lnTo>
                    <a:pt x="311" y="122"/>
                  </a:lnTo>
                  <a:lnTo>
                    <a:pt x="307" y="107"/>
                  </a:lnTo>
                  <a:lnTo>
                    <a:pt x="301" y="92"/>
                  </a:lnTo>
                  <a:lnTo>
                    <a:pt x="293" y="77"/>
                  </a:lnTo>
                  <a:lnTo>
                    <a:pt x="284" y="64"/>
                  </a:lnTo>
                  <a:lnTo>
                    <a:pt x="275" y="52"/>
                  </a:lnTo>
                  <a:lnTo>
                    <a:pt x="264" y="41"/>
                  </a:lnTo>
                  <a:lnTo>
                    <a:pt x="252" y="31"/>
                  </a:lnTo>
                  <a:lnTo>
                    <a:pt x="239" y="23"/>
                  </a:lnTo>
                  <a:lnTo>
                    <a:pt x="226" y="16"/>
                  </a:lnTo>
                  <a:lnTo>
                    <a:pt x="212" y="10"/>
                  </a:lnTo>
                  <a:lnTo>
                    <a:pt x="198" y="5"/>
                  </a:lnTo>
                  <a:lnTo>
                    <a:pt x="183" y="2"/>
                  </a:lnTo>
                  <a:lnTo>
                    <a:pt x="168" y="0"/>
                  </a:lnTo>
                  <a:lnTo>
                    <a:pt x="153" y="0"/>
                  </a:lnTo>
                  <a:lnTo>
                    <a:pt x="137" y="1"/>
                  </a:lnTo>
                  <a:lnTo>
                    <a:pt x="122" y="4"/>
                  </a:lnTo>
                  <a:lnTo>
                    <a:pt x="107" y="8"/>
                  </a:lnTo>
                  <a:lnTo>
                    <a:pt x="92" y="14"/>
                  </a:lnTo>
                  <a:lnTo>
                    <a:pt x="77" y="22"/>
                  </a:lnTo>
                  <a:lnTo>
                    <a:pt x="64" y="31"/>
                  </a:lnTo>
                  <a:lnTo>
                    <a:pt x="52" y="40"/>
                  </a:lnTo>
                  <a:lnTo>
                    <a:pt x="41" y="51"/>
                  </a:lnTo>
                  <a:lnTo>
                    <a:pt x="31" y="63"/>
                  </a:lnTo>
                  <a:lnTo>
                    <a:pt x="23" y="76"/>
                  </a:lnTo>
                  <a:lnTo>
                    <a:pt x="16" y="89"/>
                  </a:lnTo>
                  <a:lnTo>
                    <a:pt x="10" y="103"/>
                  </a:lnTo>
                  <a:lnTo>
                    <a:pt x="5" y="117"/>
                  </a:lnTo>
                  <a:lnTo>
                    <a:pt x="2" y="132"/>
                  </a:lnTo>
                  <a:lnTo>
                    <a:pt x="0" y="147"/>
                  </a:lnTo>
                  <a:lnTo>
                    <a:pt x="0" y="162"/>
                  </a:lnTo>
                  <a:lnTo>
                    <a:pt x="1" y="178"/>
                  </a:lnTo>
                  <a:lnTo>
                    <a:pt x="4" y="193"/>
                  </a:lnTo>
                  <a:lnTo>
                    <a:pt x="8" y="208"/>
                  </a:lnTo>
                  <a:lnTo>
                    <a:pt x="14" y="223"/>
                  </a:lnTo>
                </a:path>
              </a:pathLst>
            </a:custGeom>
            <a:solidFill>
              <a:srgbClr val="2A438B"/>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08" name="Freeform 203"/>
            <p:cNvSpPr>
              <a:spLocks/>
            </p:cNvSpPr>
            <p:nvPr/>
          </p:nvSpPr>
          <p:spPr bwMode="auto">
            <a:xfrm>
              <a:off x="157" y="228"/>
              <a:ext cx="312" cy="311"/>
            </a:xfrm>
            <a:custGeom>
              <a:avLst/>
              <a:gdLst>
                <a:gd name="T0" fmla="*/ 22 w 312"/>
                <a:gd name="T1" fmla="*/ 234 h 311"/>
                <a:gd name="T2" fmla="*/ 40 w 312"/>
                <a:gd name="T3" fmla="*/ 259 h 311"/>
                <a:gd name="T4" fmla="*/ 63 w 312"/>
                <a:gd name="T5" fmla="*/ 279 h 311"/>
                <a:gd name="T6" fmla="*/ 88 w 312"/>
                <a:gd name="T7" fmla="*/ 295 h 311"/>
                <a:gd name="T8" fmla="*/ 116 w 312"/>
                <a:gd name="T9" fmla="*/ 305 h 311"/>
                <a:gd name="T10" fmla="*/ 146 w 312"/>
                <a:gd name="T11" fmla="*/ 310 h 311"/>
                <a:gd name="T12" fmla="*/ 176 w 312"/>
                <a:gd name="T13" fmla="*/ 309 h 311"/>
                <a:gd name="T14" fmla="*/ 206 w 312"/>
                <a:gd name="T15" fmla="*/ 302 h 311"/>
                <a:gd name="T16" fmla="*/ 235 w 312"/>
                <a:gd name="T17" fmla="*/ 289 h 311"/>
                <a:gd name="T18" fmla="*/ 260 w 312"/>
                <a:gd name="T19" fmla="*/ 270 h 311"/>
                <a:gd name="T20" fmla="*/ 280 w 312"/>
                <a:gd name="T21" fmla="*/ 248 h 311"/>
                <a:gd name="T22" fmla="*/ 295 w 312"/>
                <a:gd name="T23" fmla="*/ 223 h 311"/>
                <a:gd name="T24" fmla="*/ 306 w 312"/>
                <a:gd name="T25" fmla="*/ 195 h 311"/>
                <a:gd name="T26" fmla="*/ 311 w 312"/>
                <a:gd name="T27" fmla="*/ 165 h 311"/>
                <a:gd name="T28" fmla="*/ 310 w 312"/>
                <a:gd name="T29" fmla="*/ 135 h 311"/>
                <a:gd name="T30" fmla="*/ 303 w 312"/>
                <a:gd name="T31" fmla="*/ 105 h 311"/>
                <a:gd name="T32" fmla="*/ 289 w 312"/>
                <a:gd name="T33" fmla="*/ 76 h 311"/>
                <a:gd name="T34" fmla="*/ 271 w 312"/>
                <a:gd name="T35" fmla="*/ 51 h 311"/>
                <a:gd name="T36" fmla="*/ 249 w 312"/>
                <a:gd name="T37" fmla="*/ 31 h 311"/>
                <a:gd name="T38" fmla="*/ 223 w 312"/>
                <a:gd name="T39" fmla="*/ 15 h 311"/>
                <a:gd name="T40" fmla="*/ 195 w 312"/>
                <a:gd name="T41" fmla="*/ 5 h 311"/>
                <a:gd name="T42" fmla="*/ 166 w 312"/>
                <a:gd name="T43" fmla="*/ 0 h 311"/>
                <a:gd name="T44" fmla="*/ 135 w 312"/>
                <a:gd name="T45" fmla="*/ 1 h 311"/>
                <a:gd name="T46" fmla="*/ 105 w 312"/>
                <a:gd name="T47" fmla="*/ 8 h 311"/>
                <a:gd name="T48" fmla="*/ 76 w 312"/>
                <a:gd name="T49" fmla="*/ 21 h 311"/>
                <a:gd name="T50" fmla="*/ 51 w 312"/>
                <a:gd name="T51" fmla="*/ 40 h 311"/>
                <a:gd name="T52" fmla="*/ 31 w 312"/>
                <a:gd name="T53" fmla="*/ 62 h 311"/>
                <a:gd name="T54" fmla="*/ 16 w 312"/>
                <a:gd name="T55" fmla="*/ 87 h 311"/>
                <a:gd name="T56" fmla="*/ 5 w 312"/>
                <a:gd name="T57" fmla="*/ 115 h 311"/>
                <a:gd name="T58" fmla="*/ 0 w 312"/>
                <a:gd name="T59" fmla="*/ 145 h 311"/>
                <a:gd name="T60" fmla="*/ 1 w 312"/>
                <a:gd name="T61" fmla="*/ 175 h 311"/>
                <a:gd name="T62" fmla="*/ 9 w 312"/>
                <a:gd name="T63" fmla="*/ 205 h 3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12" h="311">
                  <a:moveTo>
                    <a:pt x="14" y="220"/>
                  </a:moveTo>
                  <a:lnTo>
                    <a:pt x="22" y="234"/>
                  </a:lnTo>
                  <a:lnTo>
                    <a:pt x="30" y="247"/>
                  </a:lnTo>
                  <a:lnTo>
                    <a:pt x="40" y="259"/>
                  </a:lnTo>
                  <a:lnTo>
                    <a:pt x="51" y="269"/>
                  </a:lnTo>
                  <a:lnTo>
                    <a:pt x="63" y="279"/>
                  </a:lnTo>
                  <a:lnTo>
                    <a:pt x="75" y="287"/>
                  </a:lnTo>
                  <a:lnTo>
                    <a:pt x="88" y="295"/>
                  </a:lnTo>
                  <a:lnTo>
                    <a:pt x="102" y="300"/>
                  </a:lnTo>
                  <a:lnTo>
                    <a:pt x="116" y="305"/>
                  </a:lnTo>
                  <a:lnTo>
                    <a:pt x="131" y="308"/>
                  </a:lnTo>
                  <a:lnTo>
                    <a:pt x="146" y="310"/>
                  </a:lnTo>
                  <a:lnTo>
                    <a:pt x="161" y="310"/>
                  </a:lnTo>
                  <a:lnTo>
                    <a:pt x="176" y="309"/>
                  </a:lnTo>
                  <a:lnTo>
                    <a:pt x="191" y="306"/>
                  </a:lnTo>
                  <a:lnTo>
                    <a:pt x="206" y="302"/>
                  </a:lnTo>
                  <a:lnTo>
                    <a:pt x="221" y="296"/>
                  </a:lnTo>
                  <a:lnTo>
                    <a:pt x="235" y="289"/>
                  </a:lnTo>
                  <a:lnTo>
                    <a:pt x="248" y="280"/>
                  </a:lnTo>
                  <a:lnTo>
                    <a:pt x="260" y="270"/>
                  </a:lnTo>
                  <a:lnTo>
                    <a:pt x="270" y="260"/>
                  </a:lnTo>
                  <a:lnTo>
                    <a:pt x="280" y="248"/>
                  </a:lnTo>
                  <a:lnTo>
                    <a:pt x="288" y="236"/>
                  </a:lnTo>
                  <a:lnTo>
                    <a:pt x="295" y="223"/>
                  </a:lnTo>
                  <a:lnTo>
                    <a:pt x="301" y="209"/>
                  </a:lnTo>
                  <a:lnTo>
                    <a:pt x="306" y="195"/>
                  </a:lnTo>
                  <a:lnTo>
                    <a:pt x="309" y="180"/>
                  </a:lnTo>
                  <a:lnTo>
                    <a:pt x="311" y="165"/>
                  </a:lnTo>
                  <a:lnTo>
                    <a:pt x="311" y="150"/>
                  </a:lnTo>
                  <a:lnTo>
                    <a:pt x="310" y="135"/>
                  </a:lnTo>
                  <a:lnTo>
                    <a:pt x="307" y="120"/>
                  </a:lnTo>
                  <a:lnTo>
                    <a:pt x="303" y="105"/>
                  </a:lnTo>
                  <a:lnTo>
                    <a:pt x="297" y="90"/>
                  </a:lnTo>
                  <a:lnTo>
                    <a:pt x="289" y="76"/>
                  </a:lnTo>
                  <a:lnTo>
                    <a:pt x="281" y="63"/>
                  </a:lnTo>
                  <a:lnTo>
                    <a:pt x="271" y="51"/>
                  </a:lnTo>
                  <a:lnTo>
                    <a:pt x="260" y="41"/>
                  </a:lnTo>
                  <a:lnTo>
                    <a:pt x="249" y="31"/>
                  </a:lnTo>
                  <a:lnTo>
                    <a:pt x="236" y="23"/>
                  </a:lnTo>
                  <a:lnTo>
                    <a:pt x="223" y="15"/>
                  </a:lnTo>
                  <a:lnTo>
                    <a:pt x="209" y="10"/>
                  </a:lnTo>
                  <a:lnTo>
                    <a:pt x="195" y="5"/>
                  </a:lnTo>
                  <a:lnTo>
                    <a:pt x="180" y="2"/>
                  </a:lnTo>
                  <a:lnTo>
                    <a:pt x="166" y="0"/>
                  </a:lnTo>
                  <a:lnTo>
                    <a:pt x="150" y="0"/>
                  </a:lnTo>
                  <a:lnTo>
                    <a:pt x="135" y="1"/>
                  </a:lnTo>
                  <a:lnTo>
                    <a:pt x="120" y="4"/>
                  </a:lnTo>
                  <a:lnTo>
                    <a:pt x="105" y="8"/>
                  </a:lnTo>
                  <a:lnTo>
                    <a:pt x="90" y="14"/>
                  </a:lnTo>
                  <a:lnTo>
                    <a:pt x="76" y="21"/>
                  </a:lnTo>
                  <a:lnTo>
                    <a:pt x="63" y="30"/>
                  </a:lnTo>
                  <a:lnTo>
                    <a:pt x="51" y="40"/>
                  </a:lnTo>
                  <a:lnTo>
                    <a:pt x="41" y="50"/>
                  </a:lnTo>
                  <a:lnTo>
                    <a:pt x="31" y="62"/>
                  </a:lnTo>
                  <a:lnTo>
                    <a:pt x="23" y="74"/>
                  </a:lnTo>
                  <a:lnTo>
                    <a:pt x="16" y="87"/>
                  </a:lnTo>
                  <a:lnTo>
                    <a:pt x="10" y="101"/>
                  </a:lnTo>
                  <a:lnTo>
                    <a:pt x="5" y="115"/>
                  </a:lnTo>
                  <a:lnTo>
                    <a:pt x="2" y="130"/>
                  </a:lnTo>
                  <a:lnTo>
                    <a:pt x="0" y="145"/>
                  </a:lnTo>
                  <a:lnTo>
                    <a:pt x="0" y="160"/>
                  </a:lnTo>
                  <a:lnTo>
                    <a:pt x="1" y="175"/>
                  </a:lnTo>
                  <a:lnTo>
                    <a:pt x="4" y="190"/>
                  </a:lnTo>
                  <a:lnTo>
                    <a:pt x="9" y="205"/>
                  </a:lnTo>
                  <a:lnTo>
                    <a:pt x="14" y="220"/>
                  </a:lnTo>
                </a:path>
              </a:pathLst>
            </a:custGeom>
            <a:solidFill>
              <a:srgbClr val="2C468C"/>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09" name="Freeform 204"/>
            <p:cNvSpPr>
              <a:spLocks/>
            </p:cNvSpPr>
            <p:nvPr/>
          </p:nvSpPr>
          <p:spPr bwMode="auto">
            <a:xfrm>
              <a:off x="162" y="230"/>
              <a:ext cx="306" cy="307"/>
            </a:xfrm>
            <a:custGeom>
              <a:avLst/>
              <a:gdLst>
                <a:gd name="T0" fmla="*/ 21 w 306"/>
                <a:gd name="T1" fmla="*/ 231 h 307"/>
                <a:gd name="T2" fmla="*/ 39 w 306"/>
                <a:gd name="T3" fmla="*/ 255 h 307"/>
                <a:gd name="T4" fmla="*/ 61 w 306"/>
                <a:gd name="T5" fmla="*/ 275 h 307"/>
                <a:gd name="T6" fmla="*/ 86 w 306"/>
                <a:gd name="T7" fmla="*/ 291 h 307"/>
                <a:gd name="T8" fmla="*/ 113 w 306"/>
                <a:gd name="T9" fmla="*/ 301 h 307"/>
                <a:gd name="T10" fmla="*/ 142 w 306"/>
                <a:gd name="T11" fmla="*/ 306 h 307"/>
                <a:gd name="T12" fmla="*/ 172 w 306"/>
                <a:gd name="T13" fmla="*/ 305 h 307"/>
                <a:gd name="T14" fmla="*/ 202 w 306"/>
                <a:gd name="T15" fmla="*/ 298 h 307"/>
                <a:gd name="T16" fmla="*/ 230 w 306"/>
                <a:gd name="T17" fmla="*/ 285 h 307"/>
                <a:gd name="T18" fmla="*/ 254 w 306"/>
                <a:gd name="T19" fmla="*/ 267 h 307"/>
                <a:gd name="T20" fmla="*/ 275 w 306"/>
                <a:gd name="T21" fmla="*/ 245 h 307"/>
                <a:gd name="T22" fmla="*/ 290 w 306"/>
                <a:gd name="T23" fmla="*/ 219 h 307"/>
                <a:gd name="T24" fmla="*/ 300 w 306"/>
                <a:gd name="T25" fmla="*/ 192 h 307"/>
                <a:gd name="T26" fmla="*/ 305 w 306"/>
                <a:gd name="T27" fmla="*/ 163 h 307"/>
                <a:gd name="T28" fmla="*/ 304 w 306"/>
                <a:gd name="T29" fmla="*/ 133 h 307"/>
                <a:gd name="T30" fmla="*/ 297 w 306"/>
                <a:gd name="T31" fmla="*/ 103 h 307"/>
                <a:gd name="T32" fmla="*/ 284 w 306"/>
                <a:gd name="T33" fmla="*/ 75 h 307"/>
                <a:gd name="T34" fmla="*/ 266 w 306"/>
                <a:gd name="T35" fmla="*/ 51 h 307"/>
                <a:gd name="T36" fmla="*/ 244 w 306"/>
                <a:gd name="T37" fmla="*/ 31 h 307"/>
                <a:gd name="T38" fmla="*/ 219 w 306"/>
                <a:gd name="T39" fmla="*/ 15 h 307"/>
                <a:gd name="T40" fmla="*/ 192 w 306"/>
                <a:gd name="T41" fmla="*/ 5 h 307"/>
                <a:gd name="T42" fmla="*/ 163 w 306"/>
                <a:gd name="T43" fmla="*/ 0 h 307"/>
                <a:gd name="T44" fmla="*/ 133 w 306"/>
                <a:gd name="T45" fmla="*/ 1 h 307"/>
                <a:gd name="T46" fmla="*/ 103 w 306"/>
                <a:gd name="T47" fmla="*/ 8 h 307"/>
                <a:gd name="T48" fmla="*/ 75 w 306"/>
                <a:gd name="T49" fmla="*/ 21 h 307"/>
                <a:gd name="T50" fmla="*/ 51 w 306"/>
                <a:gd name="T51" fmla="*/ 40 h 307"/>
                <a:gd name="T52" fmla="*/ 30 w 306"/>
                <a:gd name="T53" fmla="*/ 61 h 307"/>
                <a:gd name="T54" fmla="*/ 15 w 306"/>
                <a:gd name="T55" fmla="*/ 87 h 307"/>
                <a:gd name="T56" fmla="*/ 5 w 306"/>
                <a:gd name="T57" fmla="*/ 114 h 307"/>
                <a:gd name="T58" fmla="*/ 0 w 306"/>
                <a:gd name="T59" fmla="*/ 143 h 307"/>
                <a:gd name="T60" fmla="*/ 1 w 306"/>
                <a:gd name="T61" fmla="*/ 173 h 307"/>
                <a:gd name="T62" fmla="*/ 8 w 306"/>
                <a:gd name="T63" fmla="*/ 203 h 3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6" h="307">
                  <a:moveTo>
                    <a:pt x="14" y="217"/>
                  </a:moveTo>
                  <a:lnTo>
                    <a:pt x="21" y="231"/>
                  </a:lnTo>
                  <a:lnTo>
                    <a:pt x="29" y="244"/>
                  </a:lnTo>
                  <a:lnTo>
                    <a:pt x="39" y="255"/>
                  </a:lnTo>
                  <a:lnTo>
                    <a:pt x="49" y="266"/>
                  </a:lnTo>
                  <a:lnTo>
                    <a:pt x="61" y="275"/>
                  </a:lnTo>
                  <a:lnTo>
                    <a:pt x="73" y="284"/>
                  </a:lnTo>
                  <a:lnTo>
                    <a:pt x="86" y="291"/>
                  </a:lnTo>
                  <a:lnTo>
                    <a:pt x="99" y="296"/>
                  </a:lnTo>
                  <a:lnTo>
                    <a:pt x="113" y="301"/>
                  </a:lnTo>
                  <a:lnTo>
                    <a:pt x="128" y="304"/>
                  </a:lnTo>
                  <a:lnTo>
                    <a:pt x="142" y="306"/>
                  </a:lnTo>
                  <a:lnTo>
                    <a:pt x="157" y="306"/>
                  </a:lnTo>
                  <a:lnTo>
                    <a:pt x="172" y="305"/>
                  </a:lnTo>
                  <a:lnTo>
                    <a:pt x="187" y="302"/>
                  </a:lnTo>
                  <a:lnTo>
                    <a:pt x="202" y="298"/>
                  </a:lnTo>
                  <a:lnTo>
                    <a:pt x="216" y="292"/>
                  </a:lnTo>
                  <a:lnTo>
                    <a:pt x="230" y="285"/>
                  </a:lnTo>
                  <a:lnTo>
                    <a:pt x="243" y="276"/>
                  </a:lnTo>
                  <a:lnTo>
                    <a:pt x="254" y="267"/>
                  </a:lnTo>
                  <a:lnTo>
                    <a:pt x="265" y="256"/>
                  </a:lnTo>
                  <a:lnTo>
                    <a:pt x="275" y="245"/>
                  </a:lnTo>
                  <a:lnTo>
                    <a:pt x="283" y="232"/>
                  </a:lnTo>
                  <a:lnTo>
                    <a:pt x="290" y="219"/>
                  </a:lnTo>
                  <a:lnTo>
                    <a:pt x="296" y="206"/>
                  </a:lnTo>
                  <a:lnTo>
                    <a:pt x="300" y="192"/>
                  </a:lnTo>
                  <a:lnTo>
                    <a:pt x="303" y="178"/>
                  </a:lnTo>
                  <a:lnTo>
                    <a:pt x="305" y="163"/>
                  </a:lnTo>
                  <a:lnTo>
                    <a:pt x="305" y="148"/>
                  </a:lnTo>
                  <a:lnTo>
                    <a:pt x="304" y="133"/>
                  </a:lnTo>
                  <a:lnTo>
                    <a:pt x="301" y="118"/>
                  </a:lnTo>
                  <a:lnTo>
                    <a:pt x="297" y="103"/>
                  </a:lnTo>
                  <a:lnTo>
                    <a:pt x="291" y="89"/>
                  </a:lnTo>
                  <a:lnTo>
                    <a:pt x="284" y="75"/>
                  </a:lnTo>
                  <a:lnTo>
                    <a:pt x="276" y="62"/>
                  </a:lnTo>
                  <a:lnTo>
                    <a:pt x="266" y="51"/>
                  </a:lnTo>
                  <a:lnTo>
                    <a:pt x="256" y="40"/>
                  </a:lnTo>
                  <a:lnTo>
                    <a:pt x="244" y="31"/>
                  </a:lnTo>
                  <a:lnTo>
                    <a:pt x="232" y="22"/>
                  </a:lnTo>
                  <a:lnTo>
                    <a:pt x="219" y="15"/>
                  </a:lnTo>
                  <a:lnTo>
                    <a:pt x="206" y="10"/>
                  </a:lnTo>
                  <a:lnTo>
                    <a:pt x="192" y="5"/>
                  </a:lnTo>
                  <a:lnTo>
                    <a:pt x="177" y="2"/>
                  </a:lnTo>
                  <a:lnTo>
                    <a:pt x="163" y="0"/>
                  </a:lnTo>
                  <a:lnTo>
                    <a:pt x="148" y="0"/>
                  </a:lnTo>
                  <a:lnTo>
                    <a:pt x="133" y="1"/>
                  </a:lnTo>
                  <a:lnTo>
                    <a:pt x="118" y="4"/>
                  </a:lnTo>
                  <a:lnTo>
                    <a:pt x="103" y="8"/>
                  </a:lnTo>
                  <a:lnTo>
                    <a:pt x="89" y="14"/>
                  </a:lnTo>
                  <a:lnTo>
                    <a:pt x="75" y="21"/>
                  </a:lnTo>
                  <a:lnTo>
                    <a:pt x="62" y="30"/>
                  </a:lnTo>
                  <a:lnTo>
                    <a:pt x="51" y="40"/>
                  </a:lnTo>
                  <a:lnTo>
                    <a:pt x="40" y="50"/>
                  </a:lnTo>
                  <a:lnTo>
                    <a:pt x="30" y="61"/>
                  </a:lnTo>
                  <a:lnTo>
                    <a:pt x="22" y="74"/>
                  </a:lnTo>
                  <a:lnTo>
                    <a:pt x="15" y="87"/>
                  </a:lnTo>
                  <a:lnTo>
                    <a:pt x="9" y="100"/>
                  </a:lnTo>
                  <a:lnTo>
                    <a:pt x="5" y="114"/>
                  </a:lnTo>
                  <a:lnTo>
                    <a:pt x="2" y="128"/>
                  </a:lnTo>
                  <a:lnTo>
                    <a:pt x="0" y="143"/>
                  </a:lnTo>
                  <a:lnTo>
                    <a:pt x="0" y="158"/>
                  </a:lnTo>
                  <a:lnTo>
                    <a:pt x="1" y="173"/>
                  </a:lnTo>
                  <a:lnTo>
                    <a:pt x="4" y="188"/>
                  </a:lnTo>
                  <a:lnTo>
                    <a:pt x="8" y="203"/>
                  </a:lnTo>
                  <a:lnTo>
                    <a:pt x="14" y="217"/>
                  </a:lnTo>
                </a:path>
              </a:pathLst>
            </a:custGeom>
            <a:solidFill>
              <a:srgbClr val="2F488E"/>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10" name="Freeform 205"/>
            <p:cNvSpPr>
              <a:spLocks/>
            </p:cNvSpPr>
            <p:nvPr/>
          </p:nvSpPr>
          <p:spPr bwMode="auto">
            <a:xfrm>
              <a:off x="166" y="232"/>
              <a:ext cx="302" cy="301"/>
            </a:xfrm>
            <a:custGeom>
              <a:avLst/>
              <a:gdLst>
                <a:gd name="T0" fmla="*/ 21 w 302"/>
                <a:gd name="T1" fmla="*/ 226 h 301"/>
                <a:gd name="T2" fmla="*/ 39 w 302"/>
                <a:gd name="T3" fmla="*/ 250 h 301"/>
                <a:gd name="T4" fmla="*/ 60 w 302"/>
                <a:gd name="T5" fmla="*/ 270 h 301"/>
                <a:gd name="T6" fmla="*/ 85 w 302"/>
                <a:gd name="T7" fmla="*/ 285 h 301"/>
                <a:gd name="T8" fmla="*/ 112 w 302"/>
                <a:gd name="T9" fmla="*/ 295 h 301"/>
                <a:gd name="T10" fmla="*/ 141 w 302"/>
                <a:gd name="T11" fmla="*/ 300 h 301"/>
                <a:gd name="T12" fmla="*/ 170 w 302"/>
                <a:gd name="T13" fmla="*/ 299 h 301"/>
                <a:gd name="T14" fmla="*/ 199 w 302"/>
                <a:gd name="T15" fmla="*/ 292 h 301"/>
                <a:gd name="T16" fmla="*/ 227 w 302"/>
                <a:gd name="T17" fmla="*/ 279 h 301"/>
                <a:gd name="T18" fmla="*/ 251 w 302"/>
                <a:gd name="T19" fmla="*/ 262 h 301"/>
                <a:gd name="T20" fmla="*/ 271 w 302"/>
                <a:gd name="T21" fmla="*/ 240 h 301"/>
                <a:gd name="T22" fmla="*/ 286 w 302"/>
                <a:gd name="T23" fmla="*/ 216 h 301"/>
                <a:gd name="T24" fmla="*/ 296 w 302"/>
                <a:gd name="T25" fmla="*/ 189 h 301"/>
                <a:gd name="T26" fmla="*/ 301 w 302"/>
                <a:gd name="T27" fmla="*/ 160 h 301"/>
                <a:gd name="T28" fmla="*/ 300 w 302"/>
                <a:gd name="T29" fmla="*/ 131 h 301"/>
                <a:gd name="T30" fmla="*/ 293 w 302"/>
                <a:gd name="T31" fmla="*/ 102 h 301"/>
                <a:gd name="T32" fmla="*/ 280 w 302"/>
                <a:gd name="T33" fmla="*/ 74 h 301"/>
                <a:gd name="T34" fmla="*/ 262 w 302"/>
                <a:gd name="T35" fmla="*/ 50 h 301"/>
                <a:gd name="T36" fmla="*/ 241 w 302"/>
                <a:gd name="T37" fmla="*/ 30 h 301"/>
                <a:gd name="T38" fmla="*/ 216 w 302"/>
                <a:gd name="T39" fmla="*/ 15 h 301"/>
                <a:gd name="T40" fmla="*/ 189 w 302"/>
                <a:gd name="T41" fmla="*/ 5 h 301"/>
                <a:gd name="T42" fmla="*/ 160 w 302"/>
                <a:gd name="T43" fmla="*/ 0 h 301"/>
                <a:gd name="T44" fmla="*/ 131 w 302"/>
                <a:gd name="T45" fmla="*/ 1 h 301"/>
                <a:gd name="T46" fmla="*/ 102 w 302"/>
                <a:gd name="T47" fmla="*/ 8 h 301"/>
                <a:gd name="T48" fmla="*/ 74 w 302"/>
                <a:gd name="T49" fmla="*/ 21 h 301"/>
                <a:gd name="T50" fmla="*/ 50 w 302"/>
                <a:gd name="T51" fmla="*/ 38 h 301"/>
                <a:gd name="T52" fmla="*/ 30 w 302"/>
                <a:gd name="T53" fmla="*/ 60 h 301"/>
                <a:gd name="T54" fmla="*/ 15 w 302"/>
                <a:gd name="T55" fmla="*/ 84 h 301"/>
                <a:gd name="T56" fmla="*/ 5 w 302"/>
                <a:gd name="T57" fmla="*/ 111 h 301"/>
                <a:gd name="T58" fmla="*/ 0 w 302"/>
                <a:gd name="T59" fmla="*/ 140 h 301"/>
                <a:gd name="T60" fmla="*/ 1 w 302"/>
                <a:gd name="T61" fmla="*/ 169 h 301"/>
                <a:gd name="T62" fmla="*/ 8 w 302"/>
                <a:gd name="T63" fmla="*/ 198 h 3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2" h="301">
                  <a:moveTo>
                    <a:pt x="14" y="213"/>
                  </a:moveTo>
                  <a:lnTo>
                    <a:pt x="21" y="226"/>
                  </a:lnTo>
                  <a:lnTo>
                    <a:pt x="29" y="239"/>
                  </a:lnTo>
                  <a:lnTo>
                    <a:pt x="39" y="250"/>
                  </a:lnTo>
                  <a:lnTo>
                    <a:pt x="49" y="261"/>
                  </a:lnTo>
                  <a:lnTo>
                    <a:pt x="60" y="270"/>
                  </a:lnTo>
                  <a:lnTo>
                    <a:pt x="73" y="278"/>
                  </a:lnTo>
                  <a:lnTo>
                    <a:pt x="85" y="285"/>
                  </a:lnTo>
                  <a:lnTo>
                    <a:pt x="99" y="291"/>
                  </a:lnTo>
                  <a:lnTo>
                    <a:pt x="112" y="295"/>
                  </a:lnTo>
                  <a:lnTo>
                    <a:pt x="126" y="298"/>
                  </a:lnTo>
                  <a:lnTo>
                    <a:pt x="141" y="300"/>
                  </a:lnTo>
                  <a:lnTo>
                    <a:pt x="155" y="300"/>
                  </a:lnTo>
                  <a:lnTo>
                    <a:pt x="170" y="299"/>
                  </a:lnTo>
                  <a:lnTo>
                    <a:pt x="185" y="296"/>
                  </a:lnTo>
                  <a:lnTo>
                    <a:pt x="199" y="292"/>
                  </a:lnTo>
                  <a:lnTo>
                    <a:pt x="214" y="287"/>
                  </a:lnTo>
                  <a:lnTo>
                    <a:pt x="227" y="279"/>
                  </a:lnTo>
                  <a:lnTo>
                    <a:pt x="240" y="271"/>
                  </a:lnTo>
                  <a:lnTo>
                    <a:pt x="251" y="262"/>
                  </a:lnTo>
                  <a:lnTo>
                    <a:pt x="262" y="251"/>
                  </a:lnTo>
                  <a:lnTo>
                    <a:pt x="271" y="240"/>
                  </a:lnTo>
                  <a:lnTo>
                    <a:pt x="279" y="228"/>
                  </a:lnTo>
                  <a:lnTo>
                    <a:pt x="286" y="216"/>
                  </a:lnTo>
                  <a:lnTo>
                    <a:pt x="292" y="202"/>
                  </a:lnTo>
                  <a:lnTo>
                    <a:pt x="296" y="189"/>
                  </a:lnTo>
                  <a:lnTo>
                    <a:pt x="299" y="175"/>
                  </a:lnTo>
                  <a:lnTo>
                    <a:pt x="301" y="160"/>
                  </a:lnTo>
                  <a:lnTo>
                    <a:pt x="301" y="146"/>
                  </a:lnTo>
                  <a:lnTo>
                    <a:pt x="300" y="131"/>
                  </a:lnTo>
                  <a:lnTo>
                    <a:pt x="297" y="116"/>
                  </a:lnTo>
                  <a:lnTo>
                    <a:pt x="293" y="102"/>
                  </a:lnTo>
                  <a:lnTo>
                    <a:pt x="287" y="88"/>
                  </a:lnTo>
                  <a:lnTo>
                    <a:pt x="280" y="74"/>
                  </a:lnTo>
                  <a:lnTo>
                    <a:pt x="272" y="61"/>
                  </a:lnTo>
                  <a:lnTo>
                    <a:pt x="262" y="50"/>
                  </a:lnTo>
                  <a:lnTo>
                    <a:pt x="252" y="39"/>
                  </a:lnTo>
                  <a:lnTo>
                    <a:pt x="241" y="30"/>
                  </a:lnTo>
                  <a:lnTo>
                    <a:pt x="228" y="22"/>
                  </a:lnTo>
                  <a:lnTo>
                    <a:pt x="216" y="15"/>
                  </a:lnTo>
                  <a:lnTo>
                    <a:pt x="202" y="9"/>
                  </a:lnTo>
                  <a:lnTo>
                    <a:pt x="189" y="5"/>
                  </a:lnTo>
                  <a:lnTo>
                    <a:pt x="175" y="2"/>
                  </a:lnTo>
                  <a:lnTo>
                    <a:pt x="160" y="0"/>
                  </a:lnTo>
                  <a:lnTo>
                    <a:pt x="146" y="0"/>
                  </a:lnTo>
                  <a:lnTo>
                    <a:pt x="131" y="1"/>
                  </a:lnTo>
                  <a:lnTo>
                    <a:pt x="116" y="4"/>
                  </a:lnTo>
                  <a:lnTo>
                    <a:pt x="102" y="8"/>
                  </a:lnTo>
                  <a:lnTo>
                    <a:pt x="88" y="14"/>
                  </a:lnTo>
                  <a:lnTo>
                    <a:pt x="74" y="21"/>
                  </a:lnTo>
                  <a:lnTo>
                    <a:pt x="61" y="29"/>
                  </a:lnTo>
                  <a:lnTo>
                    <a:pt x="50" y="38"/>
                  </a:lnTo>
                  <a:lnTo>
                    <a:pt x="39" y="49"/>
                  </a:lnTo>
                  <a:lnTo>
                    <a:pt x="30" y="60"/>
                  </a:lnTo>
                  <a:lnTo>
                    <a:pt x="22" y="72"/>
                  </a:lnTo>
                  <a:lnTo>
                    <a:pt x="15" y="84"/>
                  </a:lnTo>
                  <a:lnTo>
                    <a:pt x="9" y="98"/>
                  </a:lnTo>
                  <a:lnTo>
                    <a:pt x="5" y="111"/>
                  </a:lnTo>
                  <a:lnTo>
                    <a:pt x="2" y="126"/>
                  </a:lnTo>
                  <a:lnTo>
                    <a:pt x="0" y="140"/>
                  </a:lnTo>
                  <a:lnTo>
                    <a:pt x="0" y="154"/>
                  </a:lnTo>
                  <a:lnTo>
                    <a:pt x="1" y="169"/>
                  </a:lnTo>
                  <a:lnTo>
                    <a:pt x="4" y="184"/>
                  </a:lnTo>
                  <a:lnTo>
                    <a:pt x="8" y="198"/>
                  </a:lnTo>
                  <a:lnTo>
                    <a:pt x="14" y="213"/>
                  </a:lnTo>
                </a:path>
              </a:pathLst>
            </a:custGeom>
            <a:solidFill>
              <a:srgbClr val="314A8F"/>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11" name="Freeform 206"/>
            <p:cNvSpPr>
              <a:spLocks/>
            </p:cNvSpPr>
            <p:nvPr/>
          </p:nvSpPr>
          <p:spPr bwMode="auto">
            <a:xfrm>
              <a:off x="171" y="233"/>
              <a:ext cx="297" cy="298"/>
            </a:xfrm>
            <a:custGeom>
              <a:avLst/>
              <a:gdLst>
                <a:gd name="T0" fmla="*/ 20 w 297"/>
                <a:gd name="T1" fmla="*/ 224 h 298"/>
                <a:gd name="T2" fmla="*/ 38 w 297"/>
                <a:gd name="T3" fmla="*/ 248 h 298"/>
                <a:gd name="T4" fmla="*/ 59 w 297"/>
                <a:gd name="T5" fmla="*/ 267 h 298"/>
                <a:gd name="T6" fmla="*/ 83 w 297"/>
                <a:gd name="T7" fmla="*/ 282 h 298"/>
                <a:gd name="T8" fmla="*/ 110 w 297"/>
                <a:gd name="T9" fmla="*/ 292 h 298"/>
                <a:gd name="T10" fmla="*/ 138 w 297"/>
                <a:gd name="T11" fmla="*/ 297 h 298"/>
                <a:gd name="T12" fmla="*/ 167 w 297"/>
                <a:gd name="T13" fmla="*/ 296 h 298"/>
                <a:gd name="T14" fmla="*/ 196 w 297"/>
                <a:gd name="T15" fmla="*/ 289 h 298"/>
                <a:gd name="T16" fmla="*/ 223 w 297"/>
                <a:gd name="T17" fmla="*/ 276 h 298"/>
                <a:gd name="T18" fmla="*/ 247 w 297"/>
                <a:gd name="T19" fmla="*/ 259 h 298"/>
                <a:gd name="T20" fmla="*/ 266 w 297"/>
                <a:gd name="T21" fmla="*/ 237 h 298"/>
                <a:gd name="T22" fmla="*/ 281 w 297"/>
                <a:gd name="T23" fmla="*/ 213 h 298"/>
                <a:gd name="T24" fmla="*/ 291 w 297"/>
                <a:gd name="T25" fmla="*/ 186 h 298"/>
                <a:gd name="T26" fmla="*/ 296 w 297"/>
                <a:gd name="T27" fmla="*/ 158 h 298"/>
                <a:gd name="T28" fmla="*/ 295 w 297"/>
                <a:gd name="T29" fmla="*/ 129 h 298"/>
                <a:gd name="T30" fmla="*/ 288 w 297"/>
                <a:gd name="T31" fmla="*/ 100 h 298"/>
                <a:gd name="T32" fmla="*/ 276 w 297"/>
                <a:gd name="T33" fmla="*/ 73 h 298"/>
                <a:gd name="T34" fmla="*/ 258 w 297"/>
                <a:gd name="T35" fmla="*/ 49 h 298"/>
                <a:gd name="T36" fmla="*/ 237 w 297"/>
                <a:gd name="T37" fmla="*/ 30 h 298"/>
                <a:gd name="T38" fmla="*/ 213 w 297"/>
                <a:gd name="T39" fmla="*/ 15 h 298"/>
                <a:gd name="T40" fmla="*/ 186 w 297"/>
                <a:gd name="T41" fmla="*/ 5 h 298"/>
                <a:gd name="T42" fmla="*/ 158 w 297"/>
                <a:gd name="T43" fmla="*/ 0 h 298"/>
                <a:gd name="T44" fmla="*/ 129 w 297"/>
                <a:gd name="T45" fmla="*/ 1 h 298"/>
                <a:gd name="T46" fmla="*/ 100 w 297"/>
                <a:gd name="T47" fmla="*/ 8 h 298"/>
                <a:gd name="T48" fmla="*/ 73 w 297"/>
                <a:gd name="T49" fmla="*/ 21 h 298"/>
                <a:gd name="T50" fmla="*/ 49 w 297"/>
                <a:gd name="T51" fmla="*/ 38 h 298"/>
                <a:gd name="T52" fmla="*/ 30 w 297"/>
                <a:gd name="T53" fmla="*/ 60 h 298"/>
                <a:gd name="T54" fmla="*/ 15 w 297"/>
                <a:gd name="T55" fmla="*/ 84 h 298"/>
                <a:gd name="T56" fmla="*/ 5 w 297"/>
                <a:gd name="T57" fmla="*/ 111 h 298"/>
                <a:gd name="T58" fmla="*/ 0 w 297"/>
                <a:gd name="T59" fmla="*/ 139 h 298"/>
                <a:gd name="T60" fmla="*/ 1 w 297"/>
                <a:gd name="T61" fmla="*/ 168 h 298"/>
                <a:gd name="T62" fmla="*/ 8 w 297"/>
                <a:gd name="T63" fmla="*/ 197 h 2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97" h="298">
                  <a:moveTo>
                    <a:pt x="13" y="211"/>
                  </a:moveTo>
                  <a:lnTo>
                    <a:pt x="20" y="224"/>
                  </a:lnTo>
                  <a:lnTo>
                    <a:pt x="28" y="237"/>
                  </a:lnTo>
                  <a:lnTo>
                    <a:pt x="38" y="248"/>
                  </a:lnTo>
                  <a:lnTo>
                    <a:pt x="48" y="258"/>
                  </a:lnTo>
                  <a:lnTo>
                    <a:pt x="59" y="267"/>
                  </a:lnTo>
                  <a:lnTo>
                    <a:pt x="71" y="275"/>
                  </a:lnTo>
                  <a:lnTo>
                    <a:pt x="83" y="282"/>
                  </a:lnTo>
                  <a:lnTo>
                    <a:pt x="96" y="288"/>
                  </a:lnTo>
                  <a:lnTo>
                    <a:pt x="110" y="292"/>
                  </a:lnTo>
                  <a:lnTo>
                    <a:pt x="124" y="295"/>
                  </a:lnTo>
                  <a:lnTo>
                    <a:pt x="138" y="297"/>
                  </a:lnTo>
                  <a:lnTo>
                    <a:pt x="152" y="297"/>
                  </a:lnTo>
                  <a:lnTo>
                    <a:pt x="167" y="296"/>
                  </a:lnTo>
                  <a:lnTo>
                    <a:pt x="181" y="293"/>
                  </a:lnTo>
                  <a:lnTo>
                    <a:pt x="196" y="289"/>
                  </a:lnTo>
                  <a:lnTo>
                    <a:pt x="210" y="283"/>
                  </a:lnTo>
                  <a:lnTo>
                    <a:pt x="223" y="276"/>
                  </a:lnTo>
                  <a:lnTo>
                    <a:pt x="236" y="268"/>
                  </a:lnTo>
                  <a:lnTo>
                    <a:pt x="247" y="259"/>
                  </a:lnTo>
                  <a:lnTo>
                    <a:pt x="257" y="248"/>
                  </a:lnTo>
                  <a:lnTo>
                    <a:pt x="266" y="237"/>
                  </a:lnTo>
                  <a:lnTo>
                    <a:pt x="274" y="225"/>
                  </a:lnTo>
                  <a:lnTo>
                    <a:pt x="281" y="213"/>
                  </a:lnTo>
                  <a:lnTo>
                    <a:pt x="287" y="200"/>
                  </a:lnTo>
                  <a:lnTo>
                    <a:pt x="291" y="186"/>
                  </a:lnTo>
                  <a:lnTo>
                    <a:pt x="294" y="172"/>
                  </a:lnTo>
                  <a:lnTo>
                    <a:pt x="296" y="158"/>
                  </a:lnTo>
                  <a:lnTo>
                    <a:pt x="296" y="144"/>
                  </a:lnTo>
                  <a:lnTo>
                    <a:pt x="295" y="129"/>
                  </a:lnTo>
                  <a:lnTo>
                    <a:pt x="292" y="115"/>
                  </a:lnTo>
                  <a:lnTo>
                    <a:pt x="288" y="100"/>
                  </a:lnTo>
                  <a:lnTo>
                    <a:pt x="283" y="86"/>
                  </a:lnTo>
                  <a:lnTo>
                    <a:pt x="276" y="73"/>
                  </a:lnTo>
                  <a:lnTo>
                    <a:pt x="267" y="60"/>
                  </a:lnTo>
                  <a:lnTo>
                    <a:pt x="258" y="49"/>
                  </a:lnTo>
                  <a:lnTo>
                    <a:pt x="248" y="39"/>
                  </a:lnTo>
                  <a:lnTo>
                    <a:pt x="237" y="30"/>
                  </a:lnTo>
                  <a:lnTo>
                    <a:pt x="225" y="22"/>
                  </a:lnTo>
                  <a:lnTo>
                    <a:pt x="213" y="15"/>
                  </a:lnTo>
                  <a:lnTo>
                    <a:pt x="200" y="9"/>
                  </a:lnTo>
                  <a:lnTo>
                    <a:pt x="186" y="5"/>
                  </a:lnTo>
                  <a:lnTo>
                    <a:pt x="172" y="2"/>
                  </a:lnTo>
                  <a:lnTo>
                    <a:pt x="158" y="0"/>
                  </a:lnTo>
                  <a:lnTo>
                    <a:pt x="144" y="0"/>
                  </a:lnTo>
                  <a:lnTo>
                    <a:pt x="129" y="1"/>
                  </a:lnTo>
                  <a:lnTo>
                    <a:pt x="115" y="4"/>
                  </a:lnTo>
                  <a:lnTo>
                    <a:pt x="100" y="8"/>
                  </a:lnTo>
                  <a:lnTo>
                    <a:pt x="86" y="14"/>
                  </a:lnTo>
                  <a:lnTo>
                    <a:pt x="73" y="21"/>
                  </a:lnTo>
                  <a:lnTo>
                    <a:pt x="60" y="29"/>
                  </a:lnTo>
                  <a:lnTo>
                    <a:pt x="49" y="38"/>
                  </a:lnTo>
                  <a:lnTo>
                    <a:pt x="39" y="49"/>
                  </a:lnTo>
                  <a:lnTo>
                    <a:pt x="30" y="60"/>
                  </a:lnTo>
                  <a:lnTo>
                    <a:pt x="22" y="72"/>
                  </a:lnTo>
                  <a:lnTo>
                    <a:pt x="15" y="84"/>
                  </a:lnTo>
                  <a:lnTo>
                    <a:pt x="9" y="97"/>
                  </a:lnTo>
                  <a:lnTo>
                    <a:pt x="5" y="111"/>
                  </a:lnTo>
                  <a:lnTo>
                    <a:pt x="2" y="125"/>
                  </a:lnTo>
                  <a:lnTo>
                    <a:pt x="0" y="139"/>
                  </a:lnTo>
                  <a:lnTo>
                    <a:pt x="0" y="153"/>
                  </a:lnTo>
                  <a:lnTo>
                    <a:pt x="1" y="168"/>
                  </a:lnTo>
                  <a:lnTo>
                    <a:pt x="4" y="182"/>
                  </a:lnTo>
                  <a:lnTo>
                    <a:pt x="8" y="197"/>
                  </a:lnTo>
                  <a:lnTo>
                    <a:pt x="13" y="211"/>
                  </a:lnTo>
                </a:path>
              </a:pathLst>
            </a:custGeom>
            <a:solidFill>
              <a:srgbClr val="334C91"/>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12" name="Freeform 207"/>
            <p:cNvSpPr>
              <a:spLocks/>
            </p:cNvSpPr>
            <p:nvPr/>
          </p:nvSpPr>
          <p:spPr bwMode="auto">
            <a:xfrm>
              <a:off x="174" y="236"/>
              <a:ext cx="293" cy="292"/>
            </a:xfrm>
            <a:custGeom>
              <a:avLst/>
              <a:gdLst>
                <a:gd name="T0" fmla="*/ 21 w 293"/>
                <a:gd name="T1" fmla="*/ 219 h 292"/>
                <a:gd name="T2" fmla="*/ 38 w 293"/>
                <a:gd name="T3" fmla="*/ 243 h 292"/>
                <a:gd name="T4" fmla="*/ 59 w 293"/>
                <a:gd name="T5" fmla="*/ 262 h 292"/>
                <a:gd name="T6" fmla="*/ 83 w 293"/>
                <a:gd name="T7" fmla="*/ 276 h 292"/>
                <a:gd name="T8" fmla="*/ 109 w 293"/>
                <a:gd name="T9" fmla="*/ 286 h 292"/>
                <a:gd name="T10" fmla="*/ 137 w 293"/>
                <a:gd name="T11" fmla="*/ 291 h 292"/>
                <a:gd name="T12" fmla="*/ 165 w 293"/>
                <a:gd name="T13" fmla="*/ 290 h 292"/>
                <a:gd name="T14" fmla="*/ 193 w 293"/>
                <a:gd name="T15" fmla="*/ 283 h 292"/>
                <a:gd name="T16" fmla="*/ 220 w 293"/>
                <a:gd name="T17" fmla="*/ 271 h 292"/>
                <a:gd name="T18" fmla="*/ 244 w 293"/>
                <a:gd name="T19" fmla="*/ 254 h 292"/>
                <a:gd name="T20" fmla="*/ 263 w 293"/>
                <a:gd name="T21" fmla="*/ 233 h 292"/>
                <a:gd name="T22" fmla="*/ 277 w 293"/>
                <a:gd name="T23" fmla="*/ 209 h 292"/>
                <a:gd name="T24" fmla="*/ 287 w 293"/>
                <a:gd name="T25" fmla="*/ 183 h 292"/>
                <a:gd name="T26" fmla="*/ 292 w 293"/>
                <a:gd name="T27" fmla="*/ 155 h 292"/>
                <a:gd name="T28" fmla="*/ 291 w 293"/>
                <a:gd name="T29" fmla="*/ 127 h 292"/>
                <a:gd name="T30" fmla="*/ 284 w 293"/>
                <a:gd name="T31" fmla="*/ 99 h 292"/>
                <a:gd name="T32" fmla="*/ 271 w 293"/>
                <a:gd name="T33" fmla="*/ 72 h 292"/>
                <a:gd name="T34" fmla="*/ 254 w 293"/>
                <a:gd name="T35" fmla="*/ 48 h 292"/>
                <a:gd name="T36" fmla="*/ 233 w 293"/>
                <a:gd name="T37" fmla="*/ 29 h 292"/>
                <a:gd name="T38" fmla="*/ 209 w 293"/>
                <a:gd name="T39" fmla="*/ 15 h 292"/>
                <a:gd name="T40" fmla="*/ 183 w 293"/>
                <a:gd name="T41" fmla="*/ 5 h 292"/>
                <a:gd name="T42" fmla="*/ 155 w 293"/>
                <a:gd name="T43" fmla="*/ 0 h 292"/>
                <a:gd name="T44" fmla="*/ 127 w 293"/>
                <a:gd name="T45" fmla="*/ 1 h 292"/>
                <a:gd name="T46" fmla="*/ 99 w 293"/>
                <a:gd name="T47" fmla="*/ 8 h 292"/>
                <a:gd name="T48" fmla="*/ 72 w 293"/>
                <a:gd name="T49" fmla="*/ 20 h 292"/>
                <a:gd name="T50" fmla="*/ 48 w 293"/>
                <a:gd name="T51" fmla="*/ 37 h 292"/>
                <a:gd name="T52" fmla="*/ 29 w 293"/>
                <a:gd name="T53" fmla="*/ 58 h 292"/>
                <a:gd name="T54" fmla="*/ 15 w 293"/>
                <a:gd name="T55" fmla="*/ 82 h 292"/>
                <a:gd name="T56" fmla="*/ 5 w 293"/>
                <a:gd name="T57" fmla="*/ 108 h 292"/>
                <a:gd name="T58" fmla="*/ 0 w 293"/>
                <a:gd name="T59" fmla="*/ 136 h 292"/>
                <a:gd name="T60" fmla="*/ 1 w 293"/>
                <a:gd name="T61" fmla="*/ 164 h 292"/>
                <a:gd name="T62" fmla="*/ 8 w 293"/>
                <a:gd name="T63" fmla="*/ 192 h 2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93" h="292">
                  <a:moveTo>
                    <a:pt x="14" y="206"/>
                  </a:moveTo>
                  <a:lnTo>
                    <a:pt x="21" y="219"/>
                  </a:lnTo>
                  <a:lnTo>
                    <a:pt x="29" y="232"/>
                  </a:lnTo>
                  <a:lnTo>
                    <a:pt x="38" y="243"/>
                  </a:lnTo>
                  <a:lnTo>
                    <a:pt x="48" y="253"/>
                  </a:lnTo>
                  <a:lnTo>
                    <a:pt x="59" y="262"/>
                  </a:lnTo>
                  <a:lnTo>
                    <a:pt x="70" y="270"/>
                  </a:lnTo>
                  <a:lnTo>
                    <a:pt x="83" y="276"/>
                  </a:lnTo>
                  <a:lnTo>
                    <a:pt x="96" y="282"/>
                  </a:lnTo>
                  <a:lnTo>
                    <a:pt x="109" y="286"/>
                  </a:lnTo>
                  <a:lnTo>
                    <a:pt x="123" y="289"/>
                  </a:lnTo>
                  <a:lnTo>
                    <a:pt x="137" y="291"/>
                  </a:lnTo>
                  <a:lnTo>
                    <a:pt x="151" y="291"/>
                  </a:lnTo>
                  <a:lnTo>
                    <a:pt x="165" y="290"/>
                  </a:lnTo>
                  <a:lnTo>
                    <a:pt x="179" y="287"/>
                  </a:lnTo>
                  <a:lnTo>
                    <a:pt x="193" y="283"/>
                  </a:lnTo>
                  <a:lnTo>
                    <a:pt x="207" y="278"/>
                  </a:lnTo>
                  <a:lnTo>
                    <a:pt x="220" y="271"/>
                  </a:lnTo>
                  <a:lnTo>
                    <a:pt x="233" y="263"/>
                  </a:lnTo>
                  <a:lnTo>
                    <a:pt x="244" y="254"/>
                  </a:lnTo>
                  <a:lnTo>
                    <a:pt x="254" y="244"/>
                  </a:lnTo>
                  <a:lnTo>
                    <a:pt x="263" y="233"/>
                  </a:lnTo>
                  <a:lnTo>
                    <a:pt x="271" y="221"/>
                  </a:lnTo>
                  <a:lnTo>
                    <a:pt x="277" y="209"/>
                  </a:lnTo>
                  <a:lnTo>
                    <a:pt x="283" y="196"/>
                  </a:lnTo>
                  <a:lnTo>
                    <a:pt x="287" y="183"/>
                  </a:lnTo>
                  <a:lnTo>
                    <a:pt x="290" y="169"/>
                  </a:lnTo>
                  <a:lnTo>
                    <a:pt x="292" y="155"/>
                  </a:lnTo>
                  <a:lnTo>
                    <a:pt x="292" y="141"/>
                  </a:lnTo>
                  <a:lnTo>
                    <a:pt x="291" y="127"/>
                  </a:lnTo>
                  <a:lnTo>
                    <a:pt x="288" y="113"/>
                  </a:lnTo>
                  <a:lnTo>
                    <a:pt x="284" y="99"/>
                  </a:lnTo>
                  <a:lnTo>
                    <a:pt x="278" y="85"/>
                  </a:lnTo>
                  <a:lnTo>
                    <a:pt x="271" y="72"/>
                  </a:lnTo>
                  <a:lnTo>
                    <a:pt x="263" y="59"/>
                  </a:lnTo>
                  <a:lnTo>
                    <a:pt x="254" y="48"/>
                  </a:lnTo>
                  <a:lnTo>
                    <a:pt x="244" y="38"/>
                  </a:lnTo>
                  <a:lnTo>
                    <a:pt x="233" y="29"/>
                  </a:lnTo>
                  <a:lnTo>
                    <a:pt x="222" y="21"/>
                  </a:lnTo>
                  <a:lnTo>
                    <a:pt x="209" y="15"/>
                  </a:lnTo>
                  <a:lnTo>
                    <a:pt x="196" y="9"/>
                  </a:lnTo>
                  <a:lnTo>
                    <a:pt x="183" y="5"/>
                  </a:lnTo>
                  <a:lnTo>
                    <a:pt x="169" y="2"/>
                  </a:lnTo>
                  <a:lnTo>
                    <a:pt x="155" y="0"/>
                  </a:lnTo>
                  <a:lnTo>
                    <a:pt x="141" y="0"/>
                  </a:lnTo>
                  <a:lnTo>
                    <a:pt x="127" y="1"/>
                  </a:lnTo>
                  <a:lnTo>
                    <a:pt x="113" y="4"/>
                  </a:lnTo>
                  <a:lnTo>
                    <a:pt x="99" y="8"/>
                  </a:lnTo>
                  <a:lnTo>
                    <a:pt x="85" y="13"/>
                  </a:lnTo>
                  <a:lnTo>
                    <a:pt x="72" y="20"/>
                  </a:lnTo>
                  <a:lnTo>
                    <a:pt x="59" y="28"/>
                  </a:lnTo>
                  <a:lnTo>
                    <a:pt x="48" y="37"/>
                  </a:lnTo>
                  <a:lnTo>
                    <a:pt x="38" y="47"/>
                  </a:lnTo>
                  <a:lnTo>
                    <a:pt x="29" y="58"/>
                  </a:lnTo>
                  <a:lnTo>
                    <a:pt x="21" y="70"/>
                  </a:lnTo>
                  <a:lnTo>
                    <a:pt x="15" y="82"/>
                  </a:lnTo>
                  <a:lnTo>
                    <a:pt x="9" y="95"/>
                  </a:lnTo>
                  <a:lnTo>
                    <a:pt x="5" y="108"/>
                  </a:lnTo>
                  <a:lnTo>
                    <a:pt x="2" y="122"/>
                  </a:lnTo>
                  <a:lnTo>
                    <a:pt x="0" y="136"/>
                  </a:lnTo>
                  <a:lnTo>
                    <a:pt x="0" y="150"/>
                  </a:lnTo>
                  <a:lnTo>
                    <a:pt x="1" y="164"/>
                  </a:lnTo>
                  <a:lnTo>
                    <a:pt x="4" y="178"/>
                  </a:lnTo>
                  <a:lnTo>
                    <a:pt x="8" y="192"/>
                  </a:lnTo>
                  <a:lnTo>
                    <a:pt x="14" y="206"/>
                  </a:lnTo>
                </a:path>
              </a:pathLst>
            </a:custGeom>
            <a:solidFill>
              <a:srgbClr val="354E92"/>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13" name="Freeform 208"/>
            <p:cNvSpPr>
              <a:spLocks/>
            </p:cNvSpPr>
            <p:nvPr/>
          </p:nvSpPr>
          <p:spPr bwMode="auto">
            <a:xfrm>
              <a:off x="179" y="238"/>
              <a:ext cx="287" cy="286"/>
            </a:xfrm>
            <a:custGeom>
              <a:avLst/>
              <a:gdLst>
                <a:gd name="T0" fmla="*/ 20 w 287"/>
                <a:gd name="T1" fmla="*/ 215 h 286"/>
                <a:gd name="T2" fmla="*/ 37 w 287"/>
                <a:gd name="T3" fmla="*/ 238 h 286"/>
                <a:gd name="T4" fmla="*/ 57 w 287"/>
                <a:gd name="T5" fmla="*/ 256 h 286"/>
                <a:gd name="T6" fmla="*/ 81 w 287"/>
                <a:gd name="T7" fmla="*/ 271 h 286"/>
                <a:gd name="T8" fmla="*/ 107 w 287"/>
                <a:gd name="T9" fmla="*/ 280 h 286"/>
                <a:gd name="T10" fmla="*/ 134 w 287"/>
                <a:gd name="T11" fmla="*/ 285 h 286"/>
                <a:gd name="T12" fmla="*/ 162 w 287"/>
                <a:gd name="T13" fmla="*/ 284 h 286"/>
                <a:gd name="T14" fmla="*/ 189 w 287"/>
                <a:gd name="T15" fmla="*/ 278 h 286"/>
                <a:gd name="T16" fmla="*/ 216 w 287"/>
                <a:gd name="T17" fmla="*/ 265 h 286"/>
                <a:gd name="T18" fmla="*/ 239 w 287"/>
                <a:gd name="T19" fmla="*/ 249 h 286"/>
                <a:gd name="T20" fmla="*/ 257 w 287"/>
                <a:gd name="T21" fmla="*/ 228 h 286"/>
                <a:gd name="T22" fmla="*/ 272 w 287"/>
                <a:gd name="T23" fmla="*/ 205 h 286"/>
                <a:gd name="T24" fmla="*/ 281 w 287"/>
                <a:gd name="T25" fmla="*/ 179 h 286"/>
                <a:gd name="T26" fmla="*/ 286 w 287"/>
                <a:gd name="T27" fmla="*/ 152 h 286"/>
                <a:gd name="T28" fmla="*/ 285 w 287"/>
                <a:gd name="T29" fmla="*/ 124 h 286"/>
                <a:gd name="T30" fmla="*/ 278 w 287"/>
                <a:gd name="T31" fmla="*/ 97 h 286"/>
                <a:gd name="T32" fmla="*/ 266 w 287"/>
                <a:gd name="T33" fmla="*/ 70 h 286"/>
                <a:gd name="T34" fmla="*/ 249 w 287"/>
                <a:gd name="T35" fmla="*/ 47 h 286"/>
                <a:gd name="T36" fmla="*/ 229 w 287"/>
                <a:gd name="T37" fmla="*/ 28 h 286"/>
                <a:gd name="T38" fmla="*/ 205 w 287"/>
                <a:gd name="T39" fmla="*/ 14 h 286"/>
                <a:gd name="T40" fmla="*/ 179 w 287"/>
                <a:gd name="T41" fmla="*/ 5 h 286"/>
                <a:gd name="T42" fmla="*/ 152 w 287"/>
                <a:gd name="T43" fmla="*/ 0 h 286"/>
                <a:gd name="T44" fmla="*/ 124 w 287"/>
                <a:gd name="T45" fmla="*/ 1 h 286"/>
                <a:gd name="T46" fmla="*/ 97 w 287"/>
                <a:gd name="T47" fmla="*/ 7 h 286"/>
                <a:gd name="T48" fmla="*/ 70 w 287"/>
                <a:gd name="T49" fmla="*/ 20 h 286"/>
                <a:gd name="T50" fmla="*/ 47 w 287"/>
                <a:gd name="T51" fmla="*/ 36 h 286"/>
                <a:gd name="T52" fmla="*/ 29 w 287"/>
                <a:gd name="T53" fmla="*/ 57 h 286"/>
                <a:gd name="T54" fmla="*/ 14 w 287"/>
                <a:gd name="T55" fmla="*/ 80 h 286"/>
                <a:gd name="T56" fmla="*/ 5 w 287"/>
                <a:gd name="T57" fmla="*/ 106 h 286"/>
                <a:gd name="T58" fmla="*/ 0 w 287"/>
                <a:gd name="T59" fmla="*/ 133 h 286"/>
                <a:gd name="T60" fmla="*/ 1 w 287"/>
                <a:gd name="T61" fmla="*/ 161 h 286"/>
                <a:gd name="T62" fmla="*/ 8 w 287"/>
                <a:gd name="T63" fmla="*/ 188 h 2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87" h="286">
                  <a:moveTo>
                    <a:pt x="13" y="202"/>
                  </a:moveTo>
                  <a:lnTo>
                    <a:pt x="20" y="215"/>
                  </a:lnTo>
                  <a:lnTo>
                    <a:pt x="28" y="227"/>
                  </a:lnTo>
                  <a:lnTo>
                    <a:pt x="37" y="238"/>
                  </a:lnTo>
                  <a:lnTo>
                    <a:pt x="47" y="248"/>
                  </a:lnTo>
                  <a:lnTo>
                    <a:pt x="57" y="256"/>
                  </a:lnTo>
                  <a:lnTo>
                    <a:pt x="69" y="264"/>
                  </a:lnTo>
                  <a:lnTo>
                    <a:pt x="81" y="271"/>
                  </a:lnTo>
                  <a:lnTo>
                    <a:pt x="94" y="276"/>
                  </a:lnTo>
                  <a:lnTo>
                    <a:pt x="107" y="280"/>
                  </a:lnTo>
                  <a:lnTo>
                    <a:pt x="120" y="283"/>
                  </a:lnTo>
                  <a:lnTo>
                    <a:pt x="134" y="285"/>
                  </a:lnTo>
                  <a:lnTo>
                    <a:pt x="148" y="285"/>
                  </a:lnTo>
                  <a:lnTo>
                    <a:pt x="162" y="284"/>
                  </a:lnTo>
                  <a:lnTo>
                    <a:pt x="175" y="281"/>
                  </a:lnTo>
                  <a:lnTo>
                    <a:pt x="189" y="278"/>
                  </a:lnTo>
                  <a:lnTo>
                    <a:pt x="203" y="272"/>
                  </a:lnTo>
                  <a:lnTo>
                    <a:pt x="216" y="265"/>
                  </a:lnTo>
                  <a:lnTo>
                    <a:pt x="228" y="258"/>
                  </a:lnTo>
                  <a:lnTo>
                    <a:pt x="239" y="249"/>
                  </a:lnTo>
                  <a:lnTo>
                    <a:pt x="249" y="239"/>
                  </a:lnTo>
                  <a:lnTo>
                    <a:pt x="257" y="228"/>
                  </a:lnTo>
                  <a:lnTo>
                    <a:pt x="265" y="217"/>
                  </a:lnTo>
                  <a:lnTo>
                    <a:pt x="272" y="205"/>
                  </a:lnTo>
                  <a:lnTo>
                    <a:pt x="277" y="192"/>
                  </a:lnTo>
                  <a:lnTo>
                    <a:pt x="281" y="179"/>
                  </a:lnTo>
                  <a:lnTo>
                    <a:pt x="284" y="166"/>
                  </a:lnTo>
                  <a:lnTo>
                    <a:pt x="286" y="152"/>
                  </a:lnTo>
                  <a:lnTo>
                    <a:pt x="286" y="138"/>
                  </a:lnTo>
                  <a:lnTo>
                    <a:pt x="285" y="124"/>
                  </a:lnTo>
                  <a:lnTo>
                    <a:pt x="282" y="110"/>
                  </a:lnTo>
                  <a:lnTo>
                    <a:pt x="278" y="97"/>
                  </a:lnTo>
                  <a:lnTo>
                    <a:pt x="273" y="83"/>
                  </a:lnTo>
                  <a:lnTo>
                    <a:pt x="266" y="70"/>
                  </a:lnTo>
                  <a:lnTo>
                    <a:pt x="258" y="58"/>
                  </a:lnTo>
                  <a:lnTo>
                    <a:pt x="249" y="47"/>
                  </a:lnTo>
                  <a:lnTo>
                    <a:pt x="239" y="37"/>
                  </a:lnTo>
                  <a:lnTo>
                    <a:pt x="229" y="28"/>
                  </a:lnTo>
                  <a:lnTo>
                    <a:pt x="217" y="21"/>
                  </a:lnTo>
                  <a:lnTo>
                    <a:pt x="205" y="14"/>
                  </a:lnTo>
                  <a:lnTo>
                    <a:pt x="192" y="9"/>
                  </a:lnTo>
                  <a:lnTo>
                    <a:pt x="179" y="5"/>
                  </a:lnTo>
                  <a:lnTo>
                    <a:pt x="166" y="2"/>
                  </a:lnTo>
                  <a:lnTo>
                    <a:pt x="152" y="0"/>
                  </a:lnTo>
                  <a:lnTo>
                    <a:pt x="138" y="0"/>
                  </a:lnTo>
                  <a:lnTo>
                    <a:pt x="124" y="1"/>
                  </a:lnTo>
                  <a:lnTo>
                    <a:pt x="111" y="3"/>
                  </a:lnTo>
                  <a:lnTo>
                    <a:pt x="97" y="7"/>
                  </a:lnTo>
                  <a:lnTo>
                    <a:pt x="83" y="13"/>
                  </a:lnTo>
                  <a:lnTo>
                    <a:pt x="70" y="20"/>
                  </a:lnTo>
                  <a:lnTo>
                    <a:pt x="58" y="27"/>
                  </a:lnTo>
                  <a:lnTo>
                    <a:pt x="47" y="36"/>
                  </a:lnTo>
                  <a:lnTo>
                    <a:pt x="37" y="46"/>
                  </a:lnTo>
                  <a:lnTo>
                    <a:pt x="29" y="57"/>
                  </a:lnTo>
                  <a:lnTo>
                    <a:pt x="21" y="68"/>
                  </a:lnTo>
                  <a:lnTo>
                    <a:pt x="14" y="80"/>
                  </a:lnTo>
                  <a:lnTo>
                    <a:pt x="9" y="93"/>
                  </a:lnTo>
                  <a:lnTo>
                    <a:pt x="5" y="106"/>
                  </a:lnTo>
                  <a:lnTo>
                    <a:pt x="2" y="119"/>
                  </a:lnTo>
                  <a:lnTo>
                    <a:pt x="0" y="133"/>
                  </a:lnTo>
                  <a:lnTo>
                    <a:pt x="0" y="147"/>
                  </a:lnTo>
                  <a:lnTo>
                    <a:pt x="1" y="161"/>
                  </a:lnTo>
                  <a:lnTo>
                    <a:pt x="4" y="174"/>
                  </a:lnTo>
                  <a:lnTo>
                    <a:pt x="8" y="188"/>
                  </a:lnTo>
                  <a:lnTo>
                    <a:pt x="13" y="202"/>
                  </a:lnTo>
                </a:path>
              </a:pathLst>
            </a:custGeom>
            <a:solidFill>
              <a:srgbClr val="375094"/>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14" name="Freeform 209"/>
            <p:cNvSpPr>
              <a:spLocks/>
            </p:cNvSpPr>
            <p:nvPr/>
          </p:nvSpPr>
          <p:spPr bwMode="auto">
            <a:xfrm>
              <a:off x="183" y="239"/>
              <a:ext cx="282" cy="283"/>
            </a:xfrm>
            <a:custGeom>
              <a:avLst/>
              <a:gdLst>
                <a:gd name="T0" fmla="*/ 19 w 282"/>
                <a:gd name="T1" fmla="*/ 213 h 283"/>
                <a:gd name="T2" fmla="*/ 36 w 282"/>
                <a:gd name="T3" fmla="*/ 235 h 283"/>
                <a:gd name="T4" fmla="*/ 56 w 282"/>
                <a:gd name="T5" fmla="*/ 254 h 283"/>
                <a:gd name="T6" fmla="*/ 79 w 282"/>
                <a:gd name="T7" fmla="*/ 268 h 283"/>
                <a:gd name="T8" fmla="*/ 104 w 282"/>
                <a:gd name="T9" fmla="*/ 277 h 283"/>
                <a:gd name="T10" fmla="*/ 131 w 282"/>
                <a:gd name="T11" fmla="*/ 282 h 283"/>
                <a:gd name="T12" fmla="*/ 158 w 282"/>
                <a:gd name="T13" fmla="*/ 281 h 283"/>
                <a:gd name="T14" fmla="*/ 186 w 282"/>
                <a:gd name="T15" fmla="*/ 274 h 283"/>
                <a:gd name="T16" fmla="*/ 212 w 282"/>
                <a:gd name="T17" fmla="*/ 262 h 283"/>
                <a:gd name="T18" fmla="*/ 234 w 282"/>
                <a:gd name="T19" fmla="*/ 246 h 283"/>
                <a:gd name="T20" fmla="*/ 253 w 282"/>
                <a:gd name="T21" fmla="*/ 225 h 283"/>
                <a:gd name="T22" fmla="*/ 267 w 282"/>
                <a:gd name="T23" fmla="*/ 202 h 283"/>
                <a:gd name="T24" fmla="*/ 276 w 282"/>
                <a:gd name="T25" fmla="*/ 177 h 283"/>
                <a:gd name="T26" fmla="*/ 281 w 282"/>
                <a:gd name="T27" fmla="*/ 150 h 283"/>
                <a:gd name="T28" fmla="*/ 280 w 282"/>
                <a:gd name="T29" fmla="*/ 123 h 283"/>
                <a:gd name="T30" fmla="*/ 274 w 282"/>
                <a:gd name="T31" fmla="*/ 95 h 283"/>
                <a:gd name="T32" fmla="*/ 262 w 282"/>
                <a:gd name="T33" fmla="*/ 69 h 283"/>
                <a:gd name="T34" fmla="*/ 245 w 282"/>
                <a:gd name="T35" fmla="*/ 47 h 283"/>
                <a:gd name="T36" fmla="*/ 225 w 282"/>
                <a:gd name="T37" fmla="*/ 28 h 283"/>
                <a:gd name="T38" fmla="*/ 202 w 282"/>
                <a:gd name="T39" fmla="*/ 14 h 283"/>
                <a:gd name="T40" fmla="*/ 177 w 282"/>
                <a:gd name="T41" fmla="*/ 5 h 283"/>
                <a:gd name="T42" fmla="*/ 150 w 282"/>
                <a:gd name="T43" fmla="*/ 0 h 283"/>
                <a:gd name="T44" fmla="*/ 123 w 282"/>
                <a:gd name="T45" fmla="*/ 1 h 283"/>
                <a:gd name="T46" fmla="*/ 95 w 282"/>
                <a:gd name="T47" fmla="*/ 8 h 283"/>
                <a:gd name="T48" fmla="*/ 69 w 282"/>
                <a:gd name="T49" fmla="*/ 20 h 283"/>
                <a:gd name="T50" fmla="*/ 47 w 282"/>
                <a:gd name="T51" fmla="*/ 36 h 283"/>
                <a:gd name="T52" fmla="*/ 28 w 282"/>
                <a:gd name="T53" fmla="*/ 57 h 283"/>
                <a:gd name="T54" fmla="*/ 14 w 282"/>
                <a:gd name="T55" fmla="*/ 80 h 283"/>
                <a:gd name="T56" fmla="*/ 5 w 282"/>
                <a:gd name="T57" fmla="*/ 105 h 283"/>
                <a:gd name="T58" fmla="*/ 0 w 282"/>
                <a:gd name="T59" fmla="*/ 132 h 283"/>
                <a:gd name="T60" fmla="*/ 1 w 282"/>
                <a:gd name="T61" fmla="*/ 159 h 283"/>
                <a:gd name="T62" fmla="*/ 7 w 282"/>
                <a:gd name="T63" fmla="*/ 187 h 2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82" h="283">
                  <a:moveTo>
                    <a:pt x="13" y="200"/>
                  </a:moveTo>
                  <a:lnTo>
                    <a:pt x="19" y="213"/>
                  </a:lnTo>
                  <a:lnTo>
                    <a:pt x="27" y="225"/>
                  </a:lnTo>
                  <a:lnTo>
                    <a:pt x="36" y="235"/>
                  </a:lnTo>
                  <a:lnTo>
                    <a:pt x="45" y="245"/>
                  </a:lnTo>
                  <a:lnTo>
                    <a:pt x="56" y="254"/>
                  </a:lnTo>
                  <a:lnTo>
                    <a:pt x="67" y="261"/>
                  </a:lnTo>
                  <a:lnTo>
                    <a:pt x="79" y="268"/>
                  </a:lnTo>
                  <a:lnTo>
                    <a:pt x="91" y="273"/>
                  </a:lnTo>
                  <a:lnTo>
                    <a:pt x="104" y="277"/>
                  </a:lnTo>
                  <a:lnTo>
                    <a:pt x="117" y="280"/>
                  </a:lnTo>
                  <a:lnTo>
                    <a:pt x="131" y="282"/>
                  </a:lnTo>
                  <a:lnTo>
                    <a:pt x="145" y="282"/>
                  </a:lnTo>
                  <a:lnTo>
                    <a:pt x="158" y="281"/>
                  </a:lnTo>
                  <a:lnTo>
                    <a:pt x="172" y="278"/>
                  </a:lnTo>
                  <a:lnTo>
                    <a:pt x="186" y="274"/>
                  </a:lnTo>
                  <a:lnTo>
                    <a:pt x="199" y="269"/>
                  </a:lnTo>
                  <a:lnTo>
                    <a:pt x="212" y="262"/>
                  </a:lnTo>
                  <a:lnTo>
                    <a:pt x="224" y="254"/>
                  </a:lnTo>
                  <a:lnTo>
                    <a:pt x="234" y="246"/>
                  </a:lnTo>
                  <a:lnTo>
                    <a:pt x="244" y="236"/>
                  </a:lnTo>
                  <a:lnTo>
                    <a:pt x="253" y="225"/>
                  </a:lnTo>
                  <a:lnTo>
                    <a:pt x="260" y="214"/>
                  </a:lnTo>
                  <a:lnTo>
                    <a:pt x="267" y="202"/>
                  </a:lnTo>
                  <a:lnTo>
                    <a:pt x="272" y="190"/>
                  </a:lnTo>
                  <a:lnTo>
                    <a:pt x="276" y="177"/>
                  </a:lnTo>
                  <a:lnTo>
                    <a:pt x="279" y="164"/>
                  </a:lnTo>
                  <a:lnTo>
                    <a:pt x="281" y="150"/>
                  </a:lnTo>
                  <a:lnTo>
                    <a:pt x="281" y="136"/>
                  </a:lnTo>
                  <a:lnTo>
                    <a:pt x="280" y="123"/>
                  </a:lnTo>
                  <a:lnTo>
                    <a:pt x="278" y="109"/>
                  </a:lnTo>
                  <a:lnTo>
                    <a:pt x="274" y="95"/>
                  </a:lnTo>
                  <a:lnTo>
                    <a:pt x="268" y="82"/>
                  </a:lnTo>
                  <a:lnTo>
                    <a:pt x="262" y="69"/>
                  </a:lnTo>
                  <a:lnTo>
                    <a:pt x="254" y="57"/>
                  </a:lnTo>
                  <a:lnTo>
                    <a:pt x="245" y="47"/>
                  </a:lnTo>
                  <a:lnTo>
                    <a:pt x="236" y="37"/>
                  </a:lnTo>
                  <a:lnTo>
                    <a:pt x="225" y="28"/>
                  </a:lnTo>
                  <a:lnTo>
                    <a:pt x="214" y="21"/>
                  </a:lnTo>
                  <a:lnTo>
                    <a:pt x="202" y="14"/>
                  </a:lnTo>
                  <a:lnTo>
                    <a:pt x="190" y="9"/>
                  </a:lnTo>
                  <a:lnTo>
                    <a:pt x="177" y="5"/>
                  </a:lnTo>
                  <a:lnTo>
                    <a:pt x="163" y="2"/>
                  </a:lnTo>
                  <a:lnTo>
                    <a:pt x="150" y="0"/>
                  </a:lnTo>
                  <a:lnTo>
                    <a:pt x="136" y="0"/>
                  </a:lnTo>
                  <a:lnTo>
                    <a:pt x="123" y="1"/>
                  </a:lnTo>
                  <a:lnTo>
                    <a:pt x="109" y="4"/>
                  </a:lnTo>
                  <a:lnTo>
                    <a:pt x="95" y="8"/>
                  </a:lnTo>
                  <a:lnTo>
                    <a:pt x="82" y="13"/>
                  </a:lnTo>
                  <a:lnTo>
                    <a:pt x="69" y="20"/>
                  </a:lnTo>
                  <a:lnTo>
                    <a:pt x="57" y="28"/>
                  </a:lnTo>
                  <a:lnTo>
                    <a:pt x="47" y="36"/>
                  </a:lnTo>
                  <a:lnTo>
                    <a:pt x="37" y="46"/>
                  </a:lnTo>
                  <a:lnTo>
                    <a:pt x="28" y="57"/>
                  </a:lnTo>
                  <a:lnTo>
                    <a:pt x="20" y="68"/>
                  </a:lnTo>
                  <a:lnTo>
                    <a:pt x="14" y="80"/>
                  </a:lnTo>
                  <a:lnTo>
                    <a:pt x="9" y="92"/>
                  </a:lnTo>
                  <a:lnTo>
                    <a:pt x="5" y="105"/>
                  </a:lnTo>
                  <a:lnTo>
                    <a:pt x="2" y="118"/>
                  </a:lnTo>
                  <a:lnTo>
                    <a:pt x="0" y="132"/>
                  </a:lnTo>
                  <a:lnTo>
                    <a:pt x="0" y="146"/>
                  </a:lnTo>
                  <a:lnTo>
                    <a:pt x="1" y="159"/>
                  </a:lnTo>
                  <a:lnTo>
                    <a:pt x="3" y="173"/>
                  </a:lnTo>
                  <a:lnTo>
                    <a:pt x="7" y="187"/>
                  </a:lnTo>
                  <a:lnTo>
                    <a:pt x="13" y="200"/>
                  </a:lnTo>
                </a:path>
              </a:pathLst>
            </a:custGeom>
            <a:solidFill>
              <a:srgbClr val="395395"/>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15" name="Freeform 210"/>
            <p:cNvSpPr>
              <a:spLocks/>
            </p:cNvSpPr>
            <p:nvPr/>
          </p:nvSpPr>
          <p:spPr bwMode="auto">
            <a:xfrm>
              <a:off x="187" y="241"/>
              <a:ext cx="277" cy="277"/>
            </a:xfrm>
            <a:custGeom>
              <a:avLst/>
              <a:gdLst>
                <a:gd name="T0" fmla="*/ 19 w 277"/>
                <a:gd name="T1" fmla="*/ 208 h 277"/>
                <a:gd name="T2" fmla="*/ 35 w 277"/>
                <a:gd name="T3" fmla="*/ 230 h 277"/>
                <a:gd name="T4" fmla="*/ 55 w 277"/>
                <a:gd name="T5" fmla="*/ 248 h 277"/>
                <a:gd name="T6" fmla="*/ 78 w 277"/>
                <a:gd name="T7" fmla="*/ 262 h 277"/>
                <a:gd name="T8" fmla="*/ 103 w 277"/>
                <a:gd name="T9" fmla="*/ 271 h 277"/>
                <a:gd name="T10" fmla="*/ 129 w 277"/>
                <a:gd name="T11" fmla="*/ 276 h 277"/>
                <a:gd name="T12" fmla="*/ 156 w 277"/>
                <a:gd name="T13" fmla="*/ 275 h 277"/>
                <a:gd name="T14" fmla="*/ 182 w 277"/>
                <a:gd name="T15" fmla="*/ 269 h 277"/>
                <a:gd name="T16" fmla="*/ 208 w 277"/>
                <a:gd name="T17" fmla="*/ 257 h 277"/>
                <a:gd name="T18" fmla="*/ 230 w 277"/>
                <a:gd name="T19" fmla="*/ 241 h 277"/>
                <a:gd name="T20" fmla="*/ 248 w 277"/>
                <a:gd name="T21" fmla="*/ 221 h 277"/>
                <a:gd name="T22" fmla="*/ 262 w 277"/>
                <a:gd name="T23" fmla="*/ 198 h 277"/>
                <a:gd name="T24" fmla="*/ 271 w 277"/>
                <a:gd name="T25" fmla="*/ 173 h 277"/>
                <a:gd name="T26" fmla="*/ 276 w 277"/>
                <a:gd name="T27" fmla="*/ 147 h 277"/>
                <a:gd name="T28" fmla="*/ 275 w 277"/>
                <a:gd name="T29" fmla="*/ 120 h 277"/>
                <a:gd name="T30" fmla="*/ 269 w 277"/>
                <a:gd name="T31" fmla="*/ 93 h 277"/>
                <a:gd name="T32" fmla="*/ 257 w 277"/>
                <a:gd name="T33" fmla="*/ 68 h 277"/>
                <a:gd name="T34" fmla="*/ 241 w 277"/>
                <a:gd name="T35" fmla="*/ 46 h 277"/>
                <a:gd name="T36" fmla="*/ 221 w 277"/>
                <a:gd name="T37" fmla="*/ 28 h 277"/>
                <a:gd name="T38" fmla="*/ 198 w 277"/>
                <a:gd name="T39" fmla="*/ 14 h 277"/>
                <a:gd name="T40" fmla="*/ 173 w 277"/>
                <a:gd name="T41" fmla="*/ 5 h 277"/>
                <a:gd name="T42" fmla="*/ 147 w 277"/>
                <a:gd name="T43" fmla="*/ 0 h 277"/>
                <a:gd name="T44" fmla="*/ 120 w 277"/>
                <a:gd name="T45" fmla="*/ 1 h 277"/>
                <a:gd name="T46" fmla="*/ 93 w 277"/>
                <a:gd name="T47" fmla="*/ 7 h 277"/>
                <a:gd name="T48" fmla="*/ 68 w 277"/>
                <a:gd name="T49" fmla="*/ 19 h 277"/>
                <a:gd name="T50" fmla="*/ 46 w 277"/>
                <a:gd name="T51" fmla="*/ 35 h 277"/>
                <a:gd name="T52" fmla="*/ 28 w 277"/>
                <a:gd name="T53" fmla="*/ 55 h 277"/>
                <a:gd name="T54" fmla="*/ 14 w 277"/>
                <a:gd name="T55" fmla="*/ 78 h 277"/>
                <a:gd name="T56" fmla="*/ 5 w 277"/>
                <a:gd name="T57" fmla="*/ 103 h 277"/>
                <a:gd name="T58" fmla="*/ 0 w 277"/>
                <a:gd name="T59" fmla="*/ 129 h 277"/>
                <a:gd name="T60" fmla="*/ 1 w 277"/>
                <a:gd name="T61" fmla="*/ 156 h 277"/>
                <a:gd name="T62" fmla="*/ 7 w 277"/>
                <a:gd name="T63" fmla="*/ 183 h 2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7" h="277">
                  <a:moveTo>
                    <a:pt x="13" y="196"/>
                  </a:moveTo>
                  <a:lnTo>
                    <a:pt x="19" y="208"/>
                  </a:lnTo>
                  <a:lnTo>
                    <a:pt x="27" y="220"/>
                  </a:lnTo>
                  <a:lnTo>
                    <a:pt x="35" y="230"/>
                  </a:lnTo>
                  <a:lnTo>
                    <a:pt x="45" y="240"/>
                  </a:lnTo>
                  <a:lnTo>
                    <a:pt x="55" y="248"/>
                  </a:lnTo>
                  <a:lnTo>
                    <a:pt x="66" y="256"/>
                  </a:lnTo>
                  <a:lnTo>
                    <a:pt x="78" y="262"/>
                  </a:lnTo>
                  <a:lnTo>
                    <a:pt x="90" y="267"/>
                  </a:lnTo>
                  <a:lnTo>
                    <a:pt x="103" y="271"/>
                  </a:lnTo>
                  <a:lnTo>
                    <a:pt x="116" y="274"/>
                  </a:lnTo>
                  <a:lnTo>
                    <a:pt x="129" y="276"/>
                  </a:lnTo>
                  <a:lnTo>
                    <a:pt x="142" y="276"/>
                  </a:lnTo>
                  <a:lnTo>
                    <a:pt x="156" y="275"/>
                  </a:lnTo>
                  <a:lnTo>
                    <a:pt x="169" y="272"/>
                  </a:lnTo>
                  <a:lnTo>
                    <a:pt x="182" y="269"/>
                  </a:lnTo>
                  <a:lnTo>
                    <a:pt x="196" y="263"/>
                  </a:lnTo>
                  <a:lnTo>
                    <a:pt x="208" y="257"/>
                  </a:lnTo>
                  <a:lnTo>
                    <a:pt x="220" y="249"/>
                  </a:lnTo>
                  <a:lnTo>
                    <a:pt x="230" y="241"/>
                  </a:lnTo>
                  <a:lnTo>
                    <a:pt x="240" y="231"/>
                  </a:lnTo>
                  <a:lnTo>
                    <a:pt x="248" y="221"/>
                  </a:lnTo>
                  <a:lnTo>
                    <a:pt x="256" y="210"/>
                  </a:lnTo>
                  <a:lnTo>
                    <a:pt x="262" y="198"/>
                  </a:lnTo>
                  <a:lnTo>
                    <a:pt x="267" y="186"/>
                  </a:lnTo>
                  <a:lnTo>
                    <a:pt x="271" y="173"/>
                  </a:lnTo>
                  <a:lnTo>
                    <a:pt x="274" y="160"/>
                  </a:lnTo>
                  <a:lnTo>
                    <a:pt x="276" y="147"/>
                  </a:lnTo>
                  <a:lnTo>
                    <a:pt x="276" y="134"/>
                  </a:lnTo>
                  <a:lnTo>
                    <a:pt x="275" y="120"/>
                  </a:lnTo>
                  <a:lnTo>
                    <a:pt x="272" y="107"/>
                  </a:lnTo>
                  <a:lnTo>
                    <a:pt x="269" y="93"/>
                  </a:lnTo>
                  <a:lnTo>
                    <a:pt x="263" y="80"/>
                  </a:lnTo>
                  <a:lnTo>
                    <a:pt x="257" y="68"/>
                  </a:lnTo>
                  <a:lnTo>
                    <a:pt x="249" y="56"/>
                  </a:lnTo>
                  <a:lnTo>
                    <a:pt x="241" y="46"/>
                  </a:lnTo>
                  <a:lnTo>
                    <a:pt x="231" y="36"/>
                  </a:lnTo>
                  <a:lnTo>
                    <a:pt x="221" y="28"/>
                  </a:lnTo>
                  <a:lnTo>
                    <a:pt x="210" y="20"/>
                  </a:lnTo>
                  <a:lnTo>
                    <a:pt x="198" y="14"/>
                  </a:lnTo>
                  <a:lnTo>
                    <a:pt x="186" y="9"/>
                  </a:lnTo>
                  <a:lnTo>
                    <a:pt x="173" y="5"/>
                  </a:lnTo>
                  <a:lnTo>
                    <a:pt x="160" y="2"/>
                  </a:lnTo>
                  <a:lnTo>
                    <a:pt x="147" y="0"/>
                  </a:lnTo>
                  <a:lnTo>
                    <a:pt x="134" y="0"/>
                  </a:lnTo>
                  <a:lnTo>
                    <a:pt x="120" y="1"/>
                  </a:lnTo>
                  <a:lnTo>
                    <a:pt x="107" y="4"/>
                  </a:lnTo>
                  <a:lnTo>
                    <a:pt x="93" y="7"/>
                  </a:lnTo>
                  <a:lnTo>
                    <a:pt x="80" y="13"/>
                  </a:lnTo>
                  <a:lnTo>
                    <a:pt x="68" y="19"/>
                  </a:lnTo>
                  <a:lnTo>
                    <a:pt x="56" y="27"/>
                  </a:lnTo>
                  <a:lnTo>
                    <a:pt x="46" y="35"/>
                  </a:lnTo>
                  <a:lnTo>
                    <a:pt x="36" y="45"/>
                  </a:lnTo>
                  <a:lnTo>
                    <a:pt x="28" y="55"/>
                  </a:lnTo>
                  <a:lnTo>
                    <a:pt x="20" y="66"/>
                  </a:lnTo>
                  <a:lnTo>
                    <a:pt x="14" y="78"/>
                  </a:lnTo>
                  <a:lnTo>
                    <a:pt x="9" y="90"/>
                  </a:lnTo>
                  <a:lnTo>
                    <a:pt x="5" y="103"/>
                  </a:lnTo>
                  <a:lnTo>
                    <a:pt x="2" y="116"/>
                  </a:lnTo>
                  <a:lnTo>
                    <a:pt x="0" y="129"/>
                  </a:lnTo>
                  <a:lnTo>
                    <a:pt x="0" y="142"/>
                  </a:lnTo>
                  <a:lnTo>
                    <a:pt x="1" y="156"/>
                  </a:lnTo>
                  <a:lnTo>
                    <a:pt x="4" y="169"/>
                  </a:lnTo>
                  <a:lnTo>
                    <a:pt x="7" y="183"/>
                  </a:lnTo>
                  <a:lnTo>
                    <a:pt x="13" y="196"/>
                  </a:lnTo>
                </a:path>
              </a:pathLst>
            </a:custGeom>
            <a:solidFill>
              <a:srgbClr val="3B5597"/>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16" name="Freeform 211"/>
            <p:cNvSpPr>
              <a:spLocks/>
            </p:cNvSpPr>
            <p:nvPr/>
          </p:nvSpPr>
          <p:spPr bwMode="auto">
            <a:xfrm>
              <a:off x="191" y="242"/>
              <a:ext cx="273" cy="273"/>
            </a:xfrm>
            <a:custGeom>
              <a:avLst/>
              <a:gdLst>
                <a:gd name="T0" fmla="*/ 19 w 273"/>
                <a:gd name="T1" fmla="*/ 205 h 273"/>
                <a:gd name="T2" fmla="*/ 35 w 273"/>
                <a:gd name="T3" fmla="*/ 227 h 273"/>
                <a:gd name="T4" fmla="*/ 54 w 273"/>
                <a:gd name="T5" fmla="*/ 245 h 273"/>
                <a:gd name="T6" fmla="*/ 77 w 273"/>
                <a:gd name="T7" fmla="*/ 258 h 273"/>
                <a:gd name="T8" fmla="*/ 101 w 273"/>
                <a:gd name="T9" fmla="*/ 267 h 273"/>
                <a:gd name="T10" fmla="*/ 127 w 273"/>
                <a:gd name="T11" fmla="*/ 272 h 273"/>
                <a:gd name="T12" fmla="*/ 153 w 273"/>
                <a:gd name="T13" fmla="*/ 271 h 273"/>
                <a:gd name="T14" fmla="*/ 180 w 273"/>
                <a:gd name="T15" fmla="*/ 265 h 273"/>
                <a:gd name="T16" fmla="*/ 205 w 273"/>
                <a:gd name="T17" fmla="*/ 253 h 273"/>
                <a:gd name="T18" fmla="*/ 227 w 273"/>
                <a:gd name="T19" fmla="*/ 237 h 273"/>
                <a:gd name="T20" fmla="*/ 245 w 273"/>
                <a:gd name="T21" fmla="*/ 218 h 273"/>
                <a:gd name="T22" fmla="*/ 258 w 273"/>
                <a:gd name="T23" fmla="*/ 195 h 273"/>
                <a:gd name="T24" fmla="*/ 267 w 273"/>
                <a:gd name="T25" fmla="*/ 171 h 273"/>
                <a:gd name="T26" fmla="*/ 272 w 273"/>
                <a:gd name="T27" fmla="*/ 145 h 273"/>
                <a:gd name="T28" fmla="*/ 271 w 273"/>
                <a:gd name="T29" fmla="*/ 119 h 273"/>
                <a:gd name="T30" fmla="*/ 265 w 273"/>
                <a:gd name="T31" fmla="*/ 92 h 273"/>
                <a:gd name="T32" fmla="*/ 253 w 273"/>
                <a:gd name="T33" fmla="*/ 67 h 273"/>
                <a:gd name="T34" fmla="*/ 237 w 273"/>
                <a:gd name="T35" fmla="*/ 45 h 273"/>
                <a:gd name="T36" fmla="*/ 218 w 273"/>
                <a:gd name="T37" fmla="*/ 27 h 273"/>
                <a:gd name="T38" fmla="*/ 195 w 273"/>
                <a:gd name="T39" fmla="*/ 14 h 273"/>
                <a:gd name="T40" fmla="*/ 171 w 273"/>
                <a:gd name="T41" fmla="*/ 5 h 273"/>
                <a:gd name="T42" fmla="*/ 145 w 273"/>
                <a:gd name="T43" fmla="*/ 0 h 273"/>
                <a:gd name="T44" fmla="*/ 119 w 273"/>
                <a:gd name="T45" fmla="*/ 1 h 273"/>
                <a:gd name="T46" fmla="*/ 92 w 273"/>
                <a:gd name="T47" fmla="*/ 7 h 273"/>
                <a:gd name="T48" fmla="*/ 67 w 273"/>
                <a:gd name="T49" fmla="*/ 19 h 273"/>
                <a:gd name="T50" fmla="*/ 45 w 273"/>
                <a:gd name="T51" fmla="*/ 35 h 273"/>
                <a:gd name="T52" fmla="*/ 27 w 273"/>
                <a:gd name="T53" fmla="*/ 54 h 273"/>
                <a:gd name="T54" fmla="*/ 14 w 273"/>
                <a:gd name="T55" fmla="*/ 77 h 273"/>
                <a:gd name="T56" fmla="*/ 5 w 273"/>
                <a:gd name="T57" fmla="*/ 101 h 273"/>
                <a:gd name="T58" fmla="*/ 0 w 273"/>
                <a:gd name="T59" fmla="*/ 127 h 273"/>
                <a:gd name="T60" fmla="*/ 1 w 273"/>
                <a:gd name="T61" fmla="*/ 153 h 273"/>
                <a:gd name="T62" fmla="*/ 7 w 273"/>
                <a:gd name="T63" fmla="*/ 180 h 2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3" h="273">
                  <a:moveTo>
                    <a:pt x="12" y="193"/>
                  </a:moveTo>
                  <a:lnTo>
                    <a:pt x="19" y="205"/>
                  </a:lnTo>
                  <a:lnTo>
                    <a:pt x="26" y="217"/>
                  </a:lnTo>
                  <a:lnTo>
                    <a:pt x="35" y="227"/>
                  </a:lnTo>
                  <a:lnTo>
                    <a:pt x="44" y="236"/>
                  </a:lnTo>
                  <a:lnTo>
                    <a:pt x="54" y="245"/>
                  </a:lnTo>
                  <a:lnTo>
                    <a:pt x="65" y="252"/>
                  </a:lnTo>
                  <a:lnTo>
                    <a:pt x="77" y="258"/>
                  </a:lnTo>
                  <a:lnTo>
                    <a:pt x="89" y="264"/>
                  </a:lnTo>
                  <a:lnTo>
                    <a:pt x="101" y="267"/>
                  </a:lnTo>
                  <a:lnTo>
                    <a:pt x="114" y="270"/>
                  </a:lnTo>
                  <a:lnTo>
                    <a:pt x="127" y="272"/>
                  </a:lnTo>
                  <a:lnTo>
                    <a:pt x="140" y="272"/>
                  </a:lnTo>
                  <a:lnTo>
                    <a:pt x="153" y="271"/>
                  </a:lnTo>
                  <a:lnTo>
                    <a:pt x="167" y="268"/>
                  </a:lnTo>
                  <a:lnTo>
                    <a:pt x="180" y="265"/>
                  </a:lnTo>
                  <a:lnTo>
                    <a:pt x="193" y="260"/>
                  </a:lnTo>
                  <a:lnTo>
                    <a:pt x="205" y="253"/>
                  </a:lnTo>
                  <a:lnTo>
                    <a:pt x="217" y="246"/>
                  </a:lnTo>
                  <a:lnTo>
                    <a:pt x="227" y="237"/>
                  </a:lnTo>
                  <a:lnTo>
                    <a:pt x="236" y="228"/>
                  </a:lnTo>
                  <a:lnTo>
                    <a:pt x="245" y="218"/>
                  </a:lnTo>
                  <a:lnTo>
                    <a:pt x="252" y="207"/>
                  </a:lnTo>
                  <a:lnTo>
                    <a:pt x="258" y="195"/>
                  </a:lnTo>
                  <a:lnTo>
                    <a:pt x="264" y="183"/>
                  </a:lnTo>
                  <a:lnTo>
                    <a:pt x="267" y="171"/>
                  </a:lnTo>
                  <a:lnTo>
                    <a:pt x="270" y="158"/>
                  </a:lnTo>
                  <a:lnTo>
                    <a:pt x="272" y="145"/>
                  </a:lnTo>
                  <a:lnTo>
                    <a:pt x="272" y="132"/>
                  </a:lnTo>
                  <a:lnTo>
                    <a:pt x="271" y="119"/>
                  </a:lnTo>
                  <a:lnTo>
                    <a:pt x="268" y="105"/>
                  </a:lnTo>
                  <a:lnTo>
                    <a:pt x="265" y="92"/>
                  </a:lnTo>
                  <a:lnTo>
                    <a:pt x="260" y="79"/>
                  </a:lnTo>
                  <a:lnTo>
                    <a:pt x="253" y="67"/>
                  </a:lnTo>
                  <a:lnTo>
                    <a:pt x="246" y="55"/>
                  </a:lnTo>
                  <a:lnTo>
                    <a:pt x="237" y="45"/>
                  </a:lnTo>
                  <a:lnTo>
                    <a:pt x="228" y="36"/>
                  </a:lnTo>
                  <a:lnTo>
                    <a:pt x="218" y="27"/>
                  </a:lnTo>
                  <a:lnTo>
                    <a:pt x="207" y="20"/>
                  </a:lnTo>
                  <a:lnTo>
                    <a:pt x="195" y="14"/>
                  </a:lnTo>
                  <a:lnTo>
                    <a:pt x="183" y="8"/>
                  </a:lnTo>
                  <a:lnTo>
                    <a:pt x="171" y="5"/>
                  </a:lnTo>
                  <a:lnTo>
                    <a:pt x="158" y="2"/>
                  </a:lnTo>
                  <a:lnTo>
                    <a:pt x="145" y="0"/>
                  </a:lnTo>
                  <a:lnTo>
                    <a:pt x="132" y="0"/>
                  </a:lnTo>
                  <a:lnTo>
                    <a:pt x="119" y="1"/>
                  </a:lnTo>
                  <a:lnTo>
                    <a:pt x="105" y="4"/>
                  </a:lnTo>
                  <a:lnTo>
                    <a:pt x="92" y="7"/>
                  </a:lnTo>
                  <a:lnTo>
                    <a:pt x="79" y="12"/>
                  </a:lnTo>
                  <a:lnTo>
                    <a:pt x="67" y="19"/>
                  </a:lnTo>
                  <a:lnTo>
                    <a:pt x="55" y="26"/>
                  </a:lnTo>
                  <a:lnTo>
                    <a:pt x="45" y="35"/>
                  </a:lnTo>
                  <a:lnTo>
                    <a:pt x="36" y="44"/>
                  </a:lnTo>
                  <a:lnTo>
                    <a:pt x="27" y="54"/>
                  </a:lnTo>
                  <a:lnTo>
                    <a:pt x="20" y="65"/>
                  </a:lnTo>
                  <a:lnTo>
                    <a:pt x="14" y="77"/>
                  </a:lnTo>
                  <a:lnTo>
                    <a:pt x="8" y="89"/>
                  </a:lnTo>
                  <a:lnTo>
                    <a:pt x="5" y="101"/>
                  </a:lnTo>
                  <a:lnTo>
                    <a:pt x="2" y="114"/>
                  </a:lnTo>
                  <a:lnTo>
                    <a:pt x="0" y="127"/>
                  </a:lnTo>
                  <a:lnTo>
                    <a:pt x="0" y="140"/>
                  </a:lnTo>
                  <a:lnTo>
                    <a:pt x="1" y="153"/>
                  </a:lnTo>
                  <a:lnTo>
                    <a:pt x="4" y="167"/>
                  </a:lnTo>
                  <a:lnTo>
                    <a:pt x="7" y="180"/>
                  </a:lnTo>
                  <a:lnTo>
                    <a:pt x="12" y="193"/>
                  </a:lnTo>
                </a:path>
              </a:pathLst>
            </a:custGeom>
            <a:solidFill>
              <a:srgbClr val="3E5798"/>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17" name="Freeform 212"/>
            <p:cNvSpPr>
              <a:spLocks/>
            </p:cNvSpPr>
            <p:nvPr/>
          </p:nvSpPr>
          <p:spPr bwMode="auto">
            <a:xfrm>
              <a:off x="195" y="245"/>
              <a:ext cx="268" cy="268"/>
            </a:xfrm>
            <a:custGeom>
              <a:avLst/>
              <a:gdLst>
                <a:gd name="T0" fmla="*/ 19 w 268"/>
                <a:gd name="T1" fmla="*/ 201 h 268"/>
                <a:gd name="T2" fmla="*/ 34 w 268"/>
                <a:gd name="T3" fmla="*/ 223 h 268"/>
                <a:gd name="T4" fmla="*/ 53 w 268"/>
                <a:gd name="T5" fmla="*/ 240 h 268"/>
                <a:gd name="T6" fmla="*/ 75 w 268"/>
                <a:gd name="T7" fmla="*/ 254 h 268"/>
                <a:gd name="T8" fmla="*/ 99 w 268"/>
                <a:gd name="T9" fmla="*/ 263 h 268"/>
                <a:gd name="T10" fmla="*/ 125 w 268"/>
                <a:gd name="T11" fmla="*/ 267 h 268"/>
                <a:gd name="T12" fmla="*/ 151 w 268"/>
                <a:gd name="T13" fmla="*/ 266 h 268"/>
                <a:gd name="T14" fmla="*/ 177 w 268"/>
                <a:gd name="T15" fmla="*/ 260 h 268"/>
                <a:gd name="T16" fmla="*/ 201 w 268"/>
                <a:gd name="T17" fmla="*/ 248 h 268"/>
                <a:gd name="T18" fmla="*/ 223 w 268"/>
                <a:gd name="T19" fmla="*/ 233 h 268"/>
                <a:gd name="T20" fmla="*/ 240 w 268"/>
                <a:gd name="T21" fmla="*/ 214 h 268"/>
                <a:gd name="T22" fmla="*/ 254 w 268"/>
                <a:gd name="T23" fmla="*/ 192 h 268"/>
                <a:gd name="T24" fmla="*/ 263 w 268"/>
                <a:gd name="T25" fmla="*/ 168 h 268"/>
                <a:gd name="T26" fmla="*/ 267 w 268"/>
                <a:gd name="T27" fmla="*/ 142 h 268"/>
                <a:gd name="T28" fmla="*/ 266 w 268"/>
                <a:gd name="T29" fmla="*/ 116 h 268"/>
                <a:gd name="T30" fmla="*/ 260 w 268"/>
                <a:gd name="T31" fmla="*/ 90 h 268"/>
                <a:gd name="T32" fmla="*/ 248 w 268"/>
                <a:gd name="T33" fmla="*/ 66 h 268"/>
                <a:gd name="T34" fmla="*/ 233 w 268"/>
                <a:gd name="T35" fmla="*/ 44 h 268"/>
                <a:gd name="T36" fmla="*/ 214 w 268"/>
                <a:gd name="T37" fmla="*/ 27 h 268"/>
                <a:gd name="T38" fmla="*/ 192 w 268"/>
                <a:gd name="T39" fmla="*/ 13 h 268"/>
                <a:gd name="T40" fmla="*/ 168 w 268"/>
                <a:gd name="T41" fmla="*/ 4 h 268"/>
                <a:gd name="T42" fmla="*/ 142 w 268"/>
                <a:gd name="T43" fmla="*/ 0 h 268"/>
                <a:gd name="T44" fmla="*/ 116 w 268"/>
                <a:gd name="T45" fmla="*/ 1 h 268"/>
                <a:gd name="T46" fmla="*/ 90 w 268"/>
                <a:gd name="T47" fmla="*/ 7 h 268"/>
                <a:gd name="T48" fmla="*/ 66 w 268"/>
                <a:gd name="T49" fmla="*/ 19 h 268"/>
                <a:gd name="T50" fmla="*/ 44 w 268"/>
                <a:gd name="T51" fmla="*/ 34 h 268"/>
                <a:gd name="T52" fmla="*/ 27 w 268"/>
                <a:gd name="T53" fmla="*/ 53 h 268"/>
                <a:gd name="T54" fmla="*/ 13 w 268"/>
                <a:gd name="T55" fmla="*/ 75 h 268"/>
                <a:gd name="T56" fmla="*/ 4 w 268"/>
                <a:gd name="T57" fmla="*/ 99 h 268"/>
                <a:gd name="T58" fmla="*/ 0 w 268"/>
                <a:gd name="T59" fmla="*/ 125 h 268"/>
                <a:gd name="T60" fmla="*/ 1 w 268"/>
                <a:gd name="T61" fmla="*/ 151 h 268"/>
                <a:gd name="T62" fmla="*/ 7 w 268"/>
                <a:gd name="T63" fmla="*/ 177 h 2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8" h="268">
                  <a:moveTo>
                    <a:pt x="12" y="189"/>
                  </a:moveTo>
                  <a:lnTo>
                    <a:pt x="19" y="201"/>
                  </a:lnTo>
                  <a:lnTo>
                    <a:pt x="26" y="213"/>
                  </a:lnTo>
                  <a:lnTo>
                    <a:pt x="34" y="223"/>
                  </a:lnTo>
                  <a:lnTo>
                    <a:pt x="43" y="232"/>
                  </a:lnTo>
                  <a:lnTo>
                    <a:pt x="53" y="240"/>
                  </a:lnTo>
                  <a:lnTo>
                    <a:pt x="64" y="248"/>
                  </a:lnTo>
                  <a:lnTo>
                    <a:pt x="75" y="254"/>
                  </a:lnTo>
                  <a:lnTo>
                    <a:pt x="87" y="259"/>
                  </a:lnTo>
                  <a:lnTo>
                    <a:pt x="99" y="263"/>
                  </a:lnTo>
                  <a:lnTo>
                    <a:pt x="112" y="265"/>
                  </a:lnTo>
                  <a:lnTo>
                    <a:pt x="125" y="267"/>
                  </a:lnTo>
                  <a:lnTo>
                    <a:pt x="138" y="267"/>
                  </a:lnTo>
                  <a:lnTo>
                    <a:pt x="151" y="266"/>
                  </a:lnTo>
                  <a:lnTo>
                    <a:pt x="164" y="264"/>
                  </a:lnTo>
                  <a:lnTo>
                    <a:pt x="177" y="260"/>
                  </a:lnTo>
                  <a:lnTo>
                    <a:pt x="189" y="255"/>
                  </a:lnTo>
                  <a:lnTo>
                    <a:pt x="201" y="248"/>
                  </a:lnTo>
                  <a:lnTo>
                    <a:pt x="213" y="241"/>
                  </a:lnTo>
                  <a:lnTo>
                    <a:pt x="223" y="233"/>
                  </a:lnTo>
                  <a:lnTo>
                    <a:pt x="232" y="224"/>
                  </a:lnTo>
                  <a:lnTo>
                    <a:pt x="240" y="214"/>
                  </a:lnTo>
                  <a:lnTo>
                    <a:pt x="248" y="203"/>
                  </a:lnTo>
                  <a:lnTo>
                    <a:pt x="254" y="192"/>
                  </a:lnTo>
                  <a:lnTo>
                    <a:pt x="259" y="180"/>
                  </a:lnTo>
                  <a:lnTo>
                    <a:pt x="263" y="168"/>
                  </a:lnTo>
                  <a:lnTo>
                    <a:pt x="265" y="155"/>
                  </a:lnTo>
                  <a:lnTo>
                    <a:pt x="267" y="142"/>
                  </a:lnTo>
                  <a:lnTo>
                    <a:pt x="267" y="129"/>
                  </a:lnTo>
                  <a:lnTo>
                    <a:pt x="266" y="116"/>
                  </a:lnTo>
                  <a:lnTo>
                    <a:pt x="264" y="103"/>
                  </a:lnTo>
                  <a:lnTo>
                    <a:pt x="260" y="90"/>
                  </a:lnTo>
                  <a:lnTo>
                    <a:pt x="255" y="78"/>
                  </a:lnTo>
                  <a:lnTo>
                    <a:pt x="248" y="66"/>
                  </a:lnTo>
                  <a:lnTo>
                    <a:pt x="241" y="54"/>
                  </a:lnTo>
                  <a:lnTo>
                    <a:pt x="233" y="44"/>
                  </a:lnTo>
                  <a:lnTo>
                    <a:pt x="224" y="35"/>
                  </a:lnTo>
                  <a:lnTo>
                    <a:pt x="214" y="27"/>
                  </a:lnTo>
                  <a:lnTo>
                    <a:pt x="203" y="19"/>
                  </a:lnTo>
                  <a:lnTo>
                    <a:pt x="192" y="13"/>
                  </a:lnTo>
                  <a:lnTo>
                    <a:pt x="180" y="8"/>
                  </a:lnTo>
                  <a:lnTo>
                    <a:pt x="168" y="4"/>
                  </a:lnTo>
                  <a:lnTo>
                    <a:pt x="155" y="2"/>
                  </a:lnTo>
                  <a:lnTo>
                    <a:pt x="142" y="0"/>
                  </a:lnTo>
                  <a:lnTo>
                    <a:pt x="129" y="0"/>
                  </a:lnTo>
                  <a:lnTo>
                    <a:pt x="116" y="1"/>
                  </a:lnTo>
                  <a:lnTo>
                    <a:pt x="103" y="3"/>
                  </a:lnTo>
                  <a:lnTo>
                    <a:pt x="90" y="7"/>
                  </a:lnTo>
                  <a:lnTo>
                    <a:pt x="78" y="12"/>
                  </a:lnTo>
                  <a:lnTo>
                    <a:pt x="66" y="19"/>
                  </a:lnTo>
                  <a:lnTo>
                    <a:pt x="54" y="26"/>
                  </a:lnTo>
                  <a:lnTo>
                    <a:pt x="44" y="34"/>
                  </a:lnTo>
                  <a:lnTo>
                    <a:pt x="35" y="43"/>
                  </a:lnTo>
                  <a:lnTo>
                    <a:pt x="27" y="53"/>
                  </a:lnTo>
                  <a:lnTo>
                    <a:pt x="19" y="64"/>
                  </a:lnTo>
                  <a:lnTo>
                    <a:pt x="13" y="75"/>
                  </a:lnTo>
                  <a:lnTo>
                    <a:pt x="8" y="87"/>
                  </a:lnTo>
                  <a:lnTo>
                    <a:pt x="4" y="99"/>
                  </a:lnTo>
                  <a:lnTo>
                    <a:pt x="2" y="112"/>
                  </a:lnTo>
                  <a:lnTo>
                    <a:pt x="0" y="125"/>
                  </a:lnTo>
                  <a:lnTo>
                    <a:pt x="0" y="138"/>
                  </a:lnTo>
                  <a:lnTo>
                    <a:pt x="1" y="151"/>
                  </a:lnTo>
                  <a:lnTo>
                    <a:pt x="3" y="164"/>
                  </a:lnTo>
                  <a:lnTo>
                    <a:pt x="7" y="177"/>
                  </a:lnTo>
                  <a:lnTo>
                    <a:pt x="12" y="189"/>
                  </a:lnTo>
                </a:path>
              </a:pathLst>
            </a:custGeom>
            <a:solidFill>
              <a:srgbClr val="405A9A"/>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18" name="Freeform 213"/>
            <p:cNvSpPr>
              <a:spLocks/>
            </p:cNvSpPr>
            <p:nvPr/>
          </p:nvSpPr>
          <p:spPr bwMode="auto">
            <a:xfrm>
              <a:off x="200" y="246"/>
              <a:ext cx="262" cy="262"/>
            </a:xfrm>
            <a:custGeom>
              <a:avLst/>
              <a:gdLst>
                <a:gd name="T0" fmla="*/ 18 w 262"/>
                <a:gd name="T1" fmla="*/ 197 h 262"/>
                <a:gd name="T2" fmla="*/ 33 w 262"/>
                <a:gd name="T3" fmla="*/ 218 h 262"/>
                <a:gd name="T4" fmla="*/ 52 w 262"/>
                <a:gd name="T5" fmla="*/ 235 h 262"/>
                <a:gd name="T6" fmla="*/ 74 w 262"/>
                <a:gd name="T7" fmla="*/ 248 h 262"/>
                <a:gd name="T8" fmla="*/ 97 w 262"/>
                <a:gd name="T9" fmla="*/ 257 h 262"/>
                <a:gd name="T10" fmla="*/ 122 w 262"/>
                <a:gd name="T11" fmla="*/ 261 h 262"/>
                <a:gd name="T12" fmla="*/ 147 w 262"/>
                <a:gd name="T13" fmla="*/ 260 h 262"/>
                <a:gd name="T14" fmla="*/ 173 w 262"/>
                <a:gd name="T15" fmla="*/ 254 h 262"/>
                <a:gd name="T16" fmla="*/ 197 w 262"/>
                <a:gd name="T17" fmla="*/ 243 h 262"/>
                <a:gd name="T18" fmla="*/ 218 w 262"/>
                <a:gd name="T19" fmla="*/ 228 h 262"/>
                <a:gd name="T20" fmla="*/ 235 w 262"/>
                <a:gd name="T21" fmla="*/ 209 h 262"/>
                <a:gd name="T22" fmla="*/ 248 w 262"/>
                <a:gd name="T23" fmla="*/ 187 h 262"/>
                <a:gd name="T24" fmla="*/ 257 w 262"/>
                <a:gd name="T25" fmla="*/ 164 h 262"/>
                <a:gd name="T26" fmla="*/ 261 w 262"/>
                <a:gd name="T27" fmla="*/ 139 h 262"/>
                <a:gd name="T28" fmla="*/ 260 w 262"/>
                <a:gd name="T29" fmla="*/ 114 h 262"/>
                <a:gd name="T30" fmla="*/ 254 w 262"/>
                <a:gd name="T31" fmla="*/ 88 h 262"/>
                <a:gd name="T32" fmla="*/ 243 w 262"/>
                <a:gd name="T33" fmla="*/ 64 h 262"/>
                <a:gd name="T34" fmla="*/ 228 w 262"/>
                <a:gd name="T35" fmla="*/ 43 h 262"/>
                <a:gd name="T36" fmla="*/ 209 w 262"/>
                <a:gd name="T37" fmla="*/ 26 h 262"/>
                <a:gd name="T38" fmla="*/ 187 w 262"/>
                <a:gd name="T39" fmla="*/ 13 h 262"/>
                <a:gd name="T40" fmla="*/ 164 w 262"/>
                <a:gd name="T41" fmla="*/ 4 h 262"/>
                <a:gd name="T42" fmla="*/ 139 w 262"/>
                <a:gd name="T43" fmla="*/ 0 h 262"/>
                <a:gd name="T44" fmla="*/ 114 w 262"/>
                <a:gd name="T45" fmla="*/ 1 h 262"/>
                <a:gd name="T46" fmla="*/ 88 w 262"/>
                <a:gd name="T47" fmla="*/ 7 h 262"/>
                <a:gd name="T48" fmla="*/ 64 w 262"/>
                <a:gd name="T49" fmla="*/ 18 h 262"/>
                <a:gd name="T50" fmla="*/ 43 w 262"/>
                <a:gd name="T51" fmla="*/ 33 h 262"/>
                <a:gd name="T52" fmla="*/ 26 w 262"/>
                <a:gd name="T53" fmla="*/ 52 h 262"/>
                <a:gd name="T54" fmla="*/ 13 w 262"/>
                <a:gd name="T55" fmla="*/ 74 h 262"/>
                <a:gd name="T56" fmla="*/ 4 w 262"/>
                <a:gd name="T57" fmla="*/ 97 h 262"/>
                <a:gd name="T58" fmla="*/ 0 w 262"/>
                <a:gd name="T59" fmla="*/ 122 h 262"/>
                <a:gd name="T60" fmla="*/ 1 w 262"/>
                <a:gd name="T61" fmla="*/ 147 h 262"/>
                <a:gd name="T62" fmla="*/ 7 w 262"/>
                <a:gd name="T63" fmla="*/ 173 h 2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2" h="262">
                  <a:moveTo>
                    <a:pt x="12" y="185"/>
                  </a:moveTo>
                  <a:lnTo>
                    <a:pt x="18" y="197"/>
                  </a:lnTo>
                  <a:lnTo>
                    <a:pt x="25" y="208"/>
                  </a:lnTo>
                  <a:lnTo>
                    <a:pt x="33" y="218"/>
                  </a:lnTo>
                  <a:lnTo>
                    <a:pt x="42" y="227"/>
                  </a:lnTo>
                  <a:lnTo>
                    <a:pt x="52" y="235"/>
                  </a:lnTo>
                  <a:lnTo>
                    <a:pt x="63" y="242"/>
                  </a:lnTo>
                  <a:lnTo>
                    <a:pt x="74" y="248"/>
                  </a:lnTo>
                  <a:lnTo>
                    <a:pt x="85" y="253"/>
                  </a:lnTo>
                  <a:lnTo>
                    <a:pt x="97" y="257"/>
                  </a:lnTo>
                  <a:lnTo>
                    <a:pt x="109" y="259"/>
                  </a:lnTo>
                  <a:lnTo>
                    <a:pt x="122" y="261"/>
                  </a:lnTo>
                  <a:lnTo>
                    <a:pt x="135" y="261"/>
                  </a:lnTo>
                  <a:lnTo>
                    <a:pt x="147" y="260"/>
                  </a:lnTo>
                  <a:lnTo>
                    <a:pt x="160" y="258"/>
                  </a:lnTo>
                  <a:lnTo>
                    <a:pt x="173" y="254"/>
                  </a:lnTo>
                  <a:lnTo>
                    <a:pt x="185" y="249"/>
                  </a:lnTo>
                  <a:lnTo>
                    <a:pt x="197" y="243"/>
                  </a:lnTo>
                  <a:lnTo>
                    <a:pt x="208" y="236"/>
                  </a:lnTo>
                  <a:lnTo>
                    <a:pt x="218" y="228"/>
                  </a:lnTo>
                  <a:lnTo>
                    <a:pt x="227" y="219"/>
                  </a:lnTo>
                  <a:lnTo>
                    <a:pt x="235" y="209"/>
                  </a:lnTo>
                  <a:lnTo>
                    <a:pt x="242" y="198"/>
                  </a:lnTo>
                  <a:lnTo>
                    <a:pt x="248" y="187"/>
                  </a:lnTo>
                  <a:lnTo>
                    <a:pt x="253" y="176"/>
                  </a:lnTo>
                  <a:lnTo>
                    <a:pt x="257" y="164"/>
                  </a:lnTo>
                  <a:lnTo>
                    <a:pt x="259" y="152"/>
                  </a:lnTo>
                  <a:lnTo>
                    <a:pt x="261" y="139"/>
                  </a:lnTo>
                  <a:lnTo>
                    <a:pt x="261" y="126"/>
                  </a:lnTo>
                  <a:lnTo>
                    <a:pt x="260" y="114"/>
                  </a:lnTo>
                  <a:lnTo>
                    <a:pt x="258" y="101"/>
                  </a:lnTo>
                  <a:lnTo>
                    <a:pt x="254" y="88"/>
                  </a:lnTo>
                  <a:lnTo>
                    <a:pt x="249" y="76"/>
                  </a:lnTo>
                  <a:lnTo>
                    <a:pt x="243" y="64"/>
                  </a:lnTo>
                  <a:lnTo>
                    <a:pt x="236" y="53"/>
                  </a:lnTo>
                  <a:lnTo>
                    <a:pt x="228" y="43"/>
                  </a:lnTo>
                  <a:lnTo>
                    <a:pt x="219" y="34"/>
                  </a:lnTo>
                  <a:lnTo>
                    <a:pt x="209" y="26"/>
                  </a:lnTo>
                  <a:lnTo>
                    <a:pt x="198" y="19"/>
                  </a:lnTo>
                  <a:lnTo>
                    <a:pt x="187" y="13"/>
                  </a:lnTo>
                  <a:lnTo>
                    <a:pt x="176" y="8"/>
                  </a:lnTo>
                  <a:lnTo>
                    <a:pt x="164" y="4"/>
                  </a:lnTo>
                  <a:lnTo>
                    <a:pt x="152" y="2"/>
                  </a:lnTo>
                  <a:lnTo>
                    <a:pt x="139" y="0"/>
                  </a:lnTo>
                  <a:lnTo>
                    <a:pt x="126" y="0"/>
                  </a:lnTo>
                  <a:lnTo>
                    <a:pt x="114" y="1"/>
                  </a:lnTo>
                  <a:lnTo>
                    <a:pt x="101" y="3"/>
                  </a:lnTo>
                  <a:lnTo>
                    <a:pt x="88" y="7"/>
                  </a:lnTo>
                  <a:lnTo>
                    <a:pt x="76" y="12"/>
                  </a:lnTo>
                  <a:lnTo>
                    <a:pt x="64" y="18"/>
                  </a:lnTo>
                  <a:lnTo>
                    <a:pt x="53" y="25"/>
                  </a:lnTo>
                  <a:lnTo>
                    <a:pt x="43" y="33"/>
                  </a:lnTo>
                  <a:lnTo>
                    <a:pt x="34" y="42"/>
                  </a:lnTo>
                  <a:lnTo>
                    <a:pt x="26" y="52"/>
                  </a:lnTo>
                  <a:lnTo>
                    <a:pt x="19" y="63"/>
                  </a:lnTo>
                  <a:lnTo>
                    <a:pt x="13" y="74"/>
                  </a:lnTo>
                  <a:lnTo>
                    <a:pt x="8" y="85"/>
                  </a:lnTo>
                  <a:lnTo>
                    <a:pt x="4" y="97"/>
                  </a:lnTo>
                  <a:lnTo>
                    <a:pt x="2" y="109"/>
                  </a:lnTo>
                  <a:lnTo>
                    <a:pt x="0" y="122"/>
                  </a:lnTo>
                  <a:lnTo>
                    <a:pt x="0" y="135"/>
                  </a:lnTo>
                  <a:lnTo>
                    <a:pt x="1" y="147"/>
                  </a:lnTo>
                  <a:lnTo>
                    <a:pt x="3" y="160"/>
                  </a:lnTo>
                  <a:lnTo>
                    <a:pt x="7" y="173"/>
                  </a:lnTo>
                  <a:lnTo>
                    <a:pt x="12" y="185"/>
                  </a:lnTo>
                </a:path>
              </a:pathLst>
            </a:custGeom>
            <a:solidFill>
              <a:srgbClr val="425C9B"/>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19" name="Freeform 214"/>
            <p:cNvSpPr>
              <a:spLocks/>
            </p:cNvSpPr>
            <p:nvPr/>
          </p:nvSpPr>
          <p:spPr bwMode="auto">
            <a:xfrm>
              <a:off x="204" y="248"/>
              <a:ext cx="258" cy="258"/>
            </a:xfrm>
            <a:custGeom>
              <a:avLst/>
              <a:gdLst>
                <a:gd name="T0" fmla="*/ 18 w 258"/>
                <a:gd name="T1" fmla="*/ 194 h 258"/>
                <a:gd name="T2" fmla="*/ 33 w 258"/>
                <a:gd name="T3" fmla="*/ 214 h 258"/>
                <a:gd name="T4" fmla="*/ 51 w 258"/>
                <a:gd name="T5" fmla="*/ 231 h 258"/>
                <a:gd name="T6" fmla="*/ 73 w 258"/>
                <a:gd name="T7" fmla="*/ 244 h 258"/>
                <a:gd name="T8" fmla="*/ 96 w 258"/>
                <a:gd name="T9" fmla="*/ 253 h 258"/>
                <a:gd name="T10" fmla="*/ 120 w 258"/>
                <a:gd name="T11" fmla="*/ 257 h 258"/>
                <a:gd name="T12" fmla="*/ 145 w 258"/>
                <a:gd name="T13" fmla="*/ 256 h 258"/>
                <a:gd name="T14" fmla="*/ 170 w 258"/>
                <a:gd name="T15" fmla="*/ 250 h 258"/>
                <a:gd name="T16" fmla="*/ 194 w 258"/>
                <a:gd name="T17" fmla="*/ 239 h 258"/>
                <a:gd name="T18" fmla="*/ 214 w 258"/>
                <a:gd name="T19" fmla="*/ 224 h 258"/>
                <a:gd name="T20" fmla="*/ 231 w 258"/>
                <a:gd name="T21" fmla="*/ 206 h 258"/>
                <a:gd name="T22" fmla="*/ 244 w 258"/>
                <a:gd name="T23" fmla="*/ 184 h 258"/>
                <a:gd name="T24" fmla="*/ 253 w 258"/>
                <a:gd name="T25" fmla="*/ 161 h 258"/>
                <a:gd name="T26" fmla="*/ 257 w 258"/>
                <a:gd name="T27" fmla="*/ 137 h 258"/>
                <a:gd name="T28" fmla="*/ 256 w 258"/>
                <a:gd name="T29" fmla="*/ 112 h 258"/>
                <a:gd name="T30" fmla="*/ 250 w 258"/>
                <a:gd name="T31" fmla="*/ 87 h 258"/>
                <a:gd name="T32" fmla="*/ 239 w 258"/>
                <a:gd name="T33" fmla="*/ 63 h 258"/>
                <a:gd name="T34" fmla="*/ 224 w 258"/>
                <a:gd name="T35" fmla="*/ 43 h 258"/>
                <a:gd name="T36" fmla="*/ 206 w 258"/>
                <a:gd name="T37" fmla="*/ 26 h 258"/>
                <a:gd name="T38" fmla="*/ 184 w 258"/>
                <a:gd name="T39" fmla="*/ 13 h 258"/>
                <a:gd name="T40" fmla="*/ 161 w 258"/>
                <a:gd name="T41" fmla="*/ 4 h 258"/>
                <a:gd name="T42" fmla="*/ 137 w 258"/>
                <a:gd name="T43" fmla="*/ 0 h 258"/>
                <a:gd name="T44" fmla="*/ 112 w 258"/>
                <a:gd name="T45" fmla="*/ 1 h 258"/>
                <a:gd name="T46" fmla="*/ 87 w 258"/>
                <a:gd name="T47" fmla="*/ 7 h 258"/>
                <a:gd name="T48" fmla="*/ 63 w 258"/>
                <a:gd name="T49" fmla="*/ 18 h 258"/>
                <a:gd name="T50" fmla="*/ 43 w 258"/>
                <a:gd name="T51" fmla="*/ 33 h 258"/>
                <a:gd name="T52" fmla="*/ 26 w 258"/>
                <a:gd name="T53" fmla="*/ 51 h 258"/>
                <a:gd name="T54" fmla="*/ 13 w 258"/>
                <a:gd name="T55" fmla="*/ 73 h 258"/>
                <a:gd name="T56" fmla="*/ 4 w 258"/>
                <a:gd name="T57" fmla="*/ 96 h 258"/>
                <a:gd name="T58" fmla="*/ 0 w 258"/>
                <a:gd name="T59" fmla="*/ 120 h 258"/>
                <a:gd name="T60" fmla="*/ 1 w 258"/>
                <a:gd name="T61" fmla="*/ 145 h 258"/>
                <a:gd name="T62" fmla="*/ 7 w 258"/>
                <a:gd name="T63" fmla="*/ 170 h 2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8" h="258">
                  <a:moveTo>
                    <a:pt x="12" y="182"/>
                  </a:moveTo>
                  <a:lnTo>
                    <a:pt x="18" y="194"/>
                  </a:lnTo>
                  <a:lnTo>
                    <a:pt x="25" y="205"/>
                  </a:lnTo>
                  <a:lnTo>
                    <a:pt x="33" y="214"/>
                  </a:lnTo>
                  <a:lnTo>
                    <a:pt x="42" y="223"/>
                  </a:lnTo>
                  <a:lnTo>
                    <a:pt x="51" y="231"/>
                  </a:lnTo>
                  <a:lnTo>
                    <a:pt x="62" y="238"/>
                  </a:lnTo>
                  <a:lnTo>
                    <a:pt x="73" y="244"/>
                  </a:lnTo>
                  <a:lnTo>
                    <a:pt x="84" y="249"/>
                  </a:lnTo>
                  <a:lnTo>
                    <a:pt x="96" y="253"/>
                  </a:lnTo>
                  <a:lnTo>
                    <a:pt x="108" y="255"/>
                  </a:lnTo>
                  <a:lnTo>
                    <a:pt x="120" y="257"/>
                  </a:lnTo>
                  <a:lnTo>
                    <a:pt x="133" y="257"/>
                  </a:lnTo>
                  <a:lnTo>
                    <a:pt x="145" y="256"/>
                  </a:lnTo>
                  <a:lnTo>
                    <a:pt x="158" y="254"/>
                  </a:lnTo>
                  <a:lnTo>
                    <a:pt x="170" y="250"/>
                  </a:lnTo>
                  <a:lnTo>
                    <a:pt x="182" y="245"/>
                  </a:lnTo>
                  <a:lnTo>
                    <a:pt x="194" y="239"/>
                  </a:lnTo>
                  <a:lnTo>
                    <a:pt x="205" y="232"/>
                  </a:lnTo>
                  <a:lnTo>
                    <a:pt x="214" y="224"/>
                  </a:lnTo>
                  <a:lnTo>
                    <a:pt x="223" y="215"/>
                  </a:lnTo>
                  <a:lnTo>
                    <a:pt x="231" y="206"/>
                  </a:lnTo>
                  <a:lnTo>
                    <a:pt x="238" y="195"/>
                  </a:lnTo>
                  <a:lnTo>
                    <a:pt x="244" y="184"/>
                  </a:lnTo>
                  <a:lnTo>
                    <a:pt x="249" y="173"/>
                  </a:lnTo>
                  <a:lnTo>
                    <a:pt x="253" y="161"/>
                  </a:lnTo>
                  <a:lnTo>
                    <a:pt x="255" y="149"/>
                  </a:lnTo>
                  <a:lnTo>
                    <a:pt x="257" y="137"/>
                  </a:lnTo>
                  <a:lnTo>
                    <a:pt x="257" y="124"/>
                  </a:lnTo>
                  <a:lnTo>
                    <a:pt x="256" y="112"/>
                  </a:lnTo>
                  <a:lnTo>
                    <a:pt x="254" y="99"/>
                  </a:lnTo>
                  <a:lnTo>
                    <a:pt x="250" y="87"/>
                  </a:lnTo>
                  <a:lnTo>
                    <a:pt x="245" y="75"/>
                  </a:lnTo>
                  <a:lnTo>
                    <a:pt x="239" y="63"/>
                  </a:lnTo>
                  <a:lnTo>
                    <a:pt x="232" y="52"/>
                  </a:lnTo>
                  <a:lnTo>
                    <a:pt x="224" y="43"/>
                  </a:lnTo>
                  <a:lnTo>
                    <a:pt x="215" y="34"/>
                  </a:lnTo>
                  <a:lnTo>
                    <a:pt x="206" y="26"/>
                  </a:lnTo>
                  <a:lnTo>
                    <a:pt x="195" y="19"/>
                  </a:lnTo>
                  <a:lnTo>
                    <a:pt x="184" y="13"/>
                  </a:lnTo>
                  <a:lnTo>
                    <a:pt x="173" y="8"/>
                  </a:lnTo>
                  <a:lnTo>
                    <a:pt x="161" y="4"/>
                  </a:lnTo>
                  <a:lnTo>
                    <a:pt x="149" y="2"/>
                  </a:lnTo>
                  <a:lnTo>
                    <a:pt x="137" y="0"/>
                  </a:lnTo>
                  <a:lnTo>
                    <a:pt x="124" y="0"/>
                  </a:lnTo>
                  <a:lnTo>
                    <a:pt x="112" y="1"/>
                  </a:lnTo>
                  <a:lnTo>
                    <a:pt x="99" y="3"/>
                  </a:lnTo>
                  <a:lnTo>
                    <a:pt x="87" y="7"/>
                  </a:lnTo>
                  <a:lnTo>
                    <a:pt x="75" y="12"/>
                  </a:lnTo>
                  <a:lnTo>
                    <a:pt x="63" y="18"/>
                  </a:lnTo>
                  <a:lnTo>
                    <a:pt x="52" y="25"/>
                  </a:lnTo>
                  <a:lnTo>
                    <a:pt x="43" y="33"/>
                  </a:lnTo>
                  <a:lnTo>
                    <a:pt x="34" y="42"/>
                  </a:lnTo>
                  <a:lnTo>
                    <a:pt x="26" y="51"/>
                  </a:lnTo>
                  <a:lnTo>
                    <a:pt x="19" y="62"/>
                  </a:lnTo>
                  <a:lnTo>
                    <a:pt x="13" y="73"/>
                  </a:lnTo>
                  <a:lnTo>
                    <a:pt x="8" y="84"/>
                  </a:lnTo>
                  <a:lnTo>
                    <a:pt x="4" y="96"/>
                  </a:lnTo>
                  <a:lnTo>
                    <a:pt x="2" y="108"/>
                  </a:lnTo>
                  <a:lnTo>
                    <a:pt x="0" y="120"/>
                  </a:lnTo>
                  <a:lnTo>
                    <a:pt x="0" y="132"/>
                  </a:lnTo>
                  <a:lnTo>
                    <a:pt x="1" y="145"/>
                  </a:lnTo>
                  <a:lnTo>
                    <a:pt x="3" y="158"/>
                  </a:lnTo>
                  <a:lnTo>
                    <a:pt x="7" y="170"/>
                  </a:lnTo>
                  <a:lnTo>
                    <a:pt x="12" y="182"/>
                  </a:lnTo>
                </a:path>
              </a:pathLst>
            </a:custGeom>
            <a:solidFill>
              <a:srgbClr val="445E9D"/>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20" name="Freeform 215"/>
            <p:cNvSpPr>
              <a:spLocks/>
            </p:cNvSpPr>
            <p:nvPr/>
          </p:nvSpPr>
          <p:spPr bwMode="auto">
            <a:xfrm>
              <a:off x="208" y="251"/>
              <a:ext cx="253" cy="252"/>
            </a:xfrm>
            <a:custGeom>
              <a:avLst/>
              <a:gdLst>
                <a:gd name="T0" fmla="*/ 18 w 253"/>
                <a:gd name="T1" fmla="*/ 189 h 252"/>
                <a:gd name="T2" fmla="*/ 33 w 253"/>
                <a:gd name="T3" fmla="*/ 209 h 252"/>
                <a:gd name="T4" fmla="*/ 51 w 253"/>
                <a:gd name="T5" fmla="*/ 226 h 252"/>
                <a:gd name="T6" fmla="*/ 71 w 253"/>
                <a:gd name="T7" fmla="*/ 239 h 252"/>
                <a:gd name="T8" fmla="*/ 94 w 253"/>
                <a:gd name="T9" fmla="*/ 247 h 252"/>
                <a:gd name="T10" fmla="*/ 118 w 253"/>
                <a:gd name="T11" fmla="*/ 251 h 252"/>
                <a:gd name="T12" fmla="*/ 142 w 253"/>
                <a:gd name="T13" fmla="*/ 250 h 252"/>
                <a:gd name="T14" fmla="*/ 167 w 253"/>
                <a:gd name="T15" fmla="*/ 245 h 252"/>
                <a:gd name="T16" fmla="*/ 190 w 253"/>
                <a:gd name="T17" fmla="*/ 234 h 252"/>
                <a:gd name="T18" fmla="*/ 210 w 253"/>
                <a:gd name="T19" fmla="*/ 219 h 252"/>
                <a:gd name="T20" fmla="*/ 227 w 253"/>
                <a:gd name="T21" fmla="*/ 201 h 252"/>
                <a:gd name="T22" fmla="*/ 239 w 253"/>
                <a:gd name="T23" fmla="*/ 180 h 252"/>
                <a:gd name="T24" fmla="*/ 248 w 253"/>
                <a:gd name="T25" fmla="*/ 158 h 252"/>
                <a:gd name="T26" fmla="*/ 252 w 253"/>
                <a:gd name="T27" fmla="*/ 134 h 252"/>
                <a:gd name="T28" fmla="*/ 251 w 253"/>
                <a:gd name="T29" fmla="*/ 110 h 252"/>
                <a:gd name="T30" fmla="*/ 245 w 253"/>
                <a:gd name="T31" fmla="*/ 85 h 252"/>
                <a:gd name="T32" fmla="*/ 234 w 253"/>
                <a:gd name="T33" fmla="*/ 62 h 252"/>
                <a:gd name="T34" fmla="*/ 219 w 253"/>
                <a:gd name="T35" fmla="*/ 42 h 252"/>
                <a:gd name="T36" fmla="*/ 201 w 253"/>
                <a:gd name="T37" fmla="*/ 25 h 252"/>
                <a:gd name="T38" fmla="*/ 181 w 253"/>
                <a:gd name="T39" fmla="*/ 13 h 252"/>
                <a:gd name="T40" fmla="*/ 158 w 253"/>
                <a:gd name="T41" fmla="*/ 4 h 252"/>
                <a:gd name="T42" fmla="*/ 134 w 253"/>
                <a:gd name="T43" fmla="*/ 0 h 252"/>
                <a:gd name="T44" fmla="*/ 110 w 253"/>
                <a:gd name="T45" fmla="*/ 1 h 252"/>
                <a:gd name="T46" fmla="*/ 85 w 253"/>
                <a:gd name="T47" fmla="*/ 6 h 252"/>
                <a:gd name="T48" fmla="*/ 62 w 253"/>
                <a:gd name="T49" fmla="*/ 17 h 252"/>
                <a:gd name="T50" fmla="*/ 42 w 253"/>
                <a:gd name="T51" fmla="*/ 32 h 252"/>
                <a:gd name="T52" fmla="*/ 25 w 253"/>
                <a:gd name="T53" fmla="*/ 50 h 252"/>
                <a:gd name="T54" fmla="*/ 13 w 253"/>
                <a:gd name="T55" fmla="*/ 71 h 252"/>
                <a:gd name="T56" fmla="*/ 4 w 253"/>
                <a:gd name="T57" fmla="*/ 93 h 252"/>
                <a:gd name="T58" fmla="*/ 0 w 253"/>
                <a:gd name="T59" fmla="*/ 117 h 252"/>
                <a:gd name="T60" fmla="*/ 1 w 253"/>
                <a:gd name="T61" fmla="*/ 141 h 252"/>
                <a:gd name="T62" fmla="*/ 7 w 253"/>
                <a:gd name="T63" fmla="*/ 166 h 2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3" h="252">
                  <a:moveTo>
                    <a:pt x="12" y="178"/>
                  </a:moveTo>
                  <a:lnTo>
                    <a:pt x="18" y="189"/>
                  </a:lnTo>
                  <a:lnTo>
                    <a:pt x="25" y="200"/>
                  </a:lnTo>
                  <a:lnTo>
                    <a:pt x="33" y="209"/>
                  </a:lnTo>
                  <a:lnTo>
                    <a:pt x="41" y="218"/>
                  </a:lnTo>
                  <a:lnTo>
                    <a:pt x="51" y="226"/>
                  </a:lnTo>
                  <a:lnTo>
                    <a:pt x="61" y="233"/>
                  </a:lnTo>
                  <a:lnTo>
                    <a:pt x="71" y="239"/>
                  </a:lnTo>
                  <a:lnTo>
                    <a:pt x="83" y="243"/>
                  </a:lnTo>
                  <a:lnTo>
                    <a:pt x="94" y="247"/>
                  </a:lnTo>
                  <a:lnTo>
                    <a:pt x="106" y="249"/>
                  </a:lnTo>
                  <a:lnTo>
                    <a:pt x="118" y="251"/>
                  </a:lnTo>
                  <a:lnTo>
                    <a:pt x="130" y="251"/>
                  </a:lnTo>
                  <a:lnTo>
                    <a:pt x="142" y="250"/>
                  </a:lnTo>
                  <a:lnTo>
                    <a:pt x="155" y="248"/>
                  </a:lnTo>
                  <a:lnTo>
                    <a:pt x="167" y="245"/>
                  </a:lnTo>
                  <a:lnTo>
                    <a:pt x="179" y="240"/>
                  </a:lnTo>
                  <a:lnTo>
                    <a:pt x="190" y="234"/>
                  </a:lnTo>
                  <a:lnTo>
                    <a:pt x="201" y="227"/>
                  </a:lnTo>
                  <a:lnTo>
                    <a:pt x="210" y="219"/>
                  </a:lnTo>
                  <a:lnTo>
                    <a:pt x="219" y="210"/>
                  </a:lnTo>
                  <a:lnTo>
                    <a:pt x="227" y="201"/>
                  </a:lnTo>
                  <a:lnTo>
                    <a:pt x="234" y="191"/>
                  </a:lnTo>
                  <a:lnTo>
                    <a:pt x="239" y="180"/>
                  </a:lnTo>
                  <a:lnTo>
                    <a:pt x="244" y="169"/>
                  </a:lnTo>
                  <a:lnTo>
                    <a:pt x="248" y="158"/>
                  </a:lnTo>
                  <a:lnTo>
                    <a:pt x="250" y="146"/>
                  </a:lnTo>
                  <a:lnTo>
                    <a:pt x="252" y="134"/>
                  </a:lnTo>
                  <a:lnTo>
                    <a:pt x="252" y="122"/>
                  </a:lnTo>
                  <a:lnTo>
                    <a:pt x="251" y="110"/>
                  </a:lnTo>
                  <a:lnTo>
                    <a:pt x="249" y="97"/>
                  </a:lnTo>
                  <a:lnTo>
                    <a:pt x="245" y="85"/>
                  </a:lnTo>
                  <a:lnTo>
                    <a:pt x="240" y="73"/>
                  </a:lnTo>
                  <a:lnTo>
                    <a:pt x="234" y="62"/>
                  </a:lnTo>
                  <a:lnTo>
                    <a:pt x="227" y="51"/>
                  </a:lnTo>
                  <a:lnTo>
                    <a:pt x="219" y="42"/>
                  </a:lnTo>
                  <a:lnTo>
                    <a:pt x="211" y="33"/>
                  </a:lnTo>
                  <a:lnTo>
                    <a:pt x="201" y="25"/>
                  </a:lnTo>
                  <a:lnTo>
                    <a:pt x="191" y="18"/>
                  </a:lnTo>
                  <a:lnTo>
                    <a:pt x="181" y="13"/>
                  </a:lnTo>
                  <a:lnTo>
                    <a:pt x="169" y="8"/>
                  </a:lnTo>
                  <a:lnTo>
                    <a:pt x="158" y="4"/>
                  </a:lnTo>
                  <a:lnTo>
                    <a:pt x="146" y="2"/>
                  </a:lnTo>
                  <a:lnTo>
                    <a:pt x="134" y="0"/>
                  </a:lnTo>
                  <a:lnTo>
                    <a:pt x="122" y="0"/>
                  </a:lnTo>
                  <a:lnTo>
                    <a:pt x="110" y="1"/>
                  </a:lnTo>
                  <a:lnTo>
                    <a:pt x="97" y="3"/>
                  </a:lnTo>
                  <a:lnTo>
                    <a:pt x="85" y="6"/>
                  </a:lnTo>
                  <a:lnTo>
                    <a:pt x="73" y="11"/>
                  </a:lnTo>
                  <a:lnTo>
                    <a:pt x="62" y="17"/>
                  </a:lnTo>
                  <a:lnTo>
                    <a:pt x="51" y="24"/>
                  </a:lnTo>
                  <a:lnTo>
                    <a:pt x="42" y="32"/>
                  </a:lnTo>
                  <a:lnTo>
                    <a:pt x="33" y="41"/>
                  </a:lnTo>
                  <a:lnTo>
                    <a:pt x="25" y="50"/>
                  </a:lnTo>
                  <a:lnTo>
                    <a:pt x="18" y="60"/>
                  </a:lnTo>
                  <a:lnTo>
                    <a:pt x="13" y="71"/>
                  </a:lnTo>
                  <a:lnTo>
                    <a:pt x="8" y="82"/>
                  </a:lnTo>
                  <a:lnTo>
                    <a:pt x="4" y="93"/>
                  </a:lnTo>
                  <a:lnTo>
                    <a:pt x="2" y="105"/>
                  </a:lnTo>
                  <a:lnTo>
                    <a:pt x="0" y="117"/>
                  </a:lnTo>
                  <a:lnTo>
                    <a:pt x="0" y="129"/>
                  </a:lnTo>
                  <a:lnTo>
                    <a:pt x="1" y="141"/>
                  </a:lnTo>
                  <a:lnTo>
                    <a:pt x="3" y="154"/>
                  </a:lnTo>
                  <a:lnTo>
                    <a:pt x="7" y="166"/>
                  </a:lnTo>
                  <a:lnTo>
                    <a:pt x="12" y="178"/>
                  </a:lnTo>
                </a:path>
              </a:pathLst>
            </a:custGeom>
            <a:solidFill>
              <a:srgbClr val="47619E"/>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21" name="Freeform 216"/>
            <p:cNvSpPr>
              <a:spLocks/>
            </p:cNvSpPr>
            <p:nvPr/>
          </p:nvSpPr>
          <p:spPr bwMode="auto">
            <a:xfrm>
              <a:off x="213" y="252"/>
              <a:ext cx="248" cy="248"/>
            </a:xfrm>
            <a:custGeom>
              <a:avLst/>
              <a:gdLst>
                <a:gd name="T0" fmla="*/ 17 w 248"/>
                <a:gd name="T1" fmla="*/ 186 h 248"/>
                <a:gd name="T2" fmla="*/ 32 w 248"/>
                <a:gd name="T3" fmla="*/ 206 h 248"/>
                <a:gd name="T4" fmla="*/ 49 w 248"/>
                <a:gd name="T5" fmla="*/ 222 h 248"/>
                <a:gd name="T6" fmla="*/ 70 w 248"/>
                <a:gd name="T7" fmla="*/ 235 h 248"/>
                <a:gd name="T8" fmla="*/ 92 w 248"/>
                <a:gd name="T9" fmla="*/ 243 h 248"/>
                <a:gd name="T10" fmla="*/ 115 w 248"/>
                <a:gd name="T11" fmla="*/ 247 h 248"/>
                <a:gd name="T12" fmla="*/ 139 w 248"/>
                <a:gd name="T13" fmla="*/ 246 h 248"/>
                <a:gd name="T14" fmla="*/ 163 w 248"/>
                <a:gd name="T15" fmla="*/ 240 h 248"/>
                <a:gd name="T16" fmla="*/ 186 w 248"/>
                <a:gd name="T17" fmla="*/ 230 h 248"/>
                <a:gd name="T18" fmla="*/ 206 w 248"/>
                <a:gd name="T19" fmla="*/ 215 h 248"/>
                <a:gd name="T20" fmla="*/ 222 w 248"/>
                <a:gd name="T21" fmla="*/ 198 h 248"/>
                <a:gd name="T22" fmla="*/ 235 w 248"/>
                <a:gd name="T23" fmla="*/ 177 h 248"/>
                <a:gd name="T24" fmla="*/ 243 w 248"/>
                <a:gd name="T25" fmla="*/ 155 h 248"/>
                <a:gd name="T26" fmla="*/ 247 w 248"/>
                <a:gd name="T27" fmla="*/ 132 h 248"/>
                <a:gd name="T28" fmla="*/ 246 w 248"/>
                <a:gd name="T29" fmla="*/ 108 h 248"/>
                <a:gd name="T30" fmla="*/ 240 w 248"/>
                <a:gd name="T31" fmla="*/ 84 h 248"/>
                <a:gd name="T32" fmla="*/ 230 w 248"/>
                <a:gd name="T33" fmla="*/ 61 h 248"/>
                <a:gd name="T34" fmla="*/ 215 w 248"/>
                <a:gd name="T35" fmla="*/ 41 h 248"/>
                <a:gd name="T36" fmla="*/ 198 w 248"/>
                <a:gd name="T37" fmla="*/ 25 h 248"/>
                <a:gd name="T38" fmla="*/ 177 w 248"/>
                <a:gd name="T39" fmla="*/ 12 h 248"/>
                <a:gd name="T40" fmla="*/ 155 w 248"/>
                <a:gd name="T41" fmla="*/ 4 h 248"/>
                <a:gd name="T42" fmla="*/ 132 w 248"/>
                <a:gd name="T43" fmla="*/ 0 h 248"/>
                <a:gd name="T44" fmla="*/ 108 w 248"/>
                <a:gd name="T45" fmla="*/ 1 h 248"/>
                <a:gd name="T46" fmla="*/ 84 w 248"/>
                <a:gd name="T47" fmla="*/ 7 h 248"/>
                <a:gd name="T48" fmla="*/ 61 w 248"/>
                <a:gd name="T49" fmla="*/ 17 h 248"/>
                <a:gd name="T50" fmla="*/ 41 w 248"/>
                <a:gd name="T51" fmla="*/ 32 h 248"/>
                <a:gd name="T52" fmla="*/ 25 w 248"/>
                <a:gd name="T53" fmla="*/ 49 h 248"/>
                <a:gd name="T54" fmla="*/ 12 w 248"/>
                <a:gd name="T55" fmla="*/ 70 h 248"/>
                <a:gd name="T56" fmla="*/ 4 w 248"/>
                <a:gd name="T57" fmla="*/ 92 h 248"/>
                <a:gd name="T58" fmla="*/ 0 w 248"/>
                <a:gd name="T59" fmla="*/ 115 h 248"/>
                <a:gd name="T60" fmla="*/ 1 w 248"/>
                <a:gd name="T61" fmla="*/ 139 h 248"/>
                <a:gd name="T62" fmla="*/ 7 w 248"/>
                <a:gd name="T63" fmla="*/ 163 h 2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8" h="248">
                  <a:moveTo>
                    <a:pt x="11" y="175"/>
                  </a:moveTo>
                  <a:lnTo>
                    <a:pt x="17" y="186"/>
                  </a:lnTo>
                  <a:lnTo>
                    <a:pt x="24" y="197"/>
                  </a:lnTo>
                  <a:lnTo>
                    <a:pt x="32" y="206"/>
                  </a:lnTo>
                  <a:lnTo>
                    <a:pt x="40" y="215"/>
                  </a:lnTo>
                  <a:lnTo>
                    <a:pt x="49" y="222"/>
                  </a:lnTo>
                  <a:lnTo>
                    <a:pt x="59" y="229"/>
                  </a:lnTo>
                  <a:lnTo>
                    <a:pt x="70" y="235"/>
                  </a:lnTo>
                  <a:lnTo>
                    <a:pt x="81" y="239"/>
                  </a:lnTo>
                  <a:lnTo>
                    <a:pt x="92" y="243"/>
                  </a:lnTo>
                  <a:lnTo>
                    <a:pt x="104" y="245"/>
                  </a:lnTo>
                  <a:lnTo>
                    <a:pt x="115" y="247"/>
                  </a:lnTo>
                  <a:lnTo>
                    <a:pt x="127" y="247"/>
                  </a:lnTo>
                  <a:lnTo>
                    <a:pt x="139" y="246"/>
                  </a:lnTo>
                  <a:lnTo>
                    <a:pt x="151" y="244"/>
                  </a:lnTo>
                  <a:lnTo>
                    <a:pt x="163" y="240"/>
                  </a:lnTo>
                  <a:lnTo>
                    <a:pt x="175" y="236"/>
                  </a:lnTo>
                  <a:lnTo>
                    <a:pt x="186" y="230"/>
                  </a:lnTo>
                  <a:lnTo>
                    <a:pt x="197" y="223"/>
                  </a:lnTo>
                  <a:lnTo>
                    <a:pt x="206" y="215"/>
                  </a:lnTo>
                  <a:lnTo>
                    <a:pt x="215" y="207"/>
                  </a:lnTo>
                  <a:lnTo>
                    <a:pt x="222" y="198"/>
                  </a:lnTo>
                  <a:lnTo>
                    <a:pt x="229" y="188"/>
                  </a:lnTo>
                  <a:lnTo>
                    <a:pt x="235" y="177"/>
                  </a:lnTo>
                  <a:lnTo>
                    <a:pt x="239" y="166"/>
                  </a:lnTo>
                  <a:lnTo>
                    <a:pt x="243" y="155"/>
                  </a:lnTo>
                  <a:lnTo>
                    <a:pt x="245" y="143"/>
                  </a:lnTo>
                  <a:lnTo>
                    <a:pt x="247" y="132"/>
                  </a:lnTo>
                  <a:lnTo>
                    <a:pt x="247" y="120"/>
                  </a:lnTo>
                  <a:lnTo>
                    <a:pt x="246" y="108"/>
                  </a:lnTo>
                  <a:lnTo>
                    <a:pt x="244" y="96"/>
                  </a:lnTo>
                  <a:lnTo>
                    <a:pt x="240" y="84"/>
                  </a:lnTo>
                  <a:lnTo>
                    <a:pt x="236" y="72"/>
                  </a:lnTo>
                  <a:lnTo>
                    <a:pt x="230" y="61"/>
                  </a:lnTo>
                  <a:lnTo>
                    <a:pt x="223" y="50"/>
                  </a:lnTo>
                  <a:lnTo>
                    <a:pt x="215" y="41"/>
                  </a:lnTo>
                  <a:lnTo>
                    <a:pt x="207" y="32"/>
                  </a:lnTo>
                  <a:lnTo>
                    <a:pt x="198" y="25"/>
                  </a:lnTo>
                  <a:lnTo>
                    <a:pt x="188" y="18"/>
                  </a:lnTo>
                  <a:lnTo>
                    <a:pt x="177" y="12"/>
                  </a:lnTo>
                  <a:lnTo>
                    <a:pt x="166" y="8"/>
                  </a:lnTo>
                  <a:lnTo>
                    <a:pt x="155" y="4"/>
                  </a:lnTo>
                  <a:lnTo>
                    <a:pt x="143" y="2"/>
                  </a:lnTo>
                  <a:lnTo>
                    <a:pt x="132" y="0"/>
                  </a:lnTo>
                  <a:lnTo>
                    <a:pt x="120" y="0"/>
                  </a:lnTo>
                  <a:lnTo>
                    <a:pt x="108" y="1"/>
                  </a:lnTo>
                  <a:lnTo>
                    <a:pt x="96" y="3"/>
                  </a:lnTo>
                  <a:lnTo>
                    <a:pt x="84" y="7"/>
                  </a:lnTo>
                  <a:lnTo>
                    <a:pt x="72" y="11"/>
                  </a:lnTo>
                  <a:lnTo>
                    <a:pt x="61" y="17"/>
                  </a:lnTo>
                  <a:lnTo>
                    <a:pt x="50" y="24"/>
                  </a:lnTo>
                  <a:lnTo>
                    <a:pt x="41" y="32"/>
                  </a:lnTo>
                  <a:lnTo>
                    <a:pt x="32" y="40"/>
                  </a:lnTo>
                  <a:lnTo>
                    <a:pt x="25" y="49"/>
                  </a:lnTo>
                  <a:lnTo>
                    <a:pt x="18" y="59"/>
                  </a:lnTo>
                  <a:lnTo>
                    <a:pt x="12" y="70"/>
                  </a:lnTo>
                  <a:lnTo>
                    <a:pt x="8" y="81"/>
                  </a:lnTo>
                  <a:lnTo>
                    <a:pt x="4" y="92"/>
                  </a:lnTo>
                  <a:lnTo>
                    <a:pt x="2" y="104"/>
                  </a:lnTo>
                  <a:lnTo>
                    <a:pt x="0" y="115"/>
                  </a:lnTo>
                  <a:lnTo>
                    <a:pt x="0" y="127"/>
                  </a:lnTo>
                  <a:lnTo>
                    <a:pt x="1" y="139"/>
                  </a:lnTo>
                  <a:lnTo>
                    <a:pt x="3" y="151"/>
                  </a:lnTo>
                  <a:lnTo>
                    <a:pt x="7" y="163"/>
                  </a:lnTo>
                  <a:lnTo>
                    <a:pt x="11" y="175"/>
                  </a:lnTo>
                </a:path>
              </a:pathLst>
            </a:custGeom>
            <a:solidFill>
              <a:srgbClr val="4963A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22" name="Freeform 217"/>
            <p:cNvSpPr>
              <a:spLocks/>
            </p:cNvSpPr>
            <p:nvPr/>
          </p:nvSpPr>
          <p:spPr bwMode="auto">
            <a:xfrm>
              <a:off x="217" y="254"/>
              <a:ext cx="243" cy="243"/>
            </a:xfrm>
            <a:custGeom>
              <a:avLst/>
              <a:gdLst>
                <a:gd name="T0" fmla="*/ 17 w 243"/>
                <a:gd name="T1" fmla="*/ 182 h 243"/>
                <a:gd name="T2" fmla="*/ 31 w 243"/>
                <a:gd name="T3" fmla="*/ 202 h 243"/>
                <a:gd name="T4" fmla="*/ 48 w 243"/>
                <a:gd name="T5" fmla="*/ 218 h 243"/>
                <a:gd name="T6" fmla="*/ 68 w 243"/>
                <a:gd name="T7" fmla="*/ 230 h 243"/>
                <a:gd name="T8" fmla="*/ 90 w 243"/>
                <a:gd name="T9" fmla="*/ 238 h 243"/>
                <a:gd name="T10" fmla="*/ 113 w 243"/>
                <a:gd name="T11" fmla="*/ 242 h 243"/>
                <a:gd name="T12" fmla="*/ 137 w 243"/>
                <a:gd name="T13" fmla="*/ 241 h 243"/>
                <a:gd name="T14" fmla="*/ 160 w 243"/>
                <a:gd name="T15" fmla="*/ 235 h 243"/>
                <a:gd name="T16" fmla="*/ 183 w 243"/>
                <a:gd name="T17" fmla="*/ 225 h 243"/>
                <a:gd name="T18" fmla="*/ 202 w 243"/>
                <a:gd name="T19" fmla="*/ 211 h 243"/>
                <a:gd name="T20" fmla="*/ 218 w 243"/>
                <a:gd name="T21" fmla="*/ 194 h 243"/>
                <a:gd name="T22" fmla="*/ 230 w 243"/>
                <a:gd name="T23" fmla="*/ 174 h 243"/>
                <a:gd name="T24" fmla="*/ 238 w 243"/>
                <a:gd name="T25" fmla="*/ 152 h 243"/>
                <a:gd name="T26" fmla="*/ 242 w 243"/>
                <a:gd name="T27" fmla="*/ 129 h 243"/>
                <a:gd name="T28" fmla="*/ 241 w 243"/>
                <a:gd name="T29" fmla="*/ 105 h 243"/>
                <a:gd name="T30" fmla="*/ 236 w 243"/>
                <a:gd name="T31" fmla="*/ 82 h 243"/>
                <a:gd name="T32" fmla="*/ 225 w 243"/>
                <a:gd name="T33" fmla="*/ 60 h 243"/>
                <a:gd name="T34" fmla="*/ 211 w 243"/>
                <a:gd name="T35" fmla="*/ 40 h 243"/>
                <a:gd name="T36" fmla="*/ 194 w 243"/>
                <a:gd name="T37" fmla="*/ 24 h 243"/>
                <a:gd name="T38" fmla="*/ 174 w 243"/>
                <a:gd name="T39" fmla="*/ 12 h 243"/>
                <a:gd name="T40" fmla="*/ 152 w 243"/>
                <a:gd name="T41" fmla="*/ 4 h 243"/>
                <a:gd name="T42" fmla="*/ 129 w 243"/>
                <a:gd name="T43" fmla="*/ 0 h 243"/>
                <a:gd name="T44" fmla="*/ 105 w 243"/>
                <a:gd name="T45" fmla="*/ 1 h 243"/>
                <a:gd name="T46" fmla="*/ 82 w 243"/>
                <a:gd name="T47" fmla="*/ 6 h 243"/>
                <a:gd name="T48" fmla="*/ 60 w 243"/>
                <a:gd name="T49" fmla="*/ 17 h 243"/>
                <a:gd name="T50" fmla="*/ 40 w 243"/>
                <a:gd name="T51" fmla="*/ 31 h 243"/>
                <a:gd name="T52" fmla="*/ 24 w 243"/>
                <a:gd name="T53" fmla="*/ 48 h 243"/>
                <a:gd name="T54" fmla="*/ 12 w 243"/>
                <a:gd name="T55" fmla="*/ 68 h 243"/>
                <a:gd name="T56" fmla="*/ 4 w 243"/>
                <a:gd name="T57" fmla="*/ 90 h 243"/>
                <a:gd name="T58" fmla="*/ 0 w 243"/>
                <a:gd name="T59" fmla="*/ 113 h 243"/>
                <a:gd name="T60" fmla="*/ 1 w 243"/>
                <a:gd name="T61" fmla="*/ 137 h 243"/>
                <a:gd name="T62" fmla="*/ 6 w 243"/>
                <a:gd name="T63" fmla="*/ 160 h 2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3" h="243">
                  <a:moveTo>
                    <a:pt x="11" y="172"/>
                  </a:moveTo>
                  <a:lnTo>
                    <a:pt x="17" y="182"/>
                  </a:lnTo>
                  <a:lnTo>
                    <a:pt x="24" y="193"/>
                  </a:lnTo>
                  <a:lnTo>
                    <a:pt x="31" y="202"/>
                  </a:lnTo>
                  <a:lnTo>
                    <a:pt x="39" y="210"/>
                  </a:lnTo>
                  <a:lnTo>
                    <a:pt x="48" y="218"/>
                  </a:lnTo>
                  <a:lnTo>
                    <a:pt x="58" y="224"/>
                  </a:lnTo>
                  <a:lnTo>
                    <a:pt x="68" y="230"/>
                  </a:lnTo>
                  <a:lnTo>
                    <a:pt x="79" y="234"/>
                  </a:lnTo>
                  <a:lnTo>
                    <a:pt x="90" y="238"/>
                  </a:lnTo>
                  <a:lnTo>
                    <a:pt x="101" y="240"/>
                  </a:lnTo>
                  <a:lnTo>
                    <a:pt x="113" y="242"/>
                  </a:lnTo>
                  <a:lnTo>
                    <a:pt x="125" y="242"/>
                  </a:lnTo>
                  <a:lnTo>
                    <a:pt x="137" y="241"/>
                  </a:lnTo>
                  <a:lnTo>
                    <a:pt x="148" y="239"/>
                  </a:lnTo>
                  <a:lnTo>
                    <a:pt x="160" y="235"/>
                  </a:lnTo>
                  <a:lnTo>
                    <a:pt x="172" y="231"/>
                  </a:lnTo>
                  <a:lnTo>
                    <a:pt x="183" y="225"/>
                  </a:lnTo>
                  <a:lnTo>
                    <a:pt x="193" y="218"/>
                  </a:lnTo>
                  <a:lnTo>
                    <a:pt x="202" y="211"/>
                  </a:lnTo>
                  <a:lnTo>
                    <a:pt x="210" y="203"/>
                  </a:lnTo>
                  <a:lnTo>
                    <a:pt x="218" y="194"/>
                  </a:lnTo>
                  <a:lnTo>
                    <a:pt x="224" y="184"/>
                  </a:lnTo>
                  <a:lnTo>
                    <a:pt x="230" y="174"/>
                  </a:lnTo>
                  <a:lnTo>
                    <a:pt x="234" y="163"/>
                  </a:lnTo>
                  <a:lnTo>
                    <a:pt x="238" y="152"/>
                  </a:lnTo>
                  <a:lnTo>
                    <a:pt x="240" y="141"/>
                  </a:lnTo>
                  <a:lnTo>
                    <a:pt x="242" y="129"/>
                  </a:lnTo>
                  <a:lnTo>
                    <a:pt x="242" y="117"/>
                  </a:lnTo>
                  <a:lnTo>
                    <a:pt x="241" y="105"/>
                  </a:lnTo>
                  <a:lnTo>
                    <a:pt x="239" y="94"/>
                  </a:lnTo>
                  <a:lnTo>
                    <a:pt x="236" y="82"/>
                  </a:lnTo>
                  <a:lnTo>
                    <a:pt x="231" y="70"/>
                  </a:lnTo>
                  <a:lnTo>
                    <a:pt x="225" y="60"/>
                  </a:lnTo>
                  <a:lnTo>
                    <a:pt x="219" y="49"/>
                  </a:lnTo>
                  <a:lnTo>
                    <a:pt x="211" y="40"/>
                  </a:lnTo>
                  <a:lnTo>
                    <a:pt x="203" y="32"/>
                  </a:lnTo>
                  <a:lnTo>
                    <a:pt x="194" y="24"/>
                  </a:lnTo>
                  <a:lnTo>
                    <a:pt x="184" y="18"/>
                  </a:lnTo>
                  <a:lnTo>
                    <a:pt x="174" y="12"/>
                  </a:lnTo>
                  <a:lnTo>
                    <a:pt x="163" y="8"/>
                  </a:lnTo>
                  <a:lnTo>
                    <a:pt x="152" y="4"/>
                  </a:lnTo>
                  <a:lnTo>
                    <a:pt x="141" y="2"/>
                  </a:lnTo>
                  <a:lnTo>
                    <a:pt x="129" y="0"/>
                  </a:lnTo>
                  <a:lnTo>
                    <a:pt x="117" y="0"/>
                  </a:lnTo>
                  <a:lnTo>
                    <a:pt x="105" y="1"/>
                  </a:lnTo>
                  <a:lnTo>
                    <a:pt x="94" y="3"/>
                  </a:lnTo>
                  <a:lnTo>
                    <a:pt x="82" y="6"/>
                  </a:lnTo>
                  <a:lnTo>
                    <a:pt x="71" y="11"/>
                  </a:lnTo>
                  <a:lnTo>
                    <a:pt x="60" y="17"/>
                  </a:lnTo>
                  <a:lnTo>
                    <a:pt x="49" y="23"/>
                  </a:lnTo>
                  <a:lnTo>
                    <a:pt x="40" y="31"/>
                  </a:lnTo>
                  <a:lnTo>
                    <a:pt x="32" y="39"/>
                  </a:lnTo>
                  <a:lnTo>
                    <a:pt x="24" y="48"/>
                  </a:lnTo>
                  <a:lnTo>
                    <a:pt x="18" y="58"/>
                  </a:lnTo>
                  <a:lnTo>
                    <a:pt x="12" y="68"/>
                  </a:lnTo>
                  <a:lnTo>
                    <a:pt x="8" y="79"/>
                  </a:lnTo>
                  <a:lnTo>
                    <a:pt x="4" y="90"/>
                  </a:lnTo>
                  <a:lnTo>
                    <a:pt x="2" y="101"/>
                  </a:lnTo>
                  <a:lnTo>
                    <a:pt x="0" y="113"/>
                  </a:lnTo>
                  <a:lnTo>
                    <a:pt x="0" y="125"/>
                  </a:lnTo>
                  <a:lnTo>
                    <a:pt x="1" y="137"/>
                  </a:lnTo>
                  <a:lnTo>
                    <a:pt x="3" y="148"/>
                  </a:lnTo>
                  <a:lnTo>
                    <a:pt x="6" y="160"/>
                  </a:lnTo>
                  <a:lnTo>
                    <a:pt x="11" y="172"/>
                  </a:lnTo>
                </a:path>
              </a:pathLst>
            </a:custGeom>
            <a:solidFill>
              <a:srgbClr val="4B66A1"/>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23" name="Freeform 218"/>
            <p:cNvSpPr>
              <a:spLocks/>
            </p:cNvSpPr>
            <p:nvPr/>
          </p:nvSpPr>
          <p:spPr bwMode="auto">
            <a:xfrm>
              <a:off x="221" y="254"/>
              <a:ext cx="239" cy="239"/>
            </a:xfrm>
            <a:custGeom>
              <a:avLst/>
              <a:gdLst>
                <a:gd name="T0" fmla="*/ 17 w 239"/>
                <a:gd name="T1" fmla="*/ 180 h 239"/>
                <a:gd name="T2" fmla="*/ 31 w 239"/>
                <a:gd name="T3" fmla="*/ 199 h 239"/>
                <a:gd name="T4" fmla="*/ 48 w 239"/>
                <a:gd name="T5" fmla="*/ 214 h 239"/>
                <a:gd name="T6" fmla="*/ 67 w 239"/>
                <a:gd name="T7" fmla="*/ 226 h 239"/>
                <a:gd name="T8" fmla="*/ 89 w 239"/>
                <a:gd name="T9" fmla="*/ 234 h 239"/>
                <a:gd name="T10" fmla="*/ 111 w 239"/>
                <a:gd name="T11" fmla="*/ 238 h 239"/>
                <a:gd name="T12" fmla="*/ 134 w 239"/>
                <a:gd name="T13" fmla="*/ 237 h 239"/>
                <a:gd name="T14" fmla="*/ 157 w 239"/>
                <a:gd name="T15" fmla="*/ 232 h 239"/>
                <a:gd name="T16" fmla="*/ 179 w 239"/>
                <a:gd name="T17" fmla="*/ 221 h 239"/>
                <a:gd name="T18" fmla="*/ 199 w 239"/>
                <a:gd name="T19" fmla="*/ 207 h 239"/>
                <a:gd name="T20" fmla="*/ 214 w 239"/>
                <a:gd name="T21" fmla="*/ 190 h 239"/>
                <a:gd name="T22" fmla="*/ 226 w 239"/>
                <a:gd name="T23" fmla="*/ 171 h 239"/>
                <a:gd name="T24" fmla="*/ 234 w 239"/>
                <a:gd name="T25" fmla="*/ 149 h 239"/>
                <a:gd name="T26" fmla="*/ 238 w 239"/>
                <a:gd name="T27" fmla="*/ 127 h 239"/>
                <a:gd name="T28" fmla="*/ 237 w 239"/>
                <a:gd name="T29" fmla="*/ 104 h 239"/>
                <a:gd name="T30" fmla="*/ 232 w 239"/>
                <a:gd name="T31" fmla="*/ 81 h 239"/>
                <a:gd name="T32" fmla="*/ 221 w 239"/>
                <a:gd name="T33" fmla="*/ 59 h 239"/>
                <a:gd name="T34" fmla="*/ 207 w 239"/>
                <a:gd name="T35" fmla="*/ 39 h 239"/>
                <a:gd name="T36" fmla="*/ 190 w 239"/>
                <a:gd name="T37" fmla="*/ 24 h 239"/>
                <a:gd name="T38" fmla="*/ 171 w 239"/>
                <a:gd name="T39" fmla="*/ 12 h 239"/>
                <a:gd name="T40" fmla="*/ 149 w 239"/>
                <a:gd name="T41" fmla="*/ 4 h 239"/>
                <a:gd name="T42" fmla="*/ 127 w 239"/>
                <a:gd name="T43" fmla="*/ 0 h 239"/>
                <a:gd name="T44" fmla="*/ 104 w 239"/>
                <a:gd name="T45" fmla="*/ 1 h 239"/>
                <a:gd name="T46" fmla="*/ 81 w 239"/>
                <a:gd name="T47" fmla="*/ 6 h 239"/>
                <a:gd name="T48" fmla="*/ 59 w 239"/>
                <a:gd name="T49" fmla="*/ 16 h 239"/>
                <a:gd name="T50" fmla="*/ 39 w 239"/>
                <a:gd name="T51" fmla="*/ 31 h 239"/>
                <a:gd name="T52" fmla="*/ 24 w 239"/>
                <a:gd name="T53" fmla="*/ 48 h 239"/>
                <a:gd name="T54" fmla="*/ 12 w 239"/>
                <a:gd name="T55" fmla="*/ 67 h 239"/>
                <a:gd name="T56" fmla="*/ 4 w 239"/>
                <a:gd name="T57" fmla="*/ 89 h 239"/>
                <a:gd name="T58" fmla="*/ 0 w 239"/>
                <a:gd name="T59" fmla="*/ 111 h 239"/>
                <a:gd name="T60" fmla="*/ 1 w 239"/>
                <a:gd name="T61" fmla="*/ 134 h 239"/>
                <a:gd name="T62" fmla="*/ 6 w 239"/>
                <a:gd name="T63" fmla="*/ 157 h 2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9" h="239">
                  <a:moveTo>
                    <a:pt x="11" y="169"/>
                  </a:moveTo>
                  <a:lnTo>
                    <a:pt x="17" y="180"/>
                  </a:lnTo>
                  <a:lnTo>
                    <a:pt x="23" y="189"/>
                  </a:lnTo>
                  <a:lnTo>
                    <a:pt x="31" y="199"/>
                  </a:lnTo>
                  <a:lnTo>
                    <a:pt x="39" y="207"/>
                  </a:lnTo>
                  <a:lnTo>
                    <a:pt x="48" y="214"/>
                  </a:lnTo>
                  <a:lnTo>
                    <a:pt x="57" y="221"/>
                  </a:lnTo>
                  <a:lnTo>
                    <a:pt x="67" y="226"/>
                  </a:lnTo>
                  <a:lnTo>
                    <a:pt x="78" y="231"/>
                  </a:lnTo>
                  <a:lnTo>
                    <a:pt x="89" y="234"/>
                  </a:lnTo>
                  <a:lnTo>
                    <a:pt x="100" y="236"/>
                  </a:lnTo>
                  <a:lnTo>
                    <a:pt x="111" y="238"/>
                  </a:lnTo>
                  <a:lnTo>
                    <a:pt x="123" y="238"/>
                  </a:lnTo>
                  <a:lnTo>
                    <a:pt x="134" y="237"/>
                  </a:lnTo>
                  <a:lnTo>
                    <a:pt x="146" y="235"/>
                  </a:lnTo>
                  <a:lnTo>
                    <a:pt x="157" y="232"/>
                  </a:lnTo>
                  <a:lnTo>
                    <a:pt x="169" y="227"/>
                  </a:lnTo>
                  <a:lnTo>
                    <a:pt x="179" y="221"/>
                  </a:lnTo>
                  <a:lnTo>
                    <a:pt x="189" y="215"/>
                  </a:lnTo>
                  <a:lnTo>
                    <a:pt x="199" y="207"/>
                  </a:lnTo>
                  <a:lnTo>
                    <a:pt x="207" y="199"/>
                  </a:lnTo>
                  <a:lnTo>
                    <a:pt x="214" y="190"/>
                  </a:lnTo>
                  <a:lnTo>
                    <a:pt x="221" y="181"/>
                  </a:lnTo>
                  <a:lnTo>
                    <a:pt x="226" y="171"/>
                  </a:lnTo>
                  <a:lnTo>
                    <a:pt x="231" y="160"/>
                  </a:lnTo>
                  <a:lnTo>
                    <a:pt x="234" y="149"/>
                  </a:lnTo>
                  <a:lnTo>
                    <a:pt x="236" y="138"/>
                  </a:lnTo>
                  <a:lnTo>
                    <a:pt x="238" y="127"/>
                  </a:lnTo>
                  <a:lnTo>
                    <a:pt x="238" y="115"/>
                  </a:lnTo>
                  <a:lnTo>
                    <a:pt x="237" y="104"/>
                  </a:lnTo>
                  <a:lnTo>
                    <a:pt x="235" y="92"/>
                  </a:lnTo>
                  <a:lnTo>
                    <a:pt x="232" y="81"/>
                  </a:lnTo>
                  <a:lnTo>
                    <a:pt x="227" y="69"/>
                  </a:lnTo>
                  <a:lnTo>
                    <a:pt x="221" y="59"/>
                  </a:lnTo>
                  <a:lnTo>
                    <a:pt x="215" y="48"/>
                  </a:lnTo>
                  <a:lnTo>
                    <a:pt x="207" y="39"/>
                  </a:lnTo>
                  <a:lnTo>
                    <a:pt x="199" y="31"/>
                  </a:lnTo>
                  <a:lnTo>
                    <a:pt x="190" y="24"/>
                  </a:lnTo>
                  <a:lnTo>
                    <a:pt x="181" y="17"/>
                  </a:lnTo>
                  <a:lnTo>
                    <a:pt x="171" y="12"/>
                  </a:lnTo>
                  <a:lnTo>
                    <a:pt x="160" y="7"/>
                  </a:lnTo>
                  <a:lnTo>
                    <a:pt x="149" y="4"/>
                  </a:lnTo>
                  <a:lnTo>
                    <a:pt x="138" y="2"/>
                  </a:lnTo>
                  <a:lnTo>
                    <a:pt x="127" y="0"/>
                  </a:lnTo>
                  <a:lnTo>
                    <a:pt x="115" y="0"/>
                  </a:lnTo>
                  <a:lnTo>
                    <a:pt x="104" y="1"/>
                  </a:lnTo>
                  <a:lnTo>
                    <a:pt x="92" y="3"/>
                  </a:lnTo>
                  <a:lnTo>
                    <a:pt x="81" y="6"/>
                  </a:lnTo>
                  <a:lnTo>
                    <a:pt x="69" y="11"/>
                  </a:lnTo>
                  <a:lnTo>
                    <a:pt x="59" y="16"/>
                  </a:lnTo>
                  <a:lnTo>
                    <a:pt x="49" y="23"/>
                  </a:lnTo>
                  <a:lnTo>
                    <a:pt x="39" y="31"/>
                  </a:lnTo>
                  <a:lnTo>
                    <a:pt x="31" y="39"/>
                  </a:lnTo>
                  <a:lnTo>
                    <a:pt x="24" y="48"/>
                  </a:lnTo>
                  <a:lnTo>
                    <a:pt x="17" y="57"/>
                  </a:lnTo>
                  <a:lnTo>
                    <a:pt x="12" y="67"/>
                  </a:lnTo>
                  <a:lnTo>
                    <a:pt x="7" y="78"/>
                  </a:lnTo>
                  <a:lnTo>
                    <a:pt x="4" y="89"/>
                  </a:lnTo>
                  <a:lnTo>
                    <a:pt x="2" y="100"/>
                  </a:lnTo>
                  <a:lnTo>
                    <a:pt x="0" y="111"/>
                  </a:lnTo>
                  <a:lnTo>
                    <a:pt x="0" y="123"/>
                  </a:lnTo>
                  <a:lnTo>
                    <a:pt x="1" y="134"/>
                  </a:lnTo>
                  <a:lnTo>
                    <a:pt x="3" y="146"/>
                  </a:lnTo>
                  <a:lnTo>
                    <a:pt x="6" y="157"/>
                  </a:lnTo>
                  <a:lnTo>
                    <a:pt x="11" y="169"/>
                  </a:lnTo>
                </a:path>
              </a:pathLst>
            </a:custGeom>
            <a:solidFill>
              <a:srgbClr val="4E68A3"/>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24" name="Freeform 219"/>
            <p:cNvSpPr>
              <a:spLocks/>
            </p:cNvSpPr>
            <p:nvPr/>
          </p:nvSpPr>
          <p:spPr bwMode="auto">
            <a:xfrm>
              <a:off x="226" y="257"/>
              <a:ext cx="233" cy="233"/>
            </a:xfrm>
            <a:custGeom>
              <a:avLst/>
              <a:gdLst>
                <a:gd name="T0" fmla="*/ 16 w 233"/>
                <a:gd name="T1" fmla="*/ 175 h 233"/>
                <a:gd name="T2" fmla="*/ 30 w 233"/>
                <a:gd name="T3" fmla="*/ 194 h 233"/>
                <a:gd name="T4" fmla="*/ 46 w 233"/>
                <a:gd name="T5" fmla="*/ 209 h 233"/>
                <a:gd name="T6" fmla="*/ 65 w 233"/>
                <a:gd name="T7" fmla="*/ 220 h 233"/>
                <a:gd name="T8" fmla="*/ 86 w 233"/>
                <a:gd name="T9" fmla="*/ 228 h 233"/>
                <a:gd name="T10" fmla="*/ 108 w 233"/>
                <a:gd name="T11" fmla="*/ 232 h 233"/>
                <a:gd name="T12" fmla="*/ 131 w 233"/>
                <a:gd name="T13" fmla="*/ 231 h 233"/>
                <a:gd name="T14" fmla="*/ 153 w 233"/>
                <a:gd name="T15" fmla="*/ 226 h 233"/>
                <a:gd name="T16" fmla="*/ 175 w 233"/>
                <a:gd name="T17" fmla="*/ 216 h 233"/>
                <a:gd name="T18" fmla="*/ 194 w 233"/>
                <a:gd name="T19" fmla="*/ 202 h 233"/>
                <a:gd name="T20" fmla="*/ 209 w 233"/>
                <a:gd name="T21" fmla="*/ 186 h 233"/>
                <a:gd name="T22" fmla="*/ 220 w 233"/>
                <a:gd name="T23" fmla="*/ 167 h 233"/>
                <a:gd name="T24" fmla="*/ 228 w 233"/>
                <a:gd name="T25" fmla="*/ 146 h 233"/>
                <a:gd name="T26" fmla="*/ 232 w 233"/>
                <a:gd name="T27" fmla="*/ 124 h 233"/>
                <a:gd name="T28" fmla="*/ 231 w 233"/>
                <a:gd name="T29" fmla="*/ 101 h 233"/>
                <a:gd name="T30" fmla="*/ 226 w 233"/>
                <a:gd name="T31" fmla="*/ 79 h 233"/>
                <a:gd name="T32" fmla="*/ 216 w 233"/>
                <a:gd name="T33" fmla="*/ 57 h 233"/>
                <a:gd name="T34" fmla="*/ 202 w 233"/>
                <a:gd name="T35" fmla="*/ 38 h 233"/>
                <a:gd name="T36" fmla="*/ 186 w 233"/>
                <a:gd name="T37" fmla="*/ 23 h 233"/>
                <a:gd name="T38" fmla="*/ 166 w 233"/>
                <a:gd name="T39" fmla="*/ 12 h 233"/>
                <a:gd name="T40" fmla="*/ 146 w 233"/>
                <a:gd name="T41" fmla="*/ 4 h 233"/>
                <a:gd name="T42" fmla="*/ 124 w 233"/>
                <a:gd name="T43" fmla="*/ 0 h 233"/>
                <a:gd name="T44" fmla="*/ 101 w 233"/>
                <a:gd name="T45" fmla="*/ 1 h 233"/>
                <a:gd name="T46" fmla="*/ 79 w 233"/>
                <a:gd name="T47" fmla="*/ 6 h 233"/>
                <a:gd name="T48" fmla="*/ 57 w 233"/>
                <a:gd name="T49" fmla="*/ 16 h 233"/>
                <a:gd name="T50" fmla="*/ 38 w 233"/>
                <a:gd name="T51" fmla="*/ 30 h 233"/>
                <a:gd name="T52" fmla="*/ 23 w 233"/>
                <a:gd name="T53" fmla="*/ 46 h 233"/>
                <a:gd name="T54" fmla="*/ 12 w 233"/>
                <a:gd name="T55" fmla="*/ 65 h 233"/>
                <a:gd name="T56" fmla="*/ 4 w 233"/>
                <a:gd name="T57" fmla="*/ 86 h 233"/>
                <a:gd name="T58" fmla="*/ 0 w 233"/>
                <a:gd name="T59" fmla="*/ 108 h 233"/>
                <a:gd name="T60" fmla="*/ 1 w 233"/>
                <a:gd name="T61" fmla="*/ 131 h 233"/>
                <a:gd name="T62" fmla="*/ 6 w 233"/>
                <a:gd name="T63" fmla="*/ 153 h 2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3" h="233">
                  <a:moveTo>
                    <a:pt x="11" y="164"/>
                  </a:moveTo>
                  <a:lnTo>
                    <a:pt x="16" y="175"/>
                  </a:lnTo>
                  <a:lnTo>
                    <a:pt x="23" y="185"/>
                  </a:lnTo>
                  <a:lnTo>
                    <a:pt x="30" y="194"/>
                  </a:lnTo>
                  <a:lnTo>
                    <a:pt x="38" y="202"/>
                  </a:lnTo>
                  <a:lnTo>
                    <a:pt x="46" y="209"/>
                  </a:lnTo>
                  <a:lnTo>
                    <a:pt x="56" y="215"/>
                  </a:lnTo>
                  <a:lnTo>
                    <a:pt x="65" y="220"/>
                  </a:lnTo>
                  <a:lnTo>
                    <a:pt x="76" y="225"/>
                  </a:lnTo>
                  <a:lnTo>
                    <a:pt x="86" y="228"/>
                  </a:lnTo>
                  <a:lnTo>
                    <a:pt x="97" y="230"/>
                  </a:lnTo>
                  <a:lnTo>
                    <a:pt x="108" y="232"/>
                  </a:lnTo>
                  <a:lnTo>
                    <a:pt x="120" y="232"/>
                  </a:lnTo>
                  <a:lnTo>
                    <a:pt x="131" y="231"/>
                  </a:lnTo>
                  <a:lnTo>
                    <a:pt x="142" y="229"/>
                  </a:lnTo>
                  <a:lnTo>
                    <a:pt x="153" y="226"/>
                  </a:lnTo>
                  <a:lnTo>
                    <a:pt x="164" y="221"/>
                  </a:lnTo>
                  <a:lnTo>
                    <a:pt x="175" y="216"/>
                  </a:lnTo>
                  <a:lnTo>
                    <a:pt x="185" y="209"/>
                  </a:lnTo>
                  <a:lnTo>
                    <a:pt x="194" y="202"/>
                  </a:lnTo>
                  <a:lnTo>
                    <a:pt x="202" y="194"/>
                  </a:lnTo>
                  <a:lnTo>
                    <a:pt x="209" y="186"/>
                  </a:lnTo>
                  <a:lnTo>
                    <a:pt x="215" y="176"/>
                  </a:lnTo>
                  <a:lnTo>
                    <a:pt x="220" y="167"/>
                  </a:lnTo>
                  <a:lnTo>
                    <a:pt x="225" y="156"/>
                  </a:lnTo>
                  <a:lnTo>
                    <a:pt x="228" y="146"/>
                  </a:lnTo>
                  <a:lnTo>
                    <a:pt x="230" y="135"/>
                  </a:lnTo>
                  <a:lnTo>
                    <a:pt x="232" y="124"/>
                  </a:lnTo>
                  <a:lnTo>
                    <a:pt x="232" y="112"/>
                  </a:lnTo>
                  <a:lnTo>
                    <a:pt x="231" y="101"/>
                  </a:lnTo>
                  <a:lnTo>
                    <a:pt x="229" y="90"/>
                  </a:lnTo>
                  <a:lnTo>
                    <a:pt x="226" y="79"/>
                  </a:lnTo>
                  <a:lnTo>
                    <a:pt x="221" y="68"/>
                  </a:lnTo>
                  <a:lnTo>
                    <a:pt x="216" y="57"/>
                  </a:lnTo>
                  <a:lnTo>
                    <a:pt x="209" y="47"/>
                  </a:lnTo>
                  <a:lnTo>
                    <a:pt x="202" y="38"/>
                  </a:lnTo>
                  <a:lnTo>
                    <a:pt x="194" y="30"/>
                  </a:lnTo>
                  <a:lnTo>
                    <a:pt x="186" y="23"/>
                  </a:lnTo>
                  <a:lnTo>
                    <a:pt x="176" y="17"/>
                  </a:lnTo>
                  <a:lnTo>
                    <a:pt x="166" y="12"/>
                  </a:lnTo>
                  <a:lnTo>
                    <a:pt x="156" y="7"/>
                  </a:lnTo>
                  <a:lnTo>
                    <a:pt x="146" y="4"/>
                  </a:lnTo>
                  <a:lnTo>
                    <a:pt x="135" y="2"/>
                  </a:lnTo>
                  <a:lnTo>
                    <a:pt x="124" y="0"/>
                  </a:lnTo>
                  <a:lnTo>
                    <a:pt x="112" y="0"/>
                  </a:lnTo>
                  <a:lnTo>
                    <a:pt x="101" y="1"/>
                  </a:lnTo>
                  <a:lnTo>
                    <a:pt x="90" y="3"/>
                  </a:lnTo>
                  <a:lnTo>
                    <a:pt x="79" y="6"/>
                  </a:lnTo>
                  <a:lnTo>
                    <a:pt x="68" y="11"/>
                  </a:lnTo>
                  <a:lnTo>
                    <a:pt x="57" y="16"/>
                  </a:lnTo>
                  <a:lnTo>
                    <a:pt x="47" y="23"/>
                  </a:lnTo>
                  <a:lnTo>
                    <a:pt x="38" y="30"/>
                  </a:lnTo>
                  <a:lnTo>
                    <a:pt x="30" y="38"/>
                  </a:lnTo>
                  <a:lnTo>
                    <a:pt x="23" y="46"/>
                  </a:lnTo>
                  <a:lnTo>
                    <a:pt x="17" y="56"/>
                  </a:lnTo>
                  <a:lnTo>
                    <a:pt x="12" y="65"/>
                  </a:lnTo>
                  <a:lnTo>
                    <a:pt x="7" y="76"/>
                  </a:lnTo>
                  <a:lnTo>
                    <a:pt x="4" y="86"/>
                  </a:lnTo>
                  <a:lnTo>
                    <a:pt x="2" y="97"/>
                  </a:lnTo>
                  <a:lnTo>
                    <a:pt x="0" y="108"/>
                  </a:lnTo>
                  <a:lnTo>
                    <a:pt x="0" y="120"/>
                  </a:lnTo>
                  <a:lnTo>
                    <a:pt x="1" y="131"/>
                  </a:lnTo>
                  <a:lnTo>
                    <a:pt x="3" y="142"/>
                  </a:lnTo>
                  <a:lnTo>
                    <a:pt x="6" y="153"/>
                  </a:lnTo>
                  <a:lnTo>
                    <a:pt x="11" y="164"/>
                  </a:lnTo>
                </a:path>
              </a:pathLst>
            </a:custGeom>
            <a:solidFill>
              <a:srgbClr val="506BA5"/>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25" name="Freeform 220"/>
            <p:cNvSpPr>
              <a:spLocks/>
            </p:cNvSpPr>
            <p:nvPr/>
          </p:nvSpPr>
          <p:spPr bwMode="auto">
            <a:xfrm>
              <a:off x="229" y="260"/>
              <a:ext cx="229" cy="228"/>
            </a:xfrm>
            <a:custGeom>
              <a:avLst/>
              <a:gdLst>
                <a:gd name="T0" fmla="*/ 16 w 229"/>
                <a:gd name="T1" fmla="*/ 171 h 228"/>
                <a:gd name="T2" fmla="*/ 29 w 229"/>
                <a:gd name="T3" fmla="*/ 189 h 228"/>
                <a:gd name="T4" fmla="*/ 46 w 229"/>
                <a:gd name="T5" fmla="*/ 204 h 228"/>
                <a:gd name="T6" fmla="*/ 65 w 229"/>
                <a:gd name="T7" fmla="*/ 216 h 228"/>
                <a:gd name="T8" fmla="*/ 85 w 229"/>
                <a:gd name="T9" fmla="*/ 223 h 228"/>
                <a:gd name="T10" fmla="*/ 107 w 229"/>
                <a:gd name="T11" fmla="*/ 227 h 228"/>
                <a:gd name="T12" fmla="*/ 129 w 229"/>
                <a:gd name="T13" fmla="*/ 226 h 228"/>
                <a:gd name="T14" fmla="*/ 151 w 229"/>
                <a:gd name="T15" fmla="*/ 221 h 228"/>
                <a:gd name="T16" fmla="*/ 172 w 229"/>
                <a:gd name="T17" fmla="*/ 211 h 228"/>
                <a:gd name="T18" fmla="*/ 190 w 229"/>
                <a:gd name="T19" fmla="*/ 198 h 228"/>
                <a:gd name="T20" fmla="*/ 205 w 229"/>
                <a:gd name="T21" fmla="*/ 182 h 228"/>
                <a:gd name="T22" fmla="*/ 217 w 229"/>
                <a:gd name="T23" fmla="*/ 163 h 228"/>
                <a:gd name="T24" fmla="*/ 224 w 229"/>
                <a:gd name="T25" fmla="*/ 143 h 228"/>
                <a:gd name="T26" fmla="*/ 228 w 229"/>
                <a:gd name="T27" fmla="*/ 121 h 228"/>
                <a:gd name="T28" fmla="*/ 227 w 229"/>
                <a:gd name="T29" fmla="*/ 99 h 228"/>
                <a:gd name="T30" fmla="*/ 222 w 229"/>
                <a:gd name="T31" fmla="*/ 77 h 228"/>
                <a:gd name="T32" fmla="*/ 212 w 229"/>
                <a:gd name="T33" fmla="*/ 56 h 228"/>
                <a:gd name="T34" fmla="*/ 199 w 229"/>
                <a:gd name="T35" fmla="*/ 38 h 228"/>
                <a:gd name="T36" fmla="*/ 182 w 229"/>
                <a:gd name="T37" fmla="*/ 23 h 228"/>
                <a:gd name="T38" fmla="*/ 163 w 229"/>
                <a:gd name="T39" fmla="*/ 11 h 228"/>
                <a:gd name="T40" fmla="*/ 143 w 229"/>
                <a:gd name="T41" fmla="*/ 4 h 228"/>
                <a:gd name="T42" fmla="*/ 121 w 229"/>
                <a:gd name="T43" fmla="*/ 0 h 228"/>
                <a:gd name="T44" fmla="*/ 99 w 229"/>
                <a:gd name="T45" fmla="*/ 1 h 228"/>
                <a:gd name="T46" fmla="*/ 77 w 229"/>
                <a:gd name="T47" fmla="*/ 6 h 228"/>
                <a:gd name="T48" fmla="*/ 56 w 229"/>
                <a:gd name="T49" fmla="*/ 16 h 228"/>
                <a:gd name="T50" fmla="*/ 38 w 229"/>
                <a:gd name="T51" fmla="*/ 29 h 228"/>
                <a:gd name="T52" fmla="*/ 23 w 229"/>
                <a:gd name="T53" fmla="*/ 45 h 228"/>
                <a:gd name="T54" fmla="*/ 11 w 229"/>
                <a:gd name="T55" fmla="*/ 64 h 228"/>
                <a:gd name="T56" fmla="*/ 4 w 229"/>
                <a:gd name="T57" fmla="*/ 84 h 228"/>
                <a:gd name="T58" fmla="*/ 0 w 229"/>
                <a:gd name="T59" fmla="*/ 106 h 228"/>
                <a:gd name="T60" fmla="*/ 1 w 229"/>
                <a:gd name="T61" fmla="*/ 128 h 228"/>
                <a:gd name="T62" fmla="*/ 6 w 229"/>
                <a:gd name="T63" fmla="*/ 150 h 2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9" h="228">
                  <a:moveTo>
                    <a:pt x="11" y="161"/>
                  </a:moveTo>
                  <a:lnTo>
                    <a:pt x="16" y="171"/>
                  </a:lnTo>
                  <a:lnTo>
                    <a:pt x="22" y="181"/>
                  </a:lnTo>
                  <a:lnTo>
                    <a:pt x="29" y="189"/>
                  </a:lnTo>
                  <a:lnTo>
                    <a:pt x="37" y="197"/>
                  </a:lnTo>
                  <a:lnTo>
                    <a:pt x="46" y="204"/>
                  </a:lnTo>
                  <a:lnTo>
                    <a:pt x="55" y="210"/>
                  </a:lnTo>
                  <a:lnTo>
                    <a:pt x="65" y="216"/>
                  </a:lnTo>
                  <a:lnTo>
                    <a:pt x="75" y="220"/>
                  </a:lnTo>
                  <a:lnTo>
                    <a:pt x="85" y="223"/>
                  </a:lnTo>
                  <a:lnTo>
                    <a:pt x="96" y="226"/>
                  </a:lnTo>
                  <a:lnTo>
                    <a:pt x="107" y="227"/>
                  </a:lnTo>
                  <a:lnTo>
                    <a:pt x="118" y="227"/>
                  </a:lnTo>
                  <a:lnTo>
                    <a:pt x="129" y="226"/>
                  </a:lnTo>
                  <a:lnTo>
                    <a:pt x="140" y="224"/>
                  </a:lnTo>
                  <a:lnTo>
                    <a:pt x="151" y="221"/>
                  </a:lnTo>
                  <a:lnTo>
                    <a:pt x="162" y="217"/>
                  </a:lnTo>
                  <a:lnTo>
                    <a:pt x="172" y="211"/>
                  </a:lnTo>
                  <a:lnTo>
                    <a:pt x="182" y="205"/>
                  </a:lnTo>
                  <a:lnTo>
                    <a:pt x="190" y="198"/>
                  </a:lnTo>
                  <a:lnTo>
                    <a:pt x="198" y="190"/>
                  </a:lnTo>
                  <a:lnTo>
                    <a:pt x="205" y="182"/>
                  </a:lnTo>
                  <a:lnTo>
                    <a:pt x="211" y="173"/>
                  </a:lnTo>
                  <a:lnTo>
                    <a:pt x="217" y="163"/>
                  </a:lnTo>
                  <a:lnTo>
                    <a:pt x="221" y="153"/>
                  </a:lnTo>
                  <a:lnTo>
                    <a:pt x="224" y="143"/>
                  </a:lnTo>
                  <a:lnTo>
                    <a:pt x="226" y="132"/>
                  </a:lnTo>
                  <a:lnTo>
                    <a:pt x="228" y="121"/>
                  </a:lnTo>
                  <a:lnTo>
                    <a:pt x="228" y="110"/>
                  </a:lnTo>
                  <a:lnTo>
                    <a:pt x="227" y="99"/>
                  </a:lnTo>
                  <a:lnTo>
                    <a:pt x="225" y="88"/>
                  </a:lnTo>
                  <a:lnTo>
                    <a:pt x="222" y="77"/>
                  </a:lnTo>
                  <a:lnTo>
                    <a:pt x="217" y="66"/>
                  </a:lnTo>
                  <a:lnTo>
                    <a:pt x="212" y="56"/>
                  </a:lnTo>
                  <a:lnTo>
                    <a:pt x="206" y="46"/>
                  </a:lnTo>
                  <a:lnTo>
                    <a:pt x="199" y="38"/>
                  </a:lnTo>
                  <a:lnTo>
                    <a:pt x="191" y="30"/>
                  </a:lnTo>
                  <a:lnTo>
                    <a:pt x="182" y="23"/>
                  </a:lnTo>
                  <a:lnTo>
                    <a:pt x="173" y="17"/>
                  </a:lnTo>
                  <a:lnTo>
                    <a:pt x="163" y="11"/>
                  </a:lnTo>
                  <a:lnTo>
                    <a:pt x="153" y="7"/>
                  </a:lnTo>
                  <a:lnTo>
                    <a:pt x="143" y="4"/>
                  </a:lnTo>
                  <a:lnTo>
                    <a:pt x="132" y="1"/>
                  </a:lnTo>
                  <a:lnTo>
                    <a:pt x="121" y="0"/>
                  </a:lnTo>
                  <a:lnTo>
                    <a:pt x="110" y="0"/>
                  </a:lnTo>
                  <a:lnTo>
                    <a:pt x="99" y="1"/>
                  </a:lnTo>
                  <a:lnTo>
                    <a:pt x="88" y="3"/>
                  </a:lnTo>
                  <a:lnTo>
                    <a:pt x="77" y="6"/>
                  </a:lnTo>
                  <a:lnTo>
                    <a:pt x="66" y="10"/>
                  </a:lnTo>
                  <a:lnTo>
                    <a:pt x="56" y="16"/>
                  </a:lnTo>
                  <a:lnTo>
                    <a:pt x="46" y="22"/>
                  </a:lnTo>
                  <a:lnTo>
                    <a:pt x="38" y="29"/>
                  </a:lnTo>
                  <a:lnTo>
                    <a:pt x="30" y="37"/>
                  </a:lnTo>
                  <a:lnTo>
                    <a:pt x="23" y="45"/>
                  </a:lnTo>
                  <a:lnTo>
                    <a:pt x="17" y="54"/>
                  </a:lnTo>
                  <a:lnTo>
                    <a:pt x="11" y="64"/>
                  </a:lnTo>
                  <a:lnTo>
                    <a:pt x="7" y="74"/>
                  </a:lnTo>
                  <a:lnTo>
                    <a:pt x="4" y="84"/>
                  </a:lnTo>
                  <a:lnTo>
                    <a:pt x="2" y="95"/>
                  </a:lnTo>
                  <a:lnTo>
                    <a:pt x="0" y="106"/>
                  </a:lnTo>
                  <a:lnTo>
                    <a:pt x="0" y="117"/>
                  </a:lnTo>
                  <a:lnTo>
                    <a:pt x="1" y="128"/>
                  </a:lnTo>
                  <a:lnTo>
                    <a:pt x="3" y="139"/>
                  </a:lnTo>
                  <a:lnTo>
                    <a:pt x="6" y="150"/>
                  </a:lnTo>
                  <a:lnTo>
                    <a:pt x="11" y="161"/>
                  </a:lnTo>
                </a:path>
              </a:pathLst>
            </a:custGeom>
            <a:solidFill>
              <a:srgbClr val="526EA6"/>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26" name="Freeform 221"/>
            <p:cNvSpPr>
              <a:spLocks/>
            </p:cNvSpPr>
            <p:nvPr/>
          </p:nvSpPr>
          <p:spPr bwMode="auto">
            <a:xfrm>
              <a:off x="235" y="261"/>
              <a:ext cx="222" cy="224"/>
            </a:xfrm>
            <a:custGeom>
              <a:avLst/>
              <a:gdLst>
                <a:gd name="T0" fmla="*/ 15 w 222"/>
                <a:gd name="T1" fmla="*/ 168 h 224"/>
                <a:gd name="T2" fmla="*/ 28 w 222"/>
                <a:gd name="T3" fmla="*/ 186 h 224"/>
                <a:gd name="T4" fmla="*/ 44 w 222"/>
                <a:gd name="T5" fmla="*/ 201 h 224"/>
                <a:gd name="T6" fmla="*/ 62 w 222"/>
                <a:gd name="T7" fmla="*/ 212 h 224"/>
                <a:gd name="T8" fmla="*/ 82 w 222"/>
                <a:gd name="T9" fmla="*/ 219 h 224"/>
                <a:gd name="T10" fmla="*/ 103 w 222"/>
                <a:gd name="T11" fmla="*/ 223 h 224"/>
                <a:gd name="T12" fmla="*/ 124 w 222"/>
                <a:gd name="T13" fmla="*/ 222 h 224"/>
                <a:gd name="T14" fmla="*/ 146 w 222"/>
                <a:gd name="T15" fmla="*/ 217 h 224"/>
                <a:gd name="T16" fmla="*/ 166 w 222"/>
                <a:gd name="T17" fmla="*/ 207 h 224"/>
                <a:gd name="T18" fmla="*/ 184 w 222"/>
                <a:gd name="T19" fmla="*/ 194 h 224"/>
                <a:gd name="T20" fmla="*/ 199 w 222"/>
                <a:gd name="T21" fmla="*/ 178 h 224"/>
                <a:gd name="T22" fmla="*/ 210 w 222"/>
                <a:gd name="T23" fmla="*/ 160 h 224"/>
                <a:gd name="T24" fmla="*/ 217 w 222"/>
                <a:gd name="T25" fmla="*/ 140 h 224"/>
                <a:gd name="T26" fmla="*/ 221 w 222"/>
                <a:gd name="T27" fmla="*/ 118 h 224"/>
                <a:gd name="T28" fmla="*/ 220 w 222"/>
                <a:gd name="T29" fmla="*/ 97 h 224"/>
                <a:gd name="T30" fmla="*/ 215 w 222"/>
                <a:gd name="T31" fmla="*/ 75 h 224"/>
                <a:gd name="T32" fmla="*/ 206 w 222"/>
                <a:gd name="T33" fmla="*/ 55 h 224"/>
                <a:gd name="T34" fmla="*/ 193 w 222"/>
                <a:gd name="T35" fmla="*/ 37 h 224"/>
                <a:gd name="T36" fmla="*/ 177 w 222"/>
                <a:gd name="T37" fmla="*/ 22 h 224"/>
                <a:gd name="T38" fmla="*/ 159 w 222"/>
                <a:gd name="T39" fmla="*/ 11 h 224"/>
                <a:gd name="T40" fmla="*/ 139 w 222"/>
                <a:gd name="T41" fmla="*/ 4 h 224"/>
                <a:gd name="T42" fmla="*/ 118 w 222"/>
                <a:gd name="T43" fmla="*/ 0 h 224"/>
                <a:gd name="T44" fmla="*/ 97 w 222"/>
                <a:gd name="T45" fmla="*/ 1 h 224"/>
                <a:gd name="T46" fmla="*/ 75 w 222"/>
                <a:gd name="T47" fmla="*/ 6 h 224"/>
                <a:gd name="T48" fmla="*/ 55 w 222"/>
                <a:gd name="T49" fmla="*/ 16 h 224"/>
                <a:gd name="T50" fmla="*/ 37 w 222"/>
                <a:gd name="T51" fmla="*/ 29 h 224"/>
                <a:gd name="T52" fmla="*/ 22 w 222"/>
                <a:gd name="T53" fmla="*/ 45 h 224"/>
                <a:gd name="T54" fmla="*/ 11 w 222"/>
                <a:gd name="T55" fmla="*/ 63 h 224"/>
                <a:gd name="T56" fmla="*/ 4 w 222"/>
                <a:gd name="T57" fmla="*/ 83 h 224"/>
                <a:gd name="T58" fmla="*/ 0 w 222"/>
                <a:gd name="T59" fmla="*/ 105 h 224"/>
                <a:gd name="T60" fmla="*/ 1 w 222"/>
                <a:gd name="T61" fmla="*/ 126 h 224"/>
                <a:gd name="T62" fmla="*/ 6 w 222"/>
                <a:gd name="T63" fmla="*/ 148 h 2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2" h="224">
                  <a:moveTo>
                    <a:pt x="10" y="158"/>
                  </a:moveTo>
                  <a:lnTo>
                    <a:pt x="15" y="168"/>
                  </a:lnTo>
                  <a:lnTo>
                    <a:pt x="21" y="178"/>
                  </a:lnTo>
                  <a:lnTo>
                    <a:pt x="28" y="186"/>
                  </a:lnTo>
                  <a:lnTo>
                    <a:pt x="35" y="194"/>
                  </a:lnTo>
                  <a:lnTo>
                    <a:pt x="44" y="201"/>
                  </a:lnTo>
                  <a:lnTo>
                    <a:pt x="53" y="207"/>
                  </a:lnTo>
                  <a:lnTo>
                    <a:pt x="62" y="212"/>
                  </a:lnTo>
                  <a:lnTo>
                    <a:pt x="72" y="216"/>
                  </a:lnTo>
                  <a:lnTo>
                    <a:pt x="82" y="219"/>
                  </a:lnTo>
                  <a:lnTo>
                    <a:pt x="92" y="221"/>
                  </a:lnTo>
                  <a:lnTo>
                    <a:pt x="103" y="223"/>
                  </a:lnTo>
                  <a:lnTo>
                    <a:pt x="113" y="223"/>
                  </a:lnTo>
                  <a:lnTo>
                    <a:pt x="124" y="222"/>
                  </a:lnTo>
                  <a:lnTo>
                    <a:pt x="135" y="220"/>
                  </a:lnTo>
                  <a:lnTo>
                    <a:pt x="146" y="217"/>
                  </a:lnTo>
                  <a:lnTo>
                    <a:pt x="156" y="212"/>
                  </a:lnTo>
                  <a:lnTo>
                    <a:pt x="166" y="207"/>
                  </a:lnTo>
                  <a:lnTo>
                    <a:pt x="176" y="201"/>
                  </a:lnTo>
                  <a:lnTo>
                    <a:pt x="184" y="194"/>
                  </a:lnTo>
                  <a:lnTo>
                    <a:pt x="192" y="186"/>
                  </a:lnTo>
                  <a:lnTo>
                    <a:pt x="199" y="178"/>
                  </a:lnTo>
                  <a:lnTo>
                    <a:pt x="205" y="169"/>
                  </a:lnTo>
                  <a:lnTo>
                    <a:pt x="210" y="160"/>
                  </a:lnTo>
                  <a:lnTo>
                    <a:pt x="214" y="150"/>
                  </a:lnTo>
                  <a:lnTo>
                    <a:pt x="217" y="140"/>
                  </a:lnTo>
                  <a:lnTo>
                    <a:pt x="220" y="129"/>
                  </a:lnTo>
                  <a:lnTo>
                    <a:pt x="221" y="118"/>
                  </a:lnTo>
                  <a:lnTo>
                    <a:pt x="221" y="108"/>
                  </a:lnTo>
                  <a:lnTo>
                    <a:pt x="220" y="97"/>
                  </a:lnTo>
                  <a:lnTo>
                    <a:pt x="219" y="86"/>
                  </a:lnTo>
                  <a:lnTo>
                    <a:pt x="215" y="75"/>
                  </a:lnTo>
                  <a:lnTo>
                    <a:pt x="211" y="65"/>
                  </a:lnTo>
                  <a:lnTo>
                    <a:pt x="206" y="55"/>
                  </a:lnTo>
                  <a:lnTo>
                    <a:pt x="200" y="45"/>
                  </a:lnTo>
                  <a:lnTo>
                    <a:pt x="193" y="37"/>
                  </a:lnTo>
                  <a:lnTo>
                    <a:pt x="186" y="29"/>
                  </a:lnTo>
                  <a:lnTo>
                    <a:pt x="177" y="22"/>
                  </a:lnTo>
                  <a:lnTo>
                    <a:pt x="168" y="16"/>
                  </a:lnTo>
                  <a:lnTo>
                    <a:pt x="159" y="11"/>
                  </a:lnTo>
                  <a:lnTo>
                    <a:pt x="149" y="7"/>
                  </a:lnTo>
                  <a:lnTo>
                    <a:pt x="139" y="4"/>
                  </a:lnTo>
                  <a:lnTo>
                    <a:pt x="129" y="2"/>
                  </a:lnTo>
                  <a:lnTo>
                    <a:pt x="118" y="0"/>
                  </a:lnTo>
                  <a:lnTo>
                    <a:pt x="108" y="0"/>
                  </a:lnTo>
                  <a:lnTo>
                    <a:pt x="97" y="1"/>
                  </a:lnTo>
                  <a:lnTo>
                    <a:pt x="86" y="3"/>
                  </a:lnTo>
                  <a:lnTo>
                    <a:pt x="75" y="6"/>
                  </a:lnTo>
                  <a:lnTo>
                    <a:pt x="65" y="11"/>
                  </a:lnTo>
                  <a:lnTo>
                    <a:pt x="55" y="16"/>
                  </a:lnTo>
                  <a:lnTo>
                    <a:pt x="45" y="22"/>
                  </a:lnTo>
                  <a:lnTo>
                    <a:pt x="37" y="29"/>
                  </a:lnTo>
                  <a:lnTo>
                    <a:pt x="29" y="37"/>
                  </a:lnTo>
                  <a:lnTo>
                    <a:pt x="22" y="45"/>
                  </a:lnTo>
                  <a:lnTo>
                    <a:pt x="16" y="54"/>
                  </a:lnTo>
                  <a:lnTo>
                    <a:pt x="11" y="63"/>
                  </a:lnTo>
                  <a:lnTo>
                    <a:pt x="7" y="73"/>
                  </a:lnTo>
                  <a:lnTo>
                    <a:pt x="4" y="83"/>
                  </a:lnTo>
                  <a:lnTo>
                    <a:pt x="1" y="94"/>
                  </a:lnTo>
                  <a:lnTo>
                    <a:pt x="0" y="105"/>
                  </a:lnTo>
                  <a:lnTo>
                    <a:pt x="0" y="115"/>
                  </a:lnTo>
                  <a:lnTo>
                    <a:pt x="1" y="126"/>
                  </a:lnTo>
                  <a:lnTo>
                    <a:pt x="2" y="137"/>
                  </a:lnTo>
                  <a:lnTo>
                    <a:pt x="6" y="148"/>
                  </a:lnTo>
                  <a:lnTo>
                    <a:pt x="10" y="158"/>
                  </a:lnTo>
                </a:path>
              </a:pathLst>
            </a:custGeom>
            <a:solidFill>
              <a:srgbClr val="5570A8"/>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27" name="Freeform 222"/>
            <p:cNvSpPr>
              <a:spLocks/>
            </p:cNvSpPr>
            <p:nvPr/>
          </p:nvSpPr>
          <p:spPr bwMode="auto">
            <a:xfrm>
              <a:off x="238" y="262"/>
              <a:ext cx="218" cy="218"/>
            </a:xfrm>
            <a:custGeom>
              <a:avLst/>
              <a:gdLst>
                <a:gd name="T0" fmla="*/ 15 w 218"/>
                <a:gd name="T1" fmla="*/ 164 h 218"/>
                <a:gd name="T2" fmla="*/ 28 w 218"/>
                <a:gd name="T3" fmla="*/ 181 h 218"/>
                <a:gd name="T4" fmla="*/ 43 w 218"/>
                <a:gd name="T5" fmla="*/ 195 h 218"/>
                <a:gd name="T6" fmla="*/ 61 w 218"/>
                <a:gd name="T7" fmla="*/ 206 h 218"/>
                <a:gd name="T8" fmla="*/ 81 w 218"/>
                <a:gd name="T9" fmla="*/ 213 h 218"/>
                <a:gd name="T10" fmla="*/ 101 w 218"/>
                <a:gd name="T11" fmla="*/ 217 h 218"/>
                <a:gd name="T12" fmla="*/ 122 w 218"/>
                <a:gd name="T13" fmla="*/ 216 h 218"/>
                <a:gd name="T14" fmla="*/ 143 w 218"/>
                <a:gd name="T15" fmla="*/ 211 h 218"/>
                <a:gd name="T16" fmla="*/ 164 w 218"/>
                <a:gd name="T17" fmla="*/ 202 h 218"/>
                <a:gd name="T18" fmla="*/ 181 w 218"/>
                <a:gd name="T19" fmla="*/ 189 h 218"/>
                <a:gd name="T20" fmla="*/ 195 w 218"/>
                <a:gd name="T21" fmla="*/ 174 h 218"/>
                <a:gd name="T22" fmla="*/ 206 w 218"/>
                <a:gd name="T23" fmla="*/ 156 h 218"/>
                <a:gd name="T24" fmla="*/ 213 w 218"/>
                <a:gd name="T25" fmla="*/ 136 h 218"/>
                <a:gd name="T26" fmla="*/ 217 w 218"/>
                <a:gd name="T27" fmla="*/ 116 h 218"/>
                <a:gd name="T28" fmla="*/ 216 w 218"/>
                <a:gd name="T29" fmla="*/ 95 h 218"/>
                <a:gd name="T30" fmla="*/ 211 w 218"/>
                <a:gd name="T31" fmla="*/ 74 h 218"/>
                <a:gd name="T32" fmla="*/ 202 w 218"/>
                <a:gd name="T33" fmla="*/ 53 h 218"/>
                <a:gd name="T34" fmla="*/ 189 w 218"/>
                <a:gd name="T35" fmla="*/ 36 h 218"/>
                <a:gd name="T36" fmla="*/ 174 w 218"/>
                <a:gd name="T37" fmla="*/ 22 h 218"/>
                <a:gd name="T38" fmla="*/ 156 w 218"/>
                <a:gd name="T39" fmla="*/ 11 h 218"/>
                <a:gd name="T40" fmla="*/ 136 w 218"/>
                <a:gd name="T41" fmla="*/ 4 h 218"/>
                <a:gd name="T42" fmla="*/ 116 w 218"/>
                <a:gd name="T43" fmla="*/ 0 h 218"/>
                <a:gd name="T44" fmla="*/ 95 w 218"/>
                <a:gd name="T45" fmla="*/ 1 h 218"/>
                <a:gd name="T46" fmla="*/ 74 w 218"/>
                <a:gd name="T47" fmla="*/ 6 h 218"/>
                <a:gd name="T48" fmla="*/ 53 w 218"/>
                <a:gd name="T49" fmla="*/ 15 h 218"/>
                <a:gd name="T50" fmla="*/ 36 w 218"/>
                <a:gd name="T51" fmla="*/ 28 h 218"/>
                <a:gd name="T52" fmla="*/ 22 w 218"/>
                <a:gd name="T53" fmla="*/ 43 h 218"/>
                <a:gd name="T54" fmla="*/ 11 w 218"/>
                <a:gd name="T55" fmla="*/ 61 h 218"/>
                <a:gd name="T56" fmla="*/ 4 w 218"/>
                <a:gd name="T57" fmla="*/ 81 h 218"/>
                <a:gd name="T58" fmla="*/ 0 w 218"/>
                <a:gd name="T59" fmla="*/ 101 h 218"/>
                <a:gd name="T60" fmla="*/ 1 w 218"/>
                <a:gd name="T61" fmla="*/ 122 h 218"/>
                <a:gd name="T62" fmla="*/ 6 w 218"/>
                <a:gd name="T63" fmla="*/ 143 h 2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8" h="218">
                  <a:moveTo>
                    <a:pt x="10" y="154"/>
                  </a:moveTo>
                  <a:lnTo>
                    <a:pt x="15" y="164"/>
                  </a:lnTo>
                  <a:lnTo>
                    <a:pt x="21" y="173"/>
                  </a:lnTo>
                  <a:lnTo>
                    <a:pt x="28" y="181"/>
                  </a:lnTo>
                  <a:lnTo>
                    <a:pt x="35" y="189"/>
                  </a:lnTo>
                  <a:lnTo>
                    <a:pt x="43" y="195"/>
                  </a:lnTo>
                  <a:lnTo>
                    <a:pt x="52" y="201"/>
                  </a:lnTo>
                  <a:lnTo>
                    <a:pt x="61" y="206"/>
                  </a:lnTo>
                  <a:lnTo>
                    <a:pt x="71" y="210"/>
                  </a:lnTo>
                  <a:lnTo>
                    <a:pt x="81" y="213"/>
                  </a:lnTo>
                  <a:lnTo>
                    <a:pt x="91" y="216"/>
                  </a:lnTo>
                  <a:lnTo>
                    <a:pt x="101" y="217"/>
                  </a:lnTo>
                  <a:lnTo>
                    <a:pt x="112" y="217"/>
                  </a:lnTo>
                  <a:lnTo>
                    <a:pt x="122" y="216"/>
                  </a:lnTo>
                  <a:lnTo>
                    <a:pt x="133" y="214"/>
                  </a:lnTo>
                  <a:lnTo>
                    <a:pt x="143" y="211"/>
                  </a:lnTo>
                  <a:lnTo>
                    <a:pt x="154" y="207"/>
                  </a:lnTo>
                  <a:lnTo>
                    <a:pt x="164" y="202"/>
                  </a:lnTo>
                  <a:lnTo>
                    <a:pt x="173" y="196"/>
                  </a:lnTo>
                  <a:lnTo>
                    <a:pt x="181" y="189"/>
                  </a:lnTo>
                  <a:lnTo>
                    <a:pt x="189" y="182"/>
                  </a:lnTo>
                  <a:lnTo>
                    <a:pt x="195" y="174"/>
                  </a:lnTo>
                  <a:lnTo>
                    <a:pt x="201" y="165"/>
                  </a:lnTo>
                  <a:lnTo>
                    <a:pt x="206" y="156"/>
                  </a:lnTo>
                  <a:lnTo>
                    <a:pt x="210" y="146"/>
                  </a:lnTo>
                  <a:lnTo>
                    <a:pt x="213" y="136"/>
                  </a:lnTo>
                  <a:lnTo>
                    <a:pt x="216" y="126"/>
                  </a:lnTo>
                  <a:lnTo>
                    <a:pt x="217" y="116"/>
                  </a:lnTo>
                  <a:lnTo>
                    <a:pt x="217" y="105"/>
                  </a:lnTo>
                  <a:lnTo>
                    <a:pt x="216" y="95"/>
                  </a:lnTo>
                  <a:lnTo>
                    <a:pt x="214" y="84"/>
                  </a:lnTo>
                  <a:lnTo>
                    <a:pt x="211" y="74"/>
                  </a:lnTo>
                  <a:lnTo>
                    <a:pt x="207" y="63"/>
                  </a:lnTo>
                  <a:lnTo>
                    <a:pt x="202" y="53"/>
                  </a:lnTo>
                  <a:lnTo>
                    <a:pt x="196" y="44"/>
                  </a:lnTo>
                  <a:lnTo>
                    <a:pt x="189" y="36"/>
                  </a:lnTo>
                  <a:lnTo>
                    <a:pt x="182" y="28"/>
                  </a:lnTo>
                  <a:lnTo>
                    <a:pt x="174" y="22"/>
                  </a:lnTo>
                  <a:lnTo>
                    <a:pt x="165" y="16"/>
                  </a:lnTo>
                  <a:lnTo>
                    <a:pt x="156" y="11"/>
                  </a:lnTo>
                  <a:lnTo>
                    <a:pt x="146" y="7"/>
                  </a:lnTo>
                  <a:lnTo>
                    <a:pt x="136" y="4"/>
                  </a:lnTo>
                  <a:lnTo>
                    <a:pt x="126" y="1"/>
                  </a:lnTo>
                  <a:lnTo>
                    <a:pt x="116" y="0"/>
                  </a:lnTo>
                  <a:lnTo>
                    <a:pt x="105" y="0"/>
                  </a:lnTo>
                  <a:lnTo>
                    <a:pt x="95" y="1"/>
                  </a:lnTo>
                  <a:lnTo>
                    <a:pt x="84" y="3"/>
                  </a:lnTo>
                  <a:lnTo>
                    <a:pt x="74" y="6"/>
                  </a:lnTo>
                  <a:lnTo>
                    <a:pt x="63" y="10"/>
                  </a:lnTo>
                  <a:lnTo>
                    <a:pt x="53" y="15"/>
                  </a:lnTo>
                  <a:lnTo>
                    <a:pt x="44" y="21"/>
                  </a:lnTo>
                  <a:lnTo>
                    <a:pt x="36" y="28"/>
                  </a:lnTo>
                  <a:lnTo>
                    <a:pt x="28" y="35"/>
                  </a:lnTo>
                  <a:lnTo>
                    <a:pt x="22" y="43"/>
                  </a:lnTo>
                  <a:lnTo>
                    <a:pt x="16" y="52"/>
                  </a:lnTo>
                  <a:lnTo>
                    <a:pt x="11" y="61"/>
                  </a:lnTo>
                  <a:lnTo>
                    <a:pt x="7" y="71"/>
                  </a:lnTo>
                  <a:lnTo>
                    <a:pt x="4" y="81"/>
                  </a:lnTo>
                  <a:lnTo>
                    <a:pt x="1" y="91"/>
                  </a:lnTo>
                  <a:lnTo>
                    <a:pt x="0" y="101"/>
                  </a:lnTo>
                  <a:lnTo>
                    <a:pt x="0" y="112"/>
                  </a:lnTo>
                  <a:lnTo>
                    <a:pt x="1" y="122"/>
                  </a:lnTo>
                  <a:lnTo>
                    <a:pt x="3" y="133"/>
                  </a:lnTo>
                  <a:lnTo>
                    <a:pt x="6" y="143"/>
                  </a:lnTo>
                  <a:lnTo>
                    <a:pt x="10" y="154"/>
                  </a:lnTo>
                </a:path>
              </a:pathLst>
            </a:custGeom>
            <a:solidFill>
              <a:srgbClr val="5773AA"/>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28" name="Freeform 223"/>
            <p:cNvSpPr>
              <a:spLocks/>
            </p:cNvSpPr>
            <p:nvPr/>
          </p:nvSpPr>
          <p:spPr bwMode="auto">
            <a:xfrm>
              <a:off x="243" y="265"/>
              <a:ext cx="212" cy="214"/>
            </a:xfrm>
            <a:custGeom>
              <a:avLst/>
              <a:gdLst>
                <a:gd name="T0" fmla="*/ 14 w 212"/>
                <a:gd name="T1" fmla="*/ 161 h 214"/>
                <a:gd name="T2" fmla="*/ 27 w 212"/>
                <a:gd name="T3" fmla="*/ 178 h 214"/>
                <a:gd name="T4" fmla="*/ 42 w 212"/>
                <a:gd name="T5" fmla="*/ 192 h 214"/>
                <a:gd name="T6" fmla="*/ 59 w 212"/>
                <a:gd name="T7" fmla="*/ 202 h 214"/>
                <a:gd name="T8" fmla="*/ 78 w 212"/>
                <a:gd name="T9" fmla="*/ 209 h 214"/>
                <a:gd name="T10" fmla="*/ 98 w 212"/>
                <a:gd name="T11" fmla="*/ 213 h 214"/>
                <a:gd name="T12" fmla="*/ 119 w 212"/>
                <a:gd name="T13" fmla="*/ 212 h 214"/>
                <a:gd name="T14" fmla="*/ 139 w 212"/>
                <a:gd name="T15" fmla="*/ 207 h 214"/>
                <a:gd name="T16" fmla="*/ 159 w 212"/>
                <a:gd name="T17" fmla="*/ 198 h 214"/>
                <a:gd name="T18" fmla="*/ 176 w 212"/>
                <a:gd name="T19" fmla="*/ 185 h 214"/>
                <a:gd name="T20" fmla="*/ 190 w 212"/>
                <a:gd name="T21" fmla="*/ 170 h 214"/>
                <a:gd name="T22" fmla="*/ 201 w 212"/>
                <a:gd name="T23" fmla="*/ 152 h 214"/>
                <a:gd name="T24" fmla="*/ 208 w 212"/>
                <a:gd name="T25" fmla="*/ 133 h 214"/>
                <a:gd name="T26" fmla="*/ 211 w 212"/>
                <a:gd name="T27" fmla="*/ 113 h 214"/>
                <a:gd name="T28" fmla="*/ 210 w 212"/>
                <a:gd name="T29" fmla="*/ 92 h 214"/>
                <a:gd name="T30" fmla="*/ 206 w 212"/>
                <a:gd name="T31" fmla="*/ 72 h 214"/>
                <a:gd name="T32" fmla="*/ 197 w 212"/>
                <a:gd name="T33" fmla="*/ 52 h 214"/>
                <a:gd name="T34" fmla="*/ 184 w 212"/>
                <a:gd name="T35" fmla="*/ 35 h 214"/>
                <a:gd name="T36" fmla="*/ 169 w 212"/>
                <a:gd name="T37" fmla="*/ 21 h 214"/>
                <a:gd name="T38" fmla="*/ 152 w 212"/>
                <a:gd name="T39" fmla="*/ 11 h 214"/>
                <a:gd name="T40" fmla="*/ 133 w 212"/>
                <a:gd name="T41" fmla="*/ 4 h 214"/>
                <a:gd name="T42" fmla="*/ 113 w 212"/>
                <a:gd name="T43" fmla="*/ 0 h 214"/>
                <a:gd name="T44" fmla="*/ 92 w 212"/>
                <a:gd name="T45" fmla="*/ 1 h 214"/>
                <a:gd name="T46" fmla="*/ 72 w 212"/>
                <a:gd name="T47" fmla="*/ 6 h 214"/>
                <a:gd name="T48" fmla="*/ 52 w 212"/>
                <a:gd name="T49" fmla="*/ 15 h 214"/>
                <a:gd name="T50" fmla="*/ 35 w 212"/>
                <a:gd name="T51" fmla="*/ 28 h 214"/>
                <a:gd name="T52" fmla="*/ 21 w 212"/>
                <a:gd name="T53" fmla="*/ 43 h 214"/>
                <a:gd name="T54" fmla="*/ 10 w 212"/>
                <a:gd name="T55" fmla="*/ 61 h 214"/>
                <a:gd name="T56" fmla="*/ 3 w 212"/>
                <a:gd name="T57" fmla="*/ 80 h 214"/>
                <a:gd name="T58" fmla="*/ 0 w 212"/>
                <a:gd name="T59" fmla="*/ 100 h 214"/>
                <a:gd name="T60" fmla="*/ 1 w 212"/>
                <a:gd name="T61" fmla="*/ 121 h 214"/>
                <a:gd name="T62" fmla="*/ 5 w 212"/>
                <a:gd name="T63" fmla="*/ 141 h 2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2" h="214">
                  <a:moveTo>
                    <a:pt x="9" y="151"/>
                  </a:moveTo>
                  <a:lnTo>
                    <a:pt x="14" y="161"/>
                  </a:lnTo>
                  <a:lnTo>
                    <a:pt x="20" y="170"/>
                  </a:lnTo>
                  <a:lnTo>
                    <a:pt x="27" y="178"/>
                  </a:lnTo>
                  <a:lnTo>
                    <a:pt x="34" y="185"/>
                  </a:lnTo>
                  <a:lnTo>
                    <a:pt x="42" y="192"/>
                  </a:lnTo>
                  <a:lnTo>
                    <a:pt x="50" y="197"/>
                  </a:lnTo>
                  <a:lnTo>
                    <a:pt x="59" y="202"/>
                  </a:lnTo>
                  <a:lnTo>
                    <a:pt x="68" y="206"/>
                  </a:lnTo>
                  <a:lnTo>
                    <a:pt x="78" y="209"/>
                  </a:lnTo>
                  <a:lnTo>
                    <a:pt x="88" y="211"/>
                  </a:lnTo>
                  <a:lnTo>
                    <a:pt x="98" y="213"/>
                  </a:lnTo>
                  <a:lnTo>
                    <a:pt x="108" y="213"/>
                  </a:lnTo>
                  <a:lnTo>
                    <a:pt x="119" y="212"/>
                  </a:lnTo>
                  <a:lnTo>
                    <a:pt x="129" y="210"/>
                  </a:lnTo>
                  <a:lnTo>
                    <a:pt x="139" y="207"/>
                  </a:lnTo>
                  <a:lnTo>
                    <a:pt x="149" y="203"/>
                  </a:lnTo>
                  <a:lnTo>
                    <a:pt x="159" y="198"/>
                  </a:lnTo>
                  <a:lnTo>
                    <a:pt x="168" y="192"/>
                  </a:lnTo>
                  <a:lnTo>
                    <a:pt x="176" y="185"/>
                  </a:lnTo>
                  <a:lnTo>
                    <a:pt x="183" y="178"/>
                  </a:lnTo>
                  <a:lnTo>
                    <a:pt x="190" y="170"/>
                  </a:lnTo>
                  <a:lnTo>
                    <a:pt x="196" y="161"/>
                  </a:lnTo>
                  <a:lnTo>
                    <a:pt x="201" y="152"/>
                  </a:lnTo>
                  <a:lnTo>
                    <a:pt x="205" y="143"/>
                  </a:lnTo>
                  <a:lnTo>
                    <a:pt x="208" y="133"/>
                  </a:lnTo>
                  <a:lnTo>
                    <a:pt x="210" y="123"/>
                  </a:lnTo>
                  <a:lnTo>
                    <a:pt x="211" y="113"/>
                  </a:lnTo>
                  <a:lnTo>
                    <a:pt x="211" y="103"/>
                  </a:lnTo>
                  <a:lnTo>
                    <a:pt x="210" y="92"/>
                  </a:lnTo>
                  <a:lnTo>
                    <a:pt x="209" y="82"/>
                  </a:lnTo>
                  <a:lnTo>
                    <a:pt x="206" y="72"/>
                  </a:lnTo>
                  <a:lnTo>
                    <a:pt x="202" y="62"/>
                  </a:lnTo>
                  <a:lnTo>
                    <a:pt x="197" y="52"/>
                  </a:lnTo>
                  <a:lnTo>
                    <a:pt x="191" y="43"/>
                  </a:lnTo>
                  <a:lnTo>
                    <a:pt x="184" y="35"/>
                  </a:lnTo>
                  <a:lnTo>
                    <a:pt x="177" y="28"/>
                  </a:lnTo>
                  <a:lnTo>
                    <a:pt x="169" y="21"/>
                  </a:lnTo>
                  <a:lnTo>
                    <a:pt x="161" y="16"/>
                  </a:lnTo>
                  <a:lnTo>
                    <a:pt x="152" y="11"/>
                  </a:lnTo>
                  <a:lnTo>
                    <a:pt x="143" y="7"/>
                  </a:lnTo>
                  <a:lnTo>
                    <a:pt x="133" y="4"/>
                  </a:lnTo>
                  <a:lnTo>
                    <a:pt x="123" y="2"/>
                  </a:lnTo>
                  <a:lnTo>
                    <a:pt x="113" y="0"/>
                  </a:lnTo>
                  <a:lnTo>
                    <a:pt x="103" y="0"/>
                  </a:lnTo>
                  <a:lnTo>
                    <a:pt x="92" y="1"/>
                  </a:lnTo>
                  <a:lnTo>
                    <a:pt x="82" y="3"/>
                  </a:lnTo>
                  <a:lnTo>
                    <a:pt x="72" y="6"/>
                  </a:lnTo>
                  <a:lnTo>
                    <a:pt x="62" y="10"/>
                  </a:lnTo>
                  <a:lnTo>
                    <a:pt x="52" y="15"/>
                  </a:lnTo>
                  <a:lnTo>
                    <a:pt x="43" y="21"/>
                  </a:lnTo>
                  <a:lnTo>
                    <a:pt x="35" y="28"/>
                  </a:lnTo>
                  <a:lnTo>
                    <a:pt x="28" y="35"/>
                  </a:lnTo>
                  <a:lnTo>
                    <a:pt x="21" y="43"/>
                  </a:lnTo>
                  <a:lnTo>
                    <a:pt x="15" y="52"/>
                  </a:lnTo>
                  <a:lnTo>
                    <a:pt x="10" y="61"/>
                  </a:lnTo>
                  <a:lnTo>
                    <a:pt x="6" y="70"/>
                  </a:lnTo>
                  <a:lnTo>
                    <a:pt x="3" y="80"/>
                  </a:lnTo>
                  <a:lnTo>
                    <a:pt x="1" y="90"/>
                  </a:lnTo>
                  <a:lnTo>
                    <a:pt x="0" y="100"/>
                  </a:lnTo>
                  <a:lnTo>
                    <a:pt x="0" y="110"/>
                  </a:lnTo>
                  <a:lnTo>
                    <a:pt x="1" y="121"/>
                  </a:lnTo>
                  <a:lnTo>
                    <a:pt x="2" y="131"/>
                  </a:lnTo>
                  <a:lnTo>
                    <a:pt x="5" y="141"/>
                  </a:lnTo>
                  <a:lnTo>
                    <a:pt x="9" y="151"/>
                  </a:lnTo>
                </a:path>
              </a:pathLst>
            </a:custGeom>
            <a:solidFill>
              <a:srgbClr val="5A76AB"/>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29" name="Freeform 224"/>
            <p:cNvSpPr>
              <a:spLocks/>
            </p:cNvSpPr>
            <p:nvPr/>
          </p:nvSpPr>
          <p:spPr bwMode="auto">
            <a:xfrm>
              <a:off x="248" y="267"/>
              <a:ext cx="207" cy="208"/>
            </a:xfrm>
            <a:custGeom>
              <a:avLst/>
              <a:gdLst>
                <a:gd name="T0" fmla="*/ 14 w 207"/>
                <a:gd name="T1" fmla="*/ 156 h 208"/>
                <a:gd name="T2" fmla="*/ 26 w 207"/>
                <a:gd name="T3" fmla="*/ 173 h 208"/>
                <a:gd name="T4" fmla="*/ 41 w 207"/>
                <a:gd name="T5" fmla="*/ 186 h 208"/>
                <a:gd name="T6" fmla="*/ 58 w 207"/>
                <a:gd name="T7" fmla="*/ 197 h 208"/>
                <a:gd name="T8" fmla="*/ 76 w 207"/>
                <a:gd name="T9" fmla="*/ 203 h 208"/>
                <a:gd name="T10" fmla="*/ 96 w 207"/>
                <a:gd name="T11" fmla="*/ 207 h 208"/>
                <a:gd name="T12" fmla="*/ 116 w 207"/>
                <a:gd name="T13" fmla="*/ 206 h 208"/>
                <a:gd name="T14" fmla="*/ 136 w 207"/>
                <a:gd name="T15" fmla="*/ 201 h 208"/>
                <a:gd name="T16" fmla="*/ 155 w 207"/>
                <a:gd name="T17" fmla="*/ 192 h 208"/>
                <a:gd name="T18" fmla="*/ 172 w 207"/>
                <a:gd name="T19" fmla="*/ 180 h 208"/>
                <a:gd name="T20" fmla="*/ 185 w 207"/>
                <a:gd name="T21" fmla="*/ 165 h 208"/>
                <a:gd name="T22" fmla="*/ 196 w 207"/>
                <a:gd name="T23" fmla="*/ 148 h 208"/>
                <a:gd name="T24" fmla="*/ 203 w 207"/>
                <a:gd name="T25" fmla="*/ 130 h 208"/>
                <a:gd name="T26" fmla="*/ 206 w 207"/>
                <a:gd name="T27" fmla="*/ 110 h 208"/>
                <a:gd name="T28" fmla="*/ 205 w 207"/>
                <a:gd name="T29" fmla="*/ 90 h 208"/>
                <a:gd name="T30" fmla="*/ 201 w 207"/>
                <a:gd name="T31" fmla="*/ 70 h 208"/>
                <a:gd name="T32" fmla="*/ 192 w 207"/>
                <a:gd name="T33" fmla="*/ 51 h 208"/>
                <a:gd name="T34" fmla="*/ 180 w 207"/>
                <a:gd name="T35" fmla="*/ 34 h 208"/>
                <a:gd name="T36" fmla="*/ 165 w 207"/>
                <a:gd name="T37" fmla="*/ 21 h 208"/>
                <a:gd name="T38" fmla="*/ 148 w 207"/>
                <a:gd name="T39" fmla="*/ 10 h 208"/>
                <a:gd name="T40" fmla="*/ 130 w 207"/>
                <a:gd name="T41" fmla="*/ 4 h 208"/>
                <a:gd name="T42" fmla="*/ 110 w 207"/>
                <a:gd name="T43" fmla="*/ 0 h 208"/>
                <a:gd name="T44" fmla="*/ 90 w 207"/>
                <a:gd name="T45" fmla="*/ 1 h 208"/>
                <a:gd name="T46" fmla="*/ 70 w 207"/>
                <a:gd name="T47" fmla="*/ 6 h 208"/>
                <a:gd name="T48" fmla="*/ 51 w 207"/>
                <a:gd name="T49" fmla="*/ 15 h 208"/>
                <a:gd name="T50" fmla="*/ 34 w 207"/>
                <a:gd name="T51" fmla="*/ 27 h 208"/>
                <a:gd name="T52" fmla="*/ 21 w 207"/>
                <a:gd name="T53" fmla="*/ 42 h 208"/>
                <a:gd name="T54" fmla="*/ 10 w 207"/>
                <a:gd name="T55" fmla="*/ 59 h 208"/>
                <a:gd name="T56" fmla="*/ 3 w 207"/>
                <a:gd name="T57" fmla="*/ 77 h 208"/>
                <a:gd name="T58" fmla="*/ 0 w 207"/>
                <a:gd name="T59" fmla="*/ 97 h 208"/>
                <a:gd name="T60" fmla="*/ 1 w 207"/>
                <a:gd name="T61" fmla="*/ 117 h 208"/>
                <a:gd name="T62" fmla="*/ 5 w 207"/>
                <a:gd name="T63" fmla="*/ 137 h 2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7" h="208">
                  <a:moveTo>
                    <a:pt x="9" y="147"/>
                  </a:moveTo>
                  <a:lnTo>
                    <a:pt x="14" y="156"/>
                  </a:lnTo>
                  <a:lnTo>
                    <a:pt x="20" y="165"/>
                  </a:lnTo>
                  <a:lnTo>
                    <a:pt x="26" y="173"/>
                  </a:lnTo>
                  <a:lnTo>
                    <a:pt x="33" y="180"/>
                  </a:lnTo>
                  <a:lnTo>
                    <a:pt x="41" y="186"/>
                  </a:lnTo>
                  <a:lnTo>
                    <a:pt x="49" y="192"/>
                  </a:lnTo>
                  <a:lnTo>
                    <a:pt x="58" y="197"/>
                  </a:lnTo>
                  <a:lnTo>
                    <a:pt x="67" y="201"/>
                  </a:lnTo>
                  <a:lnTo>
                    <a:pt x="76" y="203"/>
                  </a:lnTo>
                  <a:lnTo>
                    <a:pt x="86" y="206"/>
                  </a:lnTo>
                  <a:lnTo>
                    <a:pt x="96" y="207"/>
                  </a:lnTo>
                  <a:lnTo>
                    <a:pt x="106" y="207"/>
                  </a:lnTo>
                  <a:lnTo>
                    <a:pt x="116" y="206"/>
                  </a:lnTo>
                  <a:lnTo>
                    <a:pt x="126" y="204"/>
                  </a:lnTo>
                  <a:lnTo>
                    <a:pt x="136" y="201"/>
                  </a:lnTo>
                  <a:lnTo>
                    <a:pt x="146" y="197"/>
                  </a:lnTo>
                  <a:lnTo>
                    <a:pt x="155" y="192"/>
                  </a:lnTo>
                  <a:lnTo>
                    <a:pt x="164" y="187"/>
                  </a:lnTo>
                  <a:lnTo>
                    <a:pt x="172" y="180"/>
                  </a:lnTo>
                  <a:lnTo>
                    <a:pt x="179" y="173"/>
                  </a:lnTo>
                  <a:lnTo>
                    <a:pt x="185" y="165"/>
                  </a:lnTo>
                  <a:lnTo>
                    <a:pt x="191" y="157"/>
                  </a:lnTo>
                  <a:lnTo>
                    <a:pt x="196" y="148"/>
                  </a:lnTo>
                  <a:lnTo>
                    <a:pt x="200" y="139"/>
                  </a:lnTo>
                  <a:lnTo>
                    <a:pt x="203" y="130"/>
                  </a:lnTo>
                  <a:lnTo>
                    <a:pt x="205" y="120"/>
                  </a:lnTo>
                  <a:lnTo>
                    <a:pt x="206" y="110"/>
                  </a:lnTo>
                  <a:lnTo>
                    <a:pt x="206" y="100"/>
                  </a:lnTo>
                  <a:lnTo>
                    <a:pt x="205" y="90"/>
                  </a:lnTo>
                  <a:lnTo>
                    <a:pt x="204" y="80"/>
                  </a:lnTo>
                  <a:lnTo>
                    <a:pt x="201" y="70"/>
                  </a:lnTo>
                  <a:lnTo>
                    <a:pt x="197" y="60"/>
                  </a:lnTo>
                  <a:lnTo>
                    <a:pt x="192" y="51"/>
                  </a:lnTo>
                  <a:lnTo>
                    <a:pt x="186" y="42"/>
                  </a:lnTo>
                  <a:lnTo>
                    <a:pt x="180" y="34"/>
                  </a:lnTo>
                  <a:lnTo>
                    <a:pt x="173" y="27"/>
                  </a:lnTo>
                  <a:lnTo>
                    <a:pt x="165" y="21"/>
                  </a:lnTo>
                  <a:lnTo>
                    <a:pt x="157" y="15"/>
                  </a:lnTo>
                  <a:lnTo>
                    <a:pt x="148" y="10"/>
                  </a:lnTo>
                  <a:lnTo>
                    <a:pt x="139" y="6"/>
                  </a:lnTo>
                  <a:lnTo>
                    <a:pt x="130" y="4"/>
                  </a:lnTo>
                  <a:lnTo>
                    <a:pt x="120" y="1"/>
                  </a:lnTo>
                  <a:lnTo>
                    <a:pt x="110" y="0"/>
                  </a:lnTo>
                  <a:lnTo>
                    <a:pt x="100" y="0"/>
                  </a:lnTo>
                  <a:lnTo>
                    <a:pt x="90" y="1"/>
                  </a:lnTo>
                  <a:lnTo>
                    <a:pt x="80" y="3"/>
                  </a:lnTo>
                  <a:lnTo>
                    <a:pt x="70" y="6"/>
                  </a:lnTo>
                  <a:lnTo>
                    <a:pt x="60" y="10"/>
                  </a:lnTo>
                  <a:lnTo>
                    <a:pt x="51" y="15"/>
                  </a:lnTo>
                  <a:lnTo>
                    <a:pt x="42" y="20"/>
                  </a:lnTo>
                  <a:lnTo>
                    <a:pt x="34" y="27"/>
                  </a:lnTo>
                  <a:lnTo>
                    <a:pt x="27" y="34"/>
                  </a:lnTo>
                  <a:lnTo>
                    <a:pt x="21" y="42"/>
                  </a:lnTo>
                  <a:lnTo>
                    <a:pt x="15" y="50"/>
                  </a:lnTo>
                  <a:lnTo>
                    <a:pt x="10" y="59"/>
                  </a:lnTo>
                  <a:lnTo>
                    <a:pt x="6" y="68"/>
                  </a:lnTo>
                  <a:lnTo>
                    <a:pt x="3" y="77"/>
                  </a:lnTo>
                  <a:lnTo>
                    <a:pt x="1" y="87"/>
                  </a:lnTo>
                  <a:lnTo>
                    <a:pt x="0" y="97"/>
                  </a:lnTo>
                  <a:lnTo>
                    <a:pt x="0" y="107"/>
                  </a:lnTo>
                  <a:lnTo>
                    <a:pt x="1" y="117"/>
                  </a:lnTo>
                  <a:lnTo>
                    <a:pt x="2" y="127"/>
                  </a:lnTo>
                  <a:lnTo>
                    <a:pt x="5" y="137"/>
                  </a:lnTo>
                  <a:lnTo>
                    <a:pt x="9" y="147"/>
                  </a:lnTo>
                </a:path>
              </a:pathLst>
            </a:custGeom>
            <a:solidFill>
              <a:srgbClr val="5C78AD"/>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30" name="Freeform 225"/>
            <p:cNvSpPr>
              <a:spLocks/>
            </p:cNvSpPr>
            <p:nvPr/>
          </p:nvSpPr>
          <p:spPr bwMode="auto">
            <a:xfrm>
              <a:off x="251" y="269"/>
              <a:ext cx="204" cy="203"/>
            </a:xfrm>
            <a:custGeom>
              <a:avLst/>
              <a:gdLst>
                <a:gd name="T0" fmla="*/ 14 w 204"/>
                <a:gd name="T1" fmla="*/ 152 h 203"/>
                <a:gd name="T2" fmla="*/ 26 w 204"/>
                <a:gd name="T3" fmla="*/ 168 h 203"/>
                <a:gd name="T4" fmla="*/ 41 w 204"/>
                <a:gd name="T5" fmla="*/ 182 h 203"/>
                <a:gd name="T6" fmla="*/ 58 w 204"/>
                <a:gd name="T7" fmla="*/ 192 h 203"/>
                <a:gd name="T8" fmla="*/ 76 w 204"/>
                <a:gd name="T9" fmla="*/ 199 h 203"/>
                <a:gd name="T10" fmla="*/ 95 w 204"/>
                <a:gd name="T11" fmla="*/ 202 h 203"/>
                <a:gd name="T12" fmla="*/ 115 w 204"/>
                <a:gd name="T13" fmla="*/ 201 h 203"/>
                <a:gd name="T14" fmla="*/ 134 w 204"/>
                <a:gd name="T15" fmla="*/ 197 h 203"/>
                <a:gd name="T16" fmla="*/ 153 w 204"/>
                <a:gd name="T17" fmla="*/ 188 h 203"/>
                <a:gd name="T18" fmla="*/ 169 w 204"/>
                <a:gd name="T19" fmla="*/ 176 h 203"/>
                <a:gd name="T20" fmla="*/ 183 w 204"/>
                <a:gd name="T21" fmla="*/ 162 h 203"/>
                <a:gd name="T22" fmla="*/ 193 w 204"/>
                <a:gd name="T23" fmla="*/ 145 h 203"/>
                <a:gd name="T24" fmla="*/ 200 w 204"/>
                <a:gd name="T25" fmla="*/ 127 h 203"/>
                <a:gd name="T26" fmla="*/ 203 w 204"/>
                <a:gd name="T27" fmla="*/ 108 h 203"/>
                <a:gd name="T28" fmla="*/ 202 w 204"/>
                <a:gd name="T29" fmla="*/ 88 h 203"/>
                <a:gd name="T30" fmla="*/ 197 w 204"/>
                <a:gd name="T31" fmla="*/ 69 h 203"/>
                <a:gd name="T32" fmla="*/ 189 w 204"/>
                <a:gd name="T33" fmla="*/ 50 h 203"/>
                <a:gd name="T34" fmla="*/ 177 w 204"/>
                <a:gd name="T35" fmla="*/ 34 h 203"/>
                <a:gd name="T36" fmla="*/ 162 w 204"/>
                <a:gd name="T37" fmla="*/ 20 h 203"/>
                <a:gd name="T38" fmla="*/ 145 w 204"/>
                <a:gd name="T39" fmla="*/ 10 h 203"/>
                <a:gd name="T40" fmla="*/ 127 w 204"/>
                <a:gd name="T41" fmla="*/ 3 h 203"/>
                <a:gd name="T42" fmla="*/ 108 w 204"/>
                <a:gd name="T43" fmla="*/ 0 h 203"/>
                <a:gd name="T44" fmla="*/ 88 w 204"/>
                <a:gd name="T45" fmla="*/ 1 h 203"/>
                <a:gd name="T46" fmla="*/ 69 w 204"/>
                <a:gd name="T47" fmla="*/ 5 h 203"/>
                <a:gd name="T48" fmla="*/ 50 w 204"/>
                <a:gd name="T49" fmla="*/ 14 h 203"/>
                <a:gd name="T50" fmla="*/ 34 w 204"/>
                <a:gd name="T51" fmla="*/ 26 h 203"/>
                <a:gd name="T52" fmla="*/ 20 w 204"/>
                <a:gd name="T53" fmla="*/ 40 h 203"/>
                <a:gd name="T54" fmla="*/ 10 w 204"/>
                <a:gd name="T55" fmla="*/ 57 h 203"/>
                <a:gd name="T56" fmla="*/ 3 w 204"/>
                <a:gd name="T57" fmla="*/ 75 h 203"/>
                <a:gd name="T58" fmla="*/ 0 w 204"/>
                <a:gd name="T59" fmla="*/ 94 h 203"/>
                <a:gd name="T60" fmla="*/ 1 w 204"/>
                <a:gd name="T61" fmla="*/ 114 h 203"/>
                <a:gd name="T62" fmla="*/ 6 w 204"/>
                <a:gd name="T63" fmla="*/ 133 h 2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4" h="203">
                  <a:moveTo>
                    <a:pt x="9" y="143"/>
                  </a:moveTo>
                  <a:lnTo>
                    <a:pt x="14" y="152"/>
                  </a:lnTo>
                  <a:lnTo>
                    <a:pt x="20" y="161"/>
                  </a:lnTo>
                  <a:lnTo>
                    <a:pt x="26" y="168"/>
                  </a:lnTo>
                  <a:lnTo>
                    <a:pt x="33" y="176"/>
                  </a:lnTo>
                  <a:lnTo>
                    <a:pt x="41" y="182"/>
                  </a:lnTo>
                  <a:lnTo>
                    <a:pt x="49" y="187"/>
                  </a:lnTo>
                  <a:lnTo>
                    <a:pt x="58" y="192"/>
                  </a:lnTo>
                  <a:lnTo>
                    <a:pt x="67" y="196"/>
                  </a:lnTo>
                  <a:lnTo>
                    <a:pt x="76" y="199"/>
                  </a:lnTo>
                  <a:lnTo>
                    <a:pt x="85" y="201"/>
                  </a:lnTo>
                  <a:lnTo>
                    <a:pt x="95" y="202"/>
                  </a:lnTo>
                  <a:lnTo>
                    <a:pt x="105" y="202"/>
                  </a:lnTo>
                  <a:lnTo>
                    <a:pt x="115" y="201"/>
                  </a:lnTo>
                  <a:lnTo>
                    <a:pt x="125" y="200"/>
                  </a:lnTo>
                  <a:lnTo>
                    <a:pt x="134" y="197"/>
                  </a:lnTo>
                  <a:lnTo>
                    <a:pt x="144" y="193"/>
                  </a:lnTo>
                  <a:lnTo>
                    <a:pt x="153" y="188"/>
                  </a:lnTo>
                  <a:lnTo>
                    <a:pt x="162" y="183"/>
                  </a:lnTo>
                  <a:lnTo>
                    <a:pt x="169" y="176"/>
                  </a:lnTo>
                  <a:lnTo>
                    <a:pt x="176" y="169"/>
                  </a:lnTo>
                  <a:lnTo>
                    <a:pt x="183" y="162"/>
                  </a:lnTo>
                  <a:lnTo>
                    <a:pt x="188" y="154"/>
                  </a:lnTo>
                  <a:lnTo>
                    <a:pt x="193" y="145"/>
                  </a:lnTo>
                  <a:lnTo>
                    <a:pt x="197" y="136"/>
                  </a:lnTo>
                  <a:lnTo>
                    <a:pt x="200" y="127"/>
                  </a:lnTo>
                  <a:lnTo>
                    <a:pt x="202" y="118"/>
                  </a:lnTo>
                  <a:lnTo>
                    <a:pt x="203" y="108"/>
                  </a:lnTo>
                  <a:lnTo>
                    <a:pt x="203" y="98"/>
                  </a:lnTo>
                  <a:lnTo>
                    <a:pt x="202" y="88"/>
                  </a:lnTo>
                  <a:lnTo>
                    <a:pt x="200" y="78"/>
                  </a:lnTo>
                  <a:lnTo>
                    <a:pt x="197" y="69"/>
                  </a:lnTo>
                  <a:lnTo>
                    <a:pt x="193" y="59"/>
                  </a:lnTo>
                  <a:lnTo>
                    <a:pt x="189" y="50"/>
                  </a:lnTo>
                  <a:lnTo>
                    <a:pt x="183" y="41"/>
                  </a:lnTo>
                  <a:lnTo>
                    <a:pt x="177" y="34"/>
                  </a:lnTo>
                  <a:lnTo>
                    <a:pt x="170" y="26"/>
                  </a:lnTo>
                  <a:lnTo>
                    <a:pt x="162" y="20"/>
                  </a:lnTo>
                  <a:lnTo>
                    <a:pt x="154" y="15"/>
                  </a:lnTo>
                  <a:lnTo>
                    <a:pt x="145" y="10"/>
                  </a:lnTo>
                  <a:lnTo>
                    <a:pt x="136" y="6"/>
                  </a:lnTo>
                  <a:lnTo>
                    <a:pt x="127" y="3"/>
                  </a:lnTo>
                  <a:lnTo>
                    <a:pt x="118" y="1"/>
                  </a:lnTo>
                  <a:lnTo>
                    <a:pt x="108" y="0"/>
                  </a:lnTo>
                  <a:lnTo>
                    <a:pt x="98" y="0"/>
                  </a:lnTo>
                  <a:lnTo>
                    <a:pt x="88" y="1"/>
                  </a:lnTo>
                  <a:lnTo>
                    <a:pt x="78" y="2"/>
                  </a:lnTo>
                  <a:lnTo>
                    <a:pt x="69" y="5"/>
                  </a:lnTo>
                  <a:lnTo>
                    <a:pt x="59" y="9"/>
                  </a:lnTo>
                  <a:lnTo>
                    <a:pt x="50" y="14"/>
                  </a:lnTo>
                  <a:lnTo>
                    <a:pt x="41" y="19"/>
                  </a:lnTo>
                  <a:lnTo>
                    <a:pt x="34" y="26"/>
                  </a:lnTo>
                  <a:lnTo>
                    <a:pt x="27" y="33"/>
                  </a:lnTo>
                  <a:lnTo>
                    <a:pt x="20" y="40"/>
                  </a:lnTo>
                  <a:lnTo>
                    <a:pt x="15" y="48"/>
                  </a:lnTo>
                  <a:lnTo>
                    <a:pt x="10" y="57"/>
                  </a:lnTo>
                  <a:lnTo>
                    <a:pt x="6" y="66"/>
                  </a:lnTo>
                  <a:lnTo>
                    <a:pt x="3" y="75"/>
                  </a:lnTo>
                  <a:lnTo>
                    <a:pt x="1" y="84"/>
                  </a:lnTo>
                  <a:lnTo>
                    <a:pt x="0" y="94"/>
                  </a:lnTo>
                  <a:lnTo>
                    <a:pt x="0" y="104"/>
                  </a:lnTo>
                  <a:lnTo>
                    <a:pt x="1" y="114"/>
                  </a:lnTo>
                  <a:lnTo>
                    <a:pt x="3" y="124"/>
                  </a:lnTo>
                  <a:lnTo>
                    <a:pt x="6" y="133"/>
                  </a:lnTo>
                  <a:lnTo>
                    <a:pt x="9" y="143"/>
                  </a:lnTo>
                </a:path>
              </a:pathLst>
            </a:custGeom>
            <a:solidFill>
              <a:srgbClr val="5F7BAF"/>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31" name="Freeform 226"/>
            <p:cNvSpPr>
              <a:spLocks/>
            </p:cNvSpPr>
            <p:nvPr/>
          </p:nvSpPr>
          <p:spPr bwMode="auto">
            <a:xfrm>
              <a:off x="256" y="270"/>
              <a:ext cx="198" cy="200"/>
            </a:xfrm>
            <a:custGeom>
              <a:avLst/>
              <a:gdLst>
                <a:gd name="T0" fmla="*/ 13 w 198"/>
                <a:gd name="T1" fmla="*/ 150 h 200"/>
                <a:gd name="T2" fmla="*/ 25 w 198"/>
                <a:gd name="T3" fmla="*/ 166 h 200"/>
                <a:gd name="T4" fmla="*/ 39 w 198"/>
                <a:gd name="T5" fmla="*/ 179 h 200"/>
                <a:gd name="T6" fmla="*/ 55 w 198"/>
                <a:gd name="T7" fmla="*/ 189 h 200"/>
                <a:gd name="T8" fmla="*/ 73 w 198"/>
                <a:gd name="T9" fmla="*/ 196 h 200"/>
                <a:gd name="T10" fmla="*/ 92 w 198"/>
                <a:gd name="T11" fmla="*/ 199 h 200"/>
                <a:gd name="T12" fmla="*/ 111 w 198"/>
                <a:gd name="T13" fmla="*/ 198 h 200"/>
                <a:gd name="T14" fmla="*/ 130 w 198"/>
                <a:gd name="T15" fmla="*/ 193 h 200"/>
                <a:gd name="T16" fmla="*/ 148 w 198"/>
                <a:gd name="T17" fmla="*/ 185 h 200"/>
                <a:gd name="T18" fmla="*/ 164 w 198"/>
                <a:gd name="T19" fmla="*/ 173 h 200"/>
                <a:gd name="T20" fmla="*/ 177 w 198"/>
                <a:gd name="T21" fmla="*/ 159 h 200"/>
                <a:gd name="T22" fmla="*/ 187 w 198"/>
                <a:gd name="T23" fmla="*/ 142 h 200"/>
                <a:gd name="T24" fmla="*/ 194 w 198"/>
                <a:gd name="T25" fmla="*/ 124 h 200"/>
                <a:gd name="T26" fmla="*/ 197 w 198"/>
                <a:gd name="T27" fmla="*/ 106 h 200"/>
                <a:gd name="T28" fmla="*/ 197 w 198"/>
                <a:gd name="T29" fmla="*/ 86 h 200"/>
                <a:gd name="T30" fmla="*/ 192 w 198"/>
                <a:gd name="T31" fmla="*/ 67 h 200"/>
                <a:gd name="T32" fmla="*/ 184 w 198"/>
                <a:gd name="T33" fmla="*/ 49 h 200"/>
                <a:gd name="T34" fmla="*/ 172 w 198"/>
                <a:gd name="T35" fmla="*/ 33 h 200"/>
                <a:gd name="T36" fmla="*/ 158 w 198"/>
                <a:gd name="T37" fmla="*/ 20 h 200"/>
                <a:gd name="T38" fmla="*/ 142 w 198"/>
                <a:gd name="T39" fmla="*/ 10 h 200"/>
                <a:gd name="T40" fmla="*/ 124 w 198"/>
                <a:gd name="T41" fmla="*/ 3 h 200"/>
                <a:gd name="T42" fmla="*/ 105 w 198"/>
                <a:gd name="T43" fmla="*/ 0 h 200"/>
                <a:gd name="T44" fmla="*/ 86 w 198"/>
                <a:gd name="T45" fmla="*/ 1 h 200"/>
                <a:gd name="T46" fmla="*/ 67 w 198"/>
                <a:gd name="T47" fmla="*/ 6 h 200"/>
                <a:gd name="T48" fmla="*/ 49 w 198"/>
                <a:gd name="T49" fmla="*/ 14 h 200"/>
                <a:gd name="T50" fmla="*/ 33 w 198"/>
                <a:gd name="T51" fmla="*/ 26 h 200"/>
                <a:gd name="T52" fmla="*/ 20 w 198"/>
                <a:gd name="T53" fmla="*/ 40 h 200"/>
                <a:gd name="T54" fmla="*/ 10 w 198"/>
                <a:gd name="T55" fmla="*/ 57 h 200"/>
                <a:gd name="T56" fmla="*/ 3 w 198"/>
                <a:gd name="T57" fmla="*/ 75 h 200"/>
                <a:gd name="T58" fmla="*/ 0 w 198"/>
                <a:gd name="T59" fmla="*/ 93 h 200"/>
                <a:gd name="T60" fmla="*/ 1 w 198"/>
                <a:gd name="T61" fmla="*/ 113 h 200"/>
                <a:gd name="T62" fmla="*/ 5 w 198"/>
                <a:gd name="T63" fmla="*/ 132 h 2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8" h="200">
                  <a:moveTo>
                    <a:pt x="9" y="141"/>
                  </a:moveTo>
                  <a:lnTo>
                    <a:pt x="13" y="150"/>
                  </a:lnTo>
                  <a:lnTo>
                    <a:pt x="19" y="159"/>
                  </a:lnTo>
                  <a:lnTo>
                    <a:pt x="25" y="166"/>
                  </a:lnTo>
                  <a:lnTo>
                    <a:pt x="32" y="173"/>
                  </a:lnTo>
                  <a:lnTo>
                    <a:pt x="39" y="179"/>
                  </a:lnTo>
                  <a:lnTo>
                    <a:pt x="47" y="184"/>
                  </a:lnTo>
                  <a:lnTo>
                    <a:pt x="55" y="189"/>
                  </a:lnTo>
                  <a:lnTo>
                    <a:pt x="64" y="193"/>
                  </a:lnTo>
                  <a:lnTo>
                    <a:pt x="73" y="196"/>
                  </a:lnTo>
                  <a:lnTo>
                    <a:pt x="82" y="198"/>
                  </a:lnTo>
                  <a:lnTo>
                    <a:pt x="92" y="199"/>
                  </a:lnTo>
                  <a:lnTo>
                    <a:pt x="101" y="199"/>
                  </a:lnTo>
                  <a:lnTo>
                    <a:pt x="111" y="198"/>
                  </a:lnTo>
                  <a:lnTo>
                    <a:pt x="120" y="196"/>
                  </a:lnTo>
                  <a:lnTo>
                    <a:pt x="130" y="193"/>
                  </a:lnTo>
                  <a:lnTo>
                    <a:pt x="139" y="190"/>
                  </a:lnTo>
                  <a:lnTo>
                    <a:pt x="148" y="185"/>
                  </a:lnTo>
                  <a:lnTo>
                    <a:pt x="157" y="179"/>
                  </a:lnTo>
                  <a:lnTo>
                    <a:pt x="164" y="173"/>
                  </a:lnTo>
                  <a:lnTo>
                    <a:pt x="171" y="166"/>
                  </a:lnTo>
                  <a:lnTo>
                    <a:pt x="177" y="159"/>
                  </a:lnTo>
                  <a:lnTo>
                    <a:pt x="183" y="151"/>
                  </a:lnTo>
                  <a:lnTo>
                    <a:pt x="187" y="142"/>
                  </a:lnTo>
                  <a:lnTo>
                    <a:pt x="191" y="134"/>
                  </a:lnTo>
                  <a:lnTo>
                    <a:pt x="194" y="124"/>
                  </a:lnTo>
                  <a:lnTo>
                    <a:pt x="196" y="115"/>
                  </a:lnTo>
                  <a:lnTo>
                    <a:pt x="197" y="106"/>
                  </a:lnTo>
                  <a:lnTo>
                    <a:pt x="197" y="96"/>
                  </a:lnTo>
                  <a:lnTo>
                    <a:pt x="197" y="86"/>
                  </a:lnTo>
                  <a:lnTo>
                    <a:pt x="195" y="77"/>
                  </a:lnTo>
                  <a:lnTo>
                    <a:pt x="192" y="67"/>
                  </a:lnTo>
                  <a:lnTo>
                    <a:pt x="188" y="58"/>
                  </a:lnTo>
                  <a:lnTo>
                    <a:pt x="184" y="49"/>
                  </a:lnTo>
                  <a:lnTo>
                    <a:pt x="178" y="40"/>
                  </a:lnTo>
                  <a:lnTo>
                    <a:pt x="172" y="33"/>
                  </a:lnTo>
                  <a:lnTo>
                    <a:pt x="165" y="26"/>
                  </a:lnTo>
                  <a:lnTo>
                    <a:pt x="158" y="20"/>
                  </a:lnTo>
                  <a:lnTo>
                    <a:pt x="150" y="15"/>
                  </a:lnTo>
                  <a:lnTo>
                    <a:pt x="142" y="10"/>
                  </a:lnTo>
                  <a:lnTo>
                    <a:pt x="133" y="6"/>
                  </a:lnTo>
                  <a:lnTo>
                    <a:pt x="124" y="3"/>
                  </a:lnTo>
                  <a:lnTo>
                    <a:pt x="115" y="1"/>
                  </a:lnTo>
                  <a:lnTo>
                    <a:pt x="105" y="0"/>
                  </a:lnTo>
                  <a:lnTo>
                    <a:pt x="96" y="0"/>
                  </a:lnTo>
                  <a:lnTo>
                    <a:pt x="86" y="1"/>
                  </a:lnTo>
                  <a:lnTo>
                    <a:pt x="77" y="3"/>
                  </a:lnTo>
                  <a:lnTo>
                    <a:pt x="67" y="6"/>
                  </a:lnTo>
                  <a:lnTo>
                    <a:pt x="58" y="10"/>
                  </a:lnTo>
                  <a:lnTo>
                    <a:pt x="49" y="14"/>
                  </a:lnTo>
                  <a:lnTo>
                    <a:pt x="40" y="20"/>
                  </a:lnTo>
                  <a:lnTo>
                    <a:pt x="33" y="26"/>
                  </a:lnTo>
                  <a:lnTo>
                    <a:pt x="26" y="33"/>
                  </a:lnTo>
                  <a:lnTo>
                    <a:pt x="20" y="40"/>
                  </a:lnTo>
                  <a:lnTo>
                    <a:pt x="14" y="48"/>
                  </a:lnTo>
                  <a:lnTo>
                    <a:pt x="10" y="57"/>
                  </a:lnTo>
                  <a:lnTo>
                    <a:pt x="6" y="65"/>
                  </a:lnTo>
                  <a:lnTo>
                    <a:pt x="3" y="75"/>
                  </a:lnTo>
                  <a:lnTo>
                    <a:pt x="1" y="84"/>
                  </a:lnTo>
                  <a:lnTo>
                    <a:pt x="0" y="93"/>
                  </a:lnTo>
                  <a:lnTo>
                    <a:pt x="0" y="103"/>
                  </a:lnTo>
                  <a:lnTo>
                    <a:pt x="1" y="113"/>
                  </a:lnTo>
                  <a:lnTo>
                    <a:pt x="2" y="122"/>
                  </a:lnTo>
                  <a:lnTo>
                    <a:pt x="5" y="132"/>
                  </a:lnTo>
                  <a:lnTo>
                    <a:pt x="9" y="141"/>
                  </a:lnTo>
                </a:path>
              </a:pathLst>
            </a:custGeom>
            <a:solidFill>
              <a:srgbClr val="617EB1"/>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32" name="Freeform 227"/>
            <p:cNvSpPr>
              <a:spLocks/>
            </p:cNvSpPr>
            <p:nvPr/>
          </p:nvSpPr>
          <p:spPr bwMode="auto">
            <a:xfrm>
              <a:off x="260" y="271"/>
              <a:ext cx="194" cy="195"/>
            </a:xfrm>
            <a:custGeom>
              <a:avLst/>
              <a:gdLst>
                <a:gd name="T0" fmla="*/ 13 w 194"/>
                <a:gd name="T1" fmla="*/ 146 h 195"/>
                <a:gd name="T2" fmla="*/ 25 w 194"/>
                <a:gd name="T3" fmla="*/ 162 h 195"/>
                <a:gd name="T4" fmla="*/ 38 w 194"/>
                <a:gd name="T5" fmla="*/ 175 h 195"/>
                <a:gd name="T6" fmla="*/ 54 w 194"/>
                <a:gd name="T7" fmla="*/ 184 h 195"/>
                <a:gd name="T8" fmla="*/ 72 w 194"/>
                <a:gd name="T9" fmla="*/ 191 h 195"/>
                <a:gd name="T10" fmla="*/ 90 w 194"/>
                <a:gd name="T11" fmla="*/ 194 h 195"/>
                <a:gd name="T12" fmla="*/ 109 w 194"/>
                <a:gd name="T13" fmla="*/ 193 h 195"/>
                <a:gd name="T14" fmla="*/ 127 w 194"/>
                <a:gd name="T15" fmla="*/ 189 h 195"/>
                <a:gd name="T16" fmla="*/ 145 w 194"/>
                <a:gd name="T17" fmla="*/ 180 h 195"/>
                <a:gd name="T18" fmla="*/ 161 w 194"/>
                <a:gd name="T19" fmla="*/ 169 h 195"/>
                <a:gd name="T20" fmla="*/ 174 w 194"/>
                <a:gd name="T21" fmla="*/ 155 h 195"/>
                <a:gd name="T22" fmla="*/ 183 w 194"/>
                <a:gd name="T23" fmla="*/ 139 h 195"/>
                <a:gd name="T24" fmla="*/ 190 w 194"/>
                <a:gd name="T25" fmla="*/ 122 h 195"/>
                <a:gd name="T26" fmla="*/ 193 w 194"/>
                <a:gd name="T27" fmla="*/ 103 h 195"/>
                <a:gd name="T28" fmla="*/ 192 w 194"/>
                <a:gd name="T29" fmla="*/ 84 h 195"/>
                <a:gd name="T30" fmla="*/ 188 w 194"/>
                <a:gd name="T31" fmla="*/ 66 h 195"/>
                <a:gd name="T32" fmla="*/ 180 w 194"/>
                <a:gd name="T33" fmla="*/ 48 h 195"/>
                <a:gd name="T34" fmla="*/ 169 w 194"/>
                <a:gd name="T35" fmla="*/ 32 h 195"/>
                <a:gd name="T36" fmla="*/ 155 w 194"/>
                <a:gd name="T37" fmla="*/ 19 h 195"/>
                <a:gd name="T38" fmla="*/ 139 w 194"/>
                <a:gd name="T39" fmla="*/ 10 h 195"/>
                <a:gd name="T40" fmla="*/ 121 w 194"/>
                <a:gd name="T41" fmla="*/ 3 h 195"/>
                <a:gd name="T42" fmla="*/ 103 w 194"/>
                <a:gd name="T43" fmla="*/ 0 h 195"/>
                <a:gd name="T44" fmla="*/ 84 w 194"/>
                <a:gd name="T45" fmla="*/ 1 h 195"/>
                <a:gd name="T46" fmla="*/ 66 w 194"/>
                <a:gd name="T47" fmla="*/ 5 h 195"/>
                <a:gd name="T48" fmla="*/ 48 w 194"/>
                <a:gd name="T49" fmla="*/ 14 h 195"/>
                <a:gd name="T50" fmla="*/ 32 w 194"/>
                <a:gd name="T51" fmla="*/ 25 h 195"/>
                <a:gd name="T52" fmla="*/ 19 w 194"/>
                <a:gd name="T53" fmla="*/ 39 h 195"/>
                <a:gd name="T54" fmla="*/ 10 w 194"/>
                <a:gd name="T55" fmla="*/ 55 h 195"/>
                <a:gd name="T56" fmla="*/ 3 w 194"/>
                <a:gd name="T57" fmla="*/ 72 h 195"/>
                <a:gd name="T58" fmla="*/ 0 w 194"/>
                <a:gd name="T59" fmla="*/ 91 h 195"/>
                <a:gd name="T60" fmla="*/ 1 w 194"/>
                <a:gd name="T61" fmla="*/ 110 h 195"/>
                <a:gd name="T62" fmla="*/ 5 w 194"/>
                <a:gd name="T63" fmla="*/ 128 h 1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4" h="195">
                  <a:moveTo>
                    <a:pt x="9" y="138"/>
                  </a:moveTo>
                  <a:lnTo>
                    <a:pt x="13" y="146"/>
                  </a:lnTo>
                  <a:lnTo>
                    <a:pt x="18" y="155"/>
                  </a:lnTo>
                  <a:lnTo>
                    <a:pt x="25" y="162"/>
                  </a:lnTo>
                  <a:lnTo>
                    <a:pt x="31" y="169"/>
                  </a:lnTo>
                  <a:lnTo>
                    <a:pt x="38" y="175"/>
                  </a:lnTo>
                  <a:lnTo>
                    <a:pt x="46" y="180"/>
                  </a:lnTo>
                  <a:lnTo>
                    <a:pt x="54" y="184"/>
                  </a:lnTo>
                  <a:lnTo>
                    <a:pt x="63" y="188"/>
                  </a:lnTo>
                  <a:lnTo>
                    <a:pt x="72" y="191"/>
                  </a:lnTo>
                  <a:lnTo>
                    <a:pt x="81" y="193"/>
                  </a:lnTo>
                  <a:lnTo>
                    <a:pt x="90" y="194"/>
                  </a:lnTo>
                  <a:lnTo>
                    <a:pt x="99" y="194"/>
                  </a:lnTo>
                  <a:lnTo>
                    <a:pt x="109" y="193"/>
                  </a:lnTo>
                  <a:lnTo>
                    <a:pt x="118" y="191"/>
                  </a:lnTo>
                  <a:lnTo>
                    <a:pt x="127" y="189"/>
                  </a:lnTo>
                  <a:lnTo>
                    <a:pt x="137" y="185"/>
                  </a:lnTo>
                  <a:lnTo>
                    <a:pt x="145" y="180"/>
                  </a:lnTo>
                  <a:lnTo>
                    <a:pt x="154" y="175"/>
                  </a:lnTo>
                  <a:lnTo>
                    <a:pt x="161" y="169"/>
                  </a:lnTo>
                  <a:lnTo>
                    <a:pt x="168" y="162"/>
                  </a:lnTo>
                  <a:lnTo>
                    <a:pt x="174" y="155"/>
                  </a:lnTo>
                  <a:lnTo>
                    <a:pt x="179" y="147"/>
                  </a:lnTo>
                  <a:lnTo>
                    <a:pt x="183" y="139"/>
                  </a:lnTo>
                  <a:lnTo>
                    <a:pt x="187" y="130"/>
                  </a:lnTo>
                  <a:lnTo>
                    <a:pt x="190" y="122"/>
                  </a:lnTo>
                  <a:lnTo>
                    <a:pt x="192" y="112"/>
                  </a:lnTo>
                  <a:lnTo>
                    <a:pt x="193" y="103"/>
                  </a:lnTo>
                  <a:lnTo>
                    <a:pt x="193" y="94"/>
                  </a:lnTo>
                  <a:lnTo>
                    <a:pt x="192" y="84"/>
                  </a:lnTo>
                  <a:lnTo>
                    <a:pt x="191" y="75"/>
                  </a:lnTo>
                  <a:lnTo>
                    <a:pt x="188" y="66"/>
                  </a:lnTo>
                  <a:lnTo>
                    <a:pt x="184" y="56"/>
                  </a:lnTo>
                  <a:lnTo>
                    <a:pt x="180" y="48"/>
                  </a:lnTo>
                  <a:lnTo>
                    <a:pt x="175" y="39"/>
                  </a:lnTo>
                  <a:lnTo>
                    <a:pt x="169" y="32"/>
                  </a:lnTo>
                  <a:lnTo>
                    <a:pt x="162" y="25"/>
                  </a:lnTo>
                  <a:lnTo>
                    <a:pt x="155" y="19"/>
                  </a:lnTo>
                  <a:lnTo>
                    <a:pt x="147" y="14"/>
                  </a:lnTo>
                  <a:lnTo>
                    <a:pt x="139" y="10"/>
                  </a:lnTo>
                  <a:lnTo>
                    <a:pt x="130" y="6"/>
                  </a:lnTo>
                  <a:lnTo>
                    <a:pt x="121" y="3"/>
                  </a:lnTo>
                  <a:lnTo>
                    <a:pt x="112" y="1"/>
                  </a:lnTo>
                  <a:lnTo>
                    <a:pt x="103" y="0"/>
                  </a:lnTo>
                  <a:lnTo>
                    <a:pt x="94" y="0"/>
                  </a:lnTo>
                  <a:lnTo>
                    <a:pt x="84" y="1"/>
                  </a:lnTo>
                  <a:lnTo>
                    <a:pt x="75" y="3"/>
                  </a:lnTo>
                  <a:lnTo>
                    <a:pt x="66" y="5"/>
                  </a:lnTo>
                  <a:lnTo>
                    <a:pt x="56" y="9"/>
                  </a:lnTo>
                  <a:lnTo>
                    <a:pt x="48" y="14"/>
                  </a:lnTo>
                  <a:lnTo>
                    <a:pt x="39" y="19"/>
                  </a:lnTo>
                  <a:lnTo>
                    <a:pt x="32" y="25"/>
                  </a:lnTo>
                  <a:lnTo>
                    <a:pt x="25" y="32"/>
                  </a:lnTo>
                  <a:lnTo>
                    <a:pt x="19" y="39"/>
                  </a:lnTo>
                  <a:lnTo>
                    <a:pt x="14" y="47"/>
                  </a:lnTo>
                  <a:lnTo>
                    <a:pt x="10" y="55"/>
                  </a:lnTo>
                  <a:lnTo>
                    <a:pt x="6" y="64"/>
                  </a:lnTo>
                  <a:lnTo>
                    <a:pt x="3" y="72"/>
                  </a:lnTo>
                  <a:lnTo>
                    <a:pt x="1" y="82"/>
                  </a:lnTo>
                  <a:lnTo>
                    <a:pt x="0" y="91"/>
                  </a:lnTo>
                  <a:lnTo>
                    <a:pt x="0" y="100"/>
                  </a:lnTo>
                  <a:lnTo>
                    <a:pt x="1" y="110"/>
                  </a:lnTo>
                  <a:lnTo>
                    <a:pt x="2" y="119"/>
                  </a:lnTo>
                  <a:lnTo>
                    <a:pt x="5" y="128"/>
                  </a:lnTo>
                  <a:lnTo>
                    <a:pt x="9" y="138"/>
                  </a:lnTo>
                </a:path>
              </a:pathLst>
            </a:custGeom>
            <a:solidFill>
              <a:srgbClr val="6481B2"/>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33" name="Freeform 228"/>
            <p:cNvSpPr>
              <a:spLocks/>
            </p:cNvSpPr>
            <p:nvPr/>
          </p:nvSpPr>
          <p:spPr bwMode="auto">
            <a:xfrm>
              <a:off x="264" y="274"/>
              <a:ext cx="190" cy="189"/>
            </a:xfrm>
            <a:custGeom>
              <a:avLst/>
              <a:gdLst>
                <a:gd name="T0" fmla="*/ 13 w 190"/>
                <a:gd name="T1" fmla="*/ 142 h 189"/>
                <a:gd name="T2" fmla="*/ 25 w 190"/>
                <a:gd name="T3" fmla="*/ 157 h 189"/>
                <a:gd name="T4" fmla="*/ 38 w 190"/>
                <a:gd name="T5" fmla="*/ 169 h 189"/>
                <a:gd name="T6" fmla="*/ 54 w 190"/>
                <a:gd name="T7" fmla="*/ 179 h 189"/>
                <a:gd name="T8" fmla="*/ 71 w 190"/>
                <a:gd name="T9" fmla="*/ 185 h 189"/>
                <a:gd name="T10" fmla="*/ 89 w 190"/>
                <a:gd name="T11" fmla="*/ 188 h 189"/>
                <a:gd name="T12" fmla="*/ 107 w 190"/>
                <a:gd name="T13" fmla="*/ 187 h 189"/>
                <a:gd name="T14" fmla="*/ 125 w 190"/>
                <a:gd name="T15" fmla="*/ 183 h 189"/>
                <a:gd name="T16" fmla="*/ 143 w 190"/>
                <a:gd name="T17" fmla="*/ 175 h 189"/>
                <a:gd name="T18" fmla="*/ 158 w 190"/>
                <a:gd name="T19" fmla="*/ 164 h 189"/>
                <a:gd name="T20" fmla="*/ 170 w 190"/>
                <a:gd name="T21" fmla="*/ 151 h 189"/>
                <a:gd name="T22" fmla="*/ 180 w 190"/>
                <a:gd name="T23" fmla="*/ 135 h 189"/>
                <a:gd name="T24" fmla="*/ 186 w 190"/>
                <a:gd name="T25" fmla="*/ 118 h 189"/>
                <a:gd name="T26" fmla="*/ 189 w 190"/>
                <a:gd name="T27" fmla="*/ 100 h 189"/>
                <a:gd name="T28" fmla="*/ 188 w 190"/>
                <a:gd name="T29" fmla="*/ 82 h 189"/>
                <a:gd name="T30" fmla="*/ 184 w 190"/>
                <a:gd name="T31" fmla="*/ 64 h 189"/>
                <a:gd name="T32" fmla="*/ 176 w 190"/>
                <a:gd name="T33" fmla="*/ 46 h 189"/>
                <a:gd name="T34" fmla="*/ 165 w 190"/>
                <a:gd name="T35" fmla="*/ 31 h 189"/>
                <a:gd name="T36" fmla="*/ 151 w 190"/>
                <a:gd name="T37" fmla="*/ 19 h 189"/>
                <a:gd name="T38" fmla="*/ 135 w 190"/>
                <a:gd name="T39" fmla="*/ 9 h 189"/>
                <a:gd name="T40" fmla="*/ 118 w 190"/>
                <a:gd name="T41" fmla="*/ 3 h 189"/>
                <a:gd name="T42" fmla="*/ 100 w 190"/>
                <a:gd name="T43" fmla="*/ 0 h 189"/>
                <a:gd name="T44" fmla="*/ 82 w 190"/>
                <a:gd name="T45" fmla="*/ 1 h 189"/>
                <a:gd name="T46" fmla="*/ 64 w 190"/>
                <a:gd name="T47" fmla="*/ 5 h 189"/>
                <a:gd name="T48" fmla="*/ 46 w 190"/>
                <a:gd name="T49" fmla="*/ 13 h 189"/>
                <a:gd name="T50" fmla="*/ 31 w 190"/>
                <a:gd name="T51" fmla="*/ 24 h 189"/>
                <a:gd name="T52" fmla="*/ 19 w 190"/>
                <a:gd name="T53" fmla="*/ 37 h 189"/>
                <a:gd name="T54" fmla="*/ 9 w 190"/>
                <a:gd name="T55" fmla="*/ 53 h 189"/>
                <a:gd name="T56" fmla="*/ 3 w 190"/>
                <a:gd name="T57" fmla="*/ 70 h 189"/>
                <a:gd name="T58" fmla="*/ 0 w 190"/>
                <a:gd name="T59" fmla="*/ 88 h 189"/>
                <a:gd name="T60" fmla="*/ 1 w 190"/>
                <a:gd name="T61" fmla="*/ 106 h 189"/>
                <a:gd name="T62" fmla="*/ 5 w 190"/>
                <a:gd name="T63" fmla="*/ 124 h 1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0" h="189">
                  <a:moveTo>
                    <a:pt x="9" y="133"/>
                  </a:moveTo>
                  <a:lnTo>
                    <a:pt x="13" y="142"/>
                  </a:lnTo>
                  <a:lnTo>
                    <a:pt x="19" y="150"/>
                  </a:lnTo>
                  <a:lnTo>
                    <a:pt x="25" y="157"/>
                  </a:lnTo>
                  <a:lnTo>
                    <a:pt x="31" y="163"/>
                  </a:lnTo>
                  <a:lnTo>
                    <a:pt x="38" y="169"/>
                  </a:lnTo>
                  <a:lnTo>
                    <a:pt x="46" y="174"/>
                  </a:lnTo>
                  <a:lnTo>
                    <a:pt x="54" y="179"/>
                  </a:lnTo>
                  <a:lnTo>
                    <a:pt x="62" y="182"/>
                  </a:lnTo>
                  <a:lnTo>
                    <a:pt x="71" y="185"/>
                  </a:lnTo>
                  <a:lnTo>
                    <a:pt x="79" y="187"/>
                  </a:lnTo>
                  <a:lnTo>
                    <a:pt x="89" y="188"/>
                  </a:lnTo>
                  <a:lnTo>
                    <a:pt x="98" y="188"/>
                  </a:lnTo>
                  <a:lnTo>
                    <a:pt x="107" y="187"/>
                  </a:lnTo>
                  <a:lnTo>
                    <a:pt x="116" y="186"/>
                  </a:lnTo>
                  <a:lnTo>
                    <a:pt x="125" y="183"/>
                  </a:lnTo>
                  <a:lnTo>
                    <a:pt x="134" y="180"/>
                  </a:lnTo>
                  <a:lnTo>
                    <a:pt x="143" y="175"/>
                  </a:lnTo>
                  <a:lnTo>
                    <a:pt x="151" y="170"/>
                  </a:lnTo>
                  <a:lnTo>
                    <a:pt x="158" y="164"/>
                  </a:lnTo>
                  <a:lnTo>
                    <a:pt x="164" y="158"/>
                  </a:lnTo>
                  <a:lnTo>
                    <a:pt x="170" y="151"/>
                  </a:lnTo>
                  <a:lnTo>
                    <a:pt x="175" y="143"/>
                  </a:lnTo>
                  <a:lnTo>
                    <a:pt x="180" y="135"/>
                  </a:lnTo>
                  <a:lnTo>
                    <a:pt x="183" y="127"/>
                  </a:lnTo>
                  <a:lnTo>
                    <a:pt x="186" y="118"/>
                  </a:lnTo>
                  <a:lnTo>
                    <a:pt x="188" y="109"/>
                  </a:lnTo>
                  <a:lnTo>
                    <a:pt x="189" y="100"/>
                  </a:lnTo>
                  <a:lnTo>
                    <a:pt x="189" y="91"/>
                  </a:lnTo>
                  <a:lnTo>
                    <a:pt x="188" y="82"/>
                  </a:lnTo>
                  <a:lnTo>
                    <a:pt x="186" y="73"/>
                  </a:lnTo>
                  <a:lnTo>
                    <a:pt x="184" y="64"/>
                  </a:lnTo>
                  <a:lnTo>
                    <a:pt x="180" y="55"/>
                  </a:lnTo>
                  <a:lnTo>
                    <a:pt x="176" y="46"/>
                  </a:lnTo>
                  <a:lnTo>
                    <a:pt x="170" y="38"/>
                  </a:lnTo>
                  <a:lnTo>
                    <a:pt x="165" y="31"/>
                  </a:lnTo>
                  <a:lnTo>
                    <a:pt x="158" y="25"/>
                  </a:lnTo>
                  <a:lnTo>
                    <a:pt x="151" y="19"/>
                  </a:lnTo>
                  <a:lnTo>
                    <a:pt x="143" y="14"/>
                  </a:lnTo>
                  <a:lnTo>
                    <a:pt x="135" y="9"/>
                  </a:lnTo>
                  <a:lnTo>
                    <a:pt x="127" y="6"/>
                  </a:lnTo>
                  <a:lnTo>
                    <a:pt x="118" y="3"/>
                  </a:lnTo>
                  <a:lnTo>
                    <a:pt x="110" y="1"/>
                  </a:lnTo>
                  <a:lnTo>
                    <a:pt x="100" y="0"/>
                  </a:lnTo>
                  <a:lnTo>
                    <a:pt x="91" y="0"/>
                  </a:lnTo>
                  <a:lnTo>
                    <a:pt x="82" y="1"/>
                  </a:lnTo>
                  <a:lnTo>
                    <a:pt x="73" y="2"/>
                  </a:lnTo>
                  <a:lnTo>
                    <a:pt x="64" y="5"/>
                  </a:lnTo>
                  <a:lnTo>
                    <a:pt x="55" y="8"/>
                  </a:lnTo>
                  <a:lnTo>
                    <a:pt x="46" y="13"/>
                  </a:lnTo>
                  <a:lnTo>
                    <a:pt x="38" y="18"/>
                  </a:lnTo>
                  <a:lnTo>
                    <a:pt x="31" y="24"/>
                  </a:lnTo>
                  <a:lnTo>
                    <a:pt x="25" y="30"/>
                  </a:lnTo>
                  <a:lnTo>
                    <a:pt x="19" y="37"/>
                  </a:lnTo>
                  <a:lnTo>
                    <a:pt x="14" y="45"/>
                  </a:lnTo>
                  <a:lnTo>
                    <a:pt x="9" y="53"/>
                  </a:lnTo>
                  <a:lnTo>
                    <a:pt x="6" y="61"/>
                  </a:lnTo>
                  <a:lnTo>
                    <a:pt x="3" y="70"/>
                  </a:lnTo>
                  <a:lnTo>
                    <a:pt x="1" y="79"/>
                  </a:lnTo>
                  <a:lnTo>
                    <a:pt x="0" y="88"/>
                  </a:lnTo>
                  <a:lnTo>
                    <a:pt x="0" y="97"/>
                  </a:lnTo>
                  <a:lnTo>
                    <a:pt x="1" y="106"/>
                  </a:lnTo>
                  <a:lnTo>
                    <a:pt x="3" y="115"/>
                  </a:lnTo>
                  <a:lnTo>
                    <a:pt x="5" y="124"/>
                  </a:lnTo>
                  <a:lnTo>
                    <a:pt x="9" y="133"/>
                  </a:lnTo>
                </a:path>
              </a:pathLst>
            </a:custGeom>
            <a:solidFill>
              <a:srgbClr val="6683B4"/>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34" name="Freeform 229"/>
            <p:cNvSpPr>
              <a:spLocks/>
            </p:cNvSpPr>
            <p:nvPr/>
          </p:nvSpPr>
          <p:spPr bwMode="auto">
            <a:xfrm>
              <a:off x="268" y="276"/>
              <a:ext cx="185" cy="184"/>
            </a:xfrm>
            <a:custGeom>
              <a:avLst/>
              <a:gdLst>
                <a:gd name="T0" fmla="*/ 13 w 185"/>
                <a:gd name="T1" fmla="*/ 138 h 184"/>
                <a:gd name="T2" fmla="*/ 24 w 185"/>
                <a:gd name="T3" fmla="*/ 153 h 184"/>
                <a:gd name="T4" fmla="*/ 37 w 185"/>
                <a:gd name="T5" fmla="*/ 165 h 184"/>
                <a:gd name="T6" fmla="*/ 52 w 185"/>
                <a:gd name="T7" fmla="*/ 174 h 184"/>
                <a:gd name="T8" fmla="*/ 69 w 185"/>
                <a:gd name="T9" fmla="*/ 180 h 184"/>
                <a:gd name="T10" fmla="*/ 86 w 185"/>
                <a:gd name="T11" fmla="*/ 183 h 184"/>
                <a:gd name="T12" fmla="*/ 104 w 185"/>
                <a:gd name="T13" fmla="*/ 182 h 184"/>
                <a:gd name="T14" fmla="*/ 122 w 185"/>
                <a:gd name="T15" fmla="*/ 178 h 184"/>
                <a:gd name="T16" fmla="*/ 139 w 185"/>
                <a:gd name="T17" fmla="*/ 171 h 184"/>
                <a:gd name="T18" fmla="*/ 154 w 185"/>
                <a:gd name="T19" fmla="*/ 160 h 184"/>
                <a:gd name="T20" fmla="*/ 166 w 185"/>
                <a:gd name="T21" fmla="*/ 147 h 184"/>
                <a:gd name="T22" fmla="*/ 175 w 185"/>
                <a:gd name="T23" fmla="*/ 132 h 184"/>
                <a:gd name="T24" fmla="*/ 181 w 185"/>
                <a:gd name="T25" fmla="*/ 115 h 184"/>
                <a:gd name="T26" fmla="*/ 184 w 185"/>
                <a:gd name="T27" fmla="*/ 98 h 184"/>
                <a:gd name="T28" fmla="*/ 183 w 185"/>
                <a:gd name="T29" fmla="*/ 80 h 184"/>
                <a:gd name="T30" fmla="*/ 179 w 185"/>
                <a:gd name="T31" fmla="*/ 62 h 184"/>
                <a:gd name="T32" fmla="*/ 171 w 185"/>
                <a:gd name="T33" fmla="*/ 45 h 184"/>
                <a:gd name="T34" fmla="*/ 160 w 185"/>
                <a:gd name="T35" fmla="*/ 30 h 184"/>
                <a:gd name="T36" fmla="*/ 147 w 185"/>
                <a:gd name="T37" fmla="*/ 18 h 184"/>
                <a:gd name="T38" fmla="*/ 132 w 185"/>
                <a:gd name="T39" fmla="*/ 9 h 184"/>
                <a:gd name="T40" fmla="*/ 115 w 185"/>
                <a:gd name="T41" fmla="*/ 3 h 184"/>
                <a:gd name="T42" fmla="*/ 98 w 185"/>
                <a:gd name="T43" fmla="*/ 0 h 184"/>
                <a:gd name="T44" fmla="*/ 80 w 185"/>
                <a:gd name="T45" fmla="*/ 1 h 184"/>
                <a:gd name="T46" fmla="*/ 62 w 185"/>
                <a:gd name="T47" fmla="*/ 5 h 184"/>
                <a:gd name="T48" fmla="*/ 45 w 185"/>
                <a:gd name="T49" fmla="*/ 12 h 184"/>
                <a:gd name="T50" fmla="*/ 30 w 185"/>
                <a:gd name="T51" fmla="*/ 23 h 184"/>
                <a:gd name="T52" fmla="*/ 18 w 185"/>
                <a:gd name="T53" fmla="*/ 36 h 184"/>
                <a:gd name="T54" fmla="*/ 9 w 185"/>
                <a:gd name="T55" fmla="*/ 51 h 184"/>
                <a:gd name="T56" fmla="*/ 3 w 185"/>
                <a:gd name="T57" fmla="*/ 68 h 184"/>
                <a:gd name="T58" fmla="*/ 0 w 185"/>
                <a:gd name="T59" fmla="*/ 85 h 184"/>
                <a:gd name="T60" fmla="*/ 1 w 185"/>
                <a:gd name="T61" fmla="*/ 103 h 184"/>
                <a:gd name="T62" fmla="*/ 5 w 185"/>
                <a:gd name="T63" fmla="*/ 121 h 1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5" h="184">
                  <a:moveTo>
                    <a:pt x="9" y="130"/>
                  </a:moveTo>
                  <a:lnTo>
                    <a:pt x="13" y="138"/>
                  </a:lnTo>
                  <a:lnTo>
                    <a:pt x="18" y="146"/>
                  </a:lnTo>
                  <a:lnTo>
                    <a:pt x="24" y="153"/>
                  </a:lnTo>
                  <a:lnTo>
                    <a:pt x="30" y="159"/>
                  </a:lnTo>
                  <a:lnTo>
                    <a:pt x="37" y="165"/>
                  </a:lnTo>
                  <a:lnTo>
                    <a:pt x="44" y="170"/>
                  </a:lnTo>
                  <a:lnTo>
                    <a:pt x="52" y="174"/>
                  </a:lnTo>
                  <a:lnTo>
                    <a:pt x="60" y="177"/>
                  </a:lnTo>
                  <a:lnTo>
                    <a:pt x="69" y="180"/>
                  </a:lnTo>
                  <a:lnTo>
                    <a:pt x="77" y="182"/>
                  </a:lnTo>
                  <a:lnTo>
                    <a:pt x="86" y="183"/>
                  </a:lnTo>
                  <a:lnTo>
                    <a:pt x="95" y="183"/>
                  </a:lnTo>
                  <a:lnTo>
                    <a:pt x="104" y="182"/>
                  </a:lnTo>
                  <a:lnTo>
                    <a:pt x="113" y="181"/>
                  </a:lnTo>
                  <a:lnTo>
                    <a:pt x="122" y="178"/>
                  </a:lnTo>
                  <a:lnTo>
                    <a:pt x="131" y="175"/>
                  </a:lnTo>
                  <a:lnTo>
                    <a:pt x="139" y="171"/>
                  </a:lnTo>
                  <a:lnTo>
                    <a:pt x="147" y="165"/>
                  </a:lnTo>
                  <a:lnTo>
                    <a:pt x="154" y="160"/>
                  </a:lnTo>
                  <a:lnTo>
                    <a:pt x="160" y="153"/>
                  </a:lnTo>
                  <a:lnTo>
                    <a:pt x="166" y="147"/>
                  </a:lnTo>
                  <a:lnTo>
                    <a:pt x="171" y="139"/>
                  </a:lnTo>
                  <a:lnTo>
                    <a:pt x="175" y="132"/>
                  </a:lnTo>
                  <a:lnTo>
                    <a:pt x="178" y="124"/>
                  </a:lnTo>
                  <a:lnTo>
                    <a:pt x="181" y="115"/>
                  </a:lnTo>
                  <a:lnTo>
                    <a:pt x="183" y="107"/>
                  </a:lnTo>
                  <a:lnTo>
                    <a:pt x="184" y="98"/>
                  </a:lnTo>
                  <a:lnTo>
                    <a:pt x="184" y="89"/>
                  </a:lnTo>
                  <a:lnTo>
                    <a:pt x="183" y="80"/>
                  </a:lnTo>
                  <a:lnTo>
                    <a:pt x="181" y="71"/>
                  </a:lnTo>
                  <a:lnTo>
                    <a:pt x="179" y="62"/>
                  </a:lnTo>
                  <a:lnTo>
                    <a:pt x="175" y="53"/>
                  </a:lnTo>
                  <a:lnTo>
                    <a:pt x="171" y="45"/>
                  </a:lnTo>
                  <a:lnTo>
                    <a:pt x="166" y="37"/>
                  </a:lnTo>
                  <a:lnTo>
                    <a:pt x="160" y="30"/>
                  </a:lnTo>
                  <a:lnTo>
                    <a:pt x="154" y="24"/>
                  </a:lnTo>
                  <a:lnTo>
                    <a:pt x="147" y="18"/>
                  </a:lnTo>
                  <a:lnTo>
                    <a:pt x="140" y="13"/>
                  </a:lnTo>
                  <a:lnTo>
                    <a:pt x="132" y="9"/>
                  </a:lnTo>
                  <a:lnTo>
                    <a:pt x="124" y="6"/>
                  </a:lnTo>
                  <a:lnTo>
                    <a:pt x="115" y="3"/>
                  </a:lnTo>
                  <a:lnTo>
                    <a:pt x="107" y="1"/>
                  </a:lnTo>
                  <a:lnTo>
                    <a:pt x="98" y="0"/>
                  </a:lnTo>
                  <a:lnTo>
                    <a:pt x="89" y="0"/>
                  </a:lnTo>
                  <a:lnTo>
                    <a:pt x="80" y="1"/>
                  </a:lnTo>
                  <a:lnTo>
                    <a:pt x="71" y="2"/>
                  </a:lnTo>
                  <a:lnTo>
                    <a:pt x="62" y="5"/>
                  </a:lnTo>
                  <a:lnTo>
                    <a:pt x="53" y="8"/>
                  </a:lnTo>
                  <a:lnTo>
                    <a:pt x="45" y="12"/>
                  </a:lnTo>
                  <a:lnTo>
                    <a:pt x="37" y="18"/>
                  </a:lnTo>
                  <a:lnTo>
                    <a:pt x="30" y="23"/>
                  </a:lnTo>
                  <a:lnTo>
                    <a:pt x="24" y="30"/>
                  </a:lnTo>
                  <a:lnTo>
                    <a:pt x="18" y="36"/>
                  </a:lnTo>
                  <a:lnTo>
                    <a:pt x="13" y="44"/>
                  </a:lnTo>
                  <a:lnTo>
                    <a:pt x="9" y="51"/>
                  </a:lnTo>
                  <a:lnTo>
                    <a:pt x="6" y="59"/>
                  </a:lnTo>
                  <a:lnTo>
                    <a:pt x="3" y="68"/>
                  </a:lnTo>
                  <a:lnTo>
                    <a:pt x="1" y="76"/>
                  </a:lnTo>
                  <a:lnTo>
                    <a:pt x="0" y="85"/>
                  </a:lnTo>
                  <a:lnTo>
                    <a:pt x="0" y="94"/>
                  </a:lnTo>
                  <a:lnTo>
                    <a:pt x="1" y="103"/>
                  </a:lnTo>
                  <a:lnTo>
                    <a:pt x="3" y="112"/>
                  </a:lnTo>
                  <a:lnTo>
                    <a:pt x="5" y="121"/>
                  </a:lnTo>
                  <a:lnTo>
                    <a:pt x="9" y="130"/>
                  </a:lnTo>
                </a:path>
              </a:pathLst>
            </a:custGeom>
            <a:solidFill>
              <a:srgbClr val="6986B6"/>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35" name="Freeform 230"/>
            <p:cNvSpPr>
              <a:spLocks/>
            </p:cNvSpPr>
            <p:nvPr/>
          </p:nvSpPr>
          <p:spPr bwMode="auto">
            <a:xfrm>
              <a:off x="273" y="277"/>
              <a:ext cx="180" cy="180"/>
            </a:xfrm>
            <a:custGeom>
              <a:avLst/>
              <a:gdLst>
                <a:gd name="T0" fmla="*/ 12 w 180"/>
                <a:gd name="T1" fmla="*/ 135 h 180"/>
                <a:gd name="T2" fmla="*/ 23 w 180"/>
                <a:gd name="T3" fmla="*/ 149 h 180"/>
                <a:gd name="T4" fmla="*/ 36 w 180"/>
                <a:gd name="T5" fmla="*/ 161 h 180"/>
                <a:gd name="T6" fmla="*/ 51 w 180"/>
                <a:gd name="T7" fmla="*/ 170 h 180"/>
                <a:gd name="T8" fmla="*/ 67 w 180"/>
                <a:gd name="T9" fmla="*/ 176 h 180"/>
                <a:gd name="T10" fmla="*/ 84 w 180"/>
                <a:gd name="T11" fmla="*/ 179 h 180"/>
                <a:gd name="T12" fmla="*/ 101 w 180"/>
                <a:gd name="T13" fmla="*/ 178 h 180"/>
                <a:gd name="T14" fmla="*/ 118 w 180"/>
                <a:gd name="T15" fmla="*/ 174 h 180"/>
                <a:gd name="T16" fmla="*/ 135 w 180"/>
                <a:gd name="T17" fmla="*/ 167 h 180"/>
                <a:gd name="T18" fmla="*/ 149 w 180"/>
                <a:gd name="T19" fmla="*/ 156 h 180"/>
                <a:gd name="T20" fmla="*/ 161 w 180"/>
                <a:gd name="T21" fmla="*/ 143 h 180"/>
                <a:gd name="T22" fmla="*/ 170 w 180"/>
                <a:gd name="T23" fmla="*/ 128 h 180"/>
                <a:gd name="T24" fmla="*/ 176 w 180"/>
                <a:gd name="T25" fmla="*/ 112 h 180"/>
                <a:gd name="T26" fmla="*/ 179 w 180"/>
                <a:gd name="T27" fmla="*/ 95 h 180"/>
                <a:gd name="T28" fmla="*/ 178 w 180"/>
                <a:gd name="T29" fmla="*/ 78 h 180"/>
                <a:gd name="T30" fmla="*/ 174 w 180"/>
                <a:gd name="T31" fmla="*/ 61 h 180"/>
                <a:gd name="T32" fmla="*/ 167 w 180"/>
                <a:gd name="T33" fmla="*/ 44 h 180"/>
                <a:gd name="T34" fmla="*/ 156 w 180"/>
                <a:gd name="T35" fmla="*/ 30 h 180"/>
                <a:gd name="T36" fmla="*/ 143 w 180"/>
                <a:gd name="T37" fmla="*/ 18 h 180"/>
                <a:gd name="T38" fmla="*/ 129 w 180"/>
                <a:gd name="T39" fmla="*/ 9 h 180"/>
                <a:gd name="T40" fmla="*/ 112 w 180"/>
                <a:gd name="T41" fmla="*/ 3 h 180"/>
                <a:gd name="T42" fmla="*/ 95 w 180"/>
                <a:gd name="T43" fmla="*/ 0 h 180"/>
                <a:gd name="T44" fmla="*/ 78 w 180"/>
                <a:gd name="T45" fmla="*/ 1 h 180"/>
                <a:gd name="T46" fmla="*/ 61 w 180"/>
                <a:gd name="T47" fmla="*/ 5 h 180"/>
                <a:gd name="T48" fmla="*/ 44 w 180"/>
                <a:gd name="T49" fmla="*/ 12 h 180"/>
                <a:gd name="T50" fmla="*/ 30 w 180"/>
                <a:gd name="T51" fmla="*/ 23 h 180"/>
                <a:gd name="T52" fmla="*/ 18 w 180"/>
                <a:gd name="T53" fmla="*/ 36 h 180"/>
                <a:gd name="T54" fmla="*/ 9 w 180"/>
                <a:gd name="T55" fmla="*/ 51 h 180"/>
                <a:gd name="T56" fmla="*/ 3 w 180"/>
                <a:gd name="T57" fmla="*/ 67 h 180"/>
                <a:gd name="T58" fmla="*/ 0 w 180"/>
                <a:gd name="T59" fmla="*/ 84 h 180"/>
                <a:gd name="T60" fmla="*/ 1 w 180"/>
                <a:gd name="T61" fmla="*/ 101 h 180"/>
                <a:gd name="T62" fmla="*/ 5 w 180"/>
                <a:gd name="T63" fmla="*/ 118 h 18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0" h="180">
                  <a:moveTo>
                    <a:pt x="8" y="127"/>
                  </a:moveTo>
                  <a:lnTo>
                    <a:pt x="12" y="135"/>
                  </a:lnTo>
                  <a:lnTo>
                    <a:pt x="17" y="142"/>
                  </a:lnTo>
                  <a:lnTo>
                    <a:pt x="23" y="149"/>
                  </a:lnTo>
                  <a:lnTo>
                    <a:pt x="29" y="156"/>
                  </a:lnTo>
                  <a:lnTo>
                    <a:pt x="36" y="161"/>
                  </a:lnTo>
                  <a:lnTo>
                    <a:pt x="43" y="166"/>
                  </a:lnTo>
                  <a:lnTo>
                    <a:pt x="51" y="170"/>
                  </a:lnTo>
                  <a:lnTo>
                    <a:pt x="58" y="173"/>
                  </a:lnTo>
                  <a:lnTo>
                    <a:pt x="67" y="176"/>
                  </a:lnTo>
                  <a:lnTo>
                    <a:pt x="75" y="178"/>
                  </a:lnTo>
                  <a:lnTo>
                    <a:pt x="84" y="179"/>
                  </a:lnTo>
                  <a:lnTo>
                    <a:pt x="92" y="179"/>
                  </a:lnTo>
                  <a:lnTo>
                    <a:pt x="101" y="178"/>
                  </a:lnTo>
                  <a:lnTo>
                    <a:pt x="110" y="177"/>
                  </a:lnTo>
                  <a:lnTo>
                    <a:pt x="118" y="174"/>
                  </a:lnTo>
                  <a:lnTo>
                    <a:pt x="127" y="171"/>
                  </a:lnTo>
                  <a:lnTo>
                    <a:pt x="135" y="167"/>
                  </a:lnTo>
                  <a:lnTo>
                    <a:pt x="143" y="162"/>
                  </a:lnTo>
                  <a:lnTo>
                    <a:pt x="149" y="156"/>
                  </a:lnTo>
                  <a:lnTo>
                    <a:pt x="156" y="150"/>
                  </a:lnTo>
                  <a:lnTo>
                    <a:pt x="161" y="143"/>
                  </a:lnTo>
                  <a:lnTo>
                    <a:pt x="166" y="136"/>
                  </a:lnTo>
                  <a:lnTo>
                    <a:pt x="170" y="128"/>
                  </a:lnTo>
                  <a:lnTo>
                    <a:pt x="173" y="121"/>
                  </a:lnTo>
                  <a:lnTo>
                    <a:pt x="176" y="112"/>
                  </a:lnTo>
                  <a:lnTo>
                    <a:pt x="178" y="104"/>
                  </a:lnTo>
                  <a:lnTo>
                    <a:pt x="179" y="95"/>
                  </a:lnTo>
                  <a:lnTo>
                    <a:pt x="179" y="87"/>
                  </a:lnTo>
                  <a:lnTo>
                    <a:pt x="178" y="78"/>
                  </a:lnTo>
                  <a:lnTo>
                    <a:pt x="177" y="69"/>
                  </a:lnTo>
                  <a:lnTo>
                    <a:pt x="174" y="61"/>
                  </a:lnTo>
                  <a:lnTo>
                    <a:pt x="171" y="52"/>
                  </a:lnTo>
                  <a:lnTo>
                    <a:pt x="167" y="44"/>
                  </a:lnTo>
                  <a:lnTo>
                    <a:pt x="162" y="36"/>
                  </a:lnTo>
                  <a:lnTo>
                    <a:pt x="156" y="30"/>
                  </a:lnTo>
                  <a:lnTo>
                    <a:pt x="150" y="23"/>
                  </a:lnTo>
                  <a:lnTo>
                    <a:pt x="143" y="18"/>
                  </a:lnTo>
                  <a:lnTo>
                    <a:pt x="136" y="13"/>
                  </a:lnTo>
                  <a:lnTo>
                    <a:pt x="129" y="9"/>
                  </a:lnTo>
                  <a:lnTo>
                    <a:pt x="121" y="6"/>
                  </a:lnTo>
                  <a:lnTo>
                    <a:pt x="112" y="3"/>
                  </a:lnTo>
                  <a:lnTo>
                    <a:pt x="104" y="1"/>
                  </a:lnTo>
                  <a:lnTo>
                    <a:pt x="95" y="0"/>
                  </a:lnTo>
                  <a:lnTo>
                    <a:pt x="87" y="0"/>
                  </a:lnTo>
                  <a:lnTo>
                    <a:pt x="78" y="1"/>
                  </a:lnTo>
                  <a:lnTo>
                    <a:pt x="69" y="2"/>
                  </a:lnTo>
                  <a:lnTo>
                    <a:pt x="61" y="5"/>
                  </a:lnTo>
                  <a:lnTo>
                    <a:pt x="52" y="8"/>
                  </a:lnTo>
                  <a:lnTo>
                    <a:pt x="44" y="12"/>
                  </a:lnTo>
                  <a:lnTo>
                    <a:pt x="36" y="17"/>
                  </a:lnTo>
                  <a:lnTo>
                    <a:pt x="30" y="23"/>
                  </a:lnTo>
                  <a:lnTo>
                    <a:pt x="23" y="29"/>
                  </a:lnTo>
                  <a:lnTo>
                    <a:pt x="18" y="36"/>
                  </a:lnTo>
                  <a:lnTo>
                    <a:pt x="13" y="43"/>
                  </a:lnTo>
                  <a:lnTo>
                    <a:pt x="9" y="51"/>
                  </a:lnTo>
                  <a:lnTo>
                    <a:pt x="6" y="58"/>
                  </a:lnTo>
                  <a:lnTo>
                    <a:pt x="3" y="67"/>
                  </a:lnTo>
                  <a:lnTo>
                    <a:pt x="1" y="75"/>
                  </a:lnTo>
                  <a:lnTo>
                    <a:pt x="0" y="84"/>
                  </a:lnTo>
                  <a:lnTo>
                    <a:pt x="0" y="92"/>
                  </a:lnTo>
                  <a:lnTo>
                    <a:pt x="1" y="101"/>
                  </a:lnTo>
                  <a:lnTo>
                    <a:pt x="2" y="110"/>
                  </a:lnTo>
                  <a:lnTo>
                    <a:pt x="5" y="118"/>
                  </a:lnTo>
                  <a:lnTo>
                    <a:pt x="8" y="127"/>
                  </a:lnTo>
                </a:path>
              </a:pathLst>
            </a:custGeom>
            <a:solidFill>
              <a:srgbClr val="6B89B8"/>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36" name="Freeform 231"/>
            <p:cNvSpPr>
              <a:spLocks/>
            </p:cNvSpPr>
            <p:nvPr/>
          </p:nvSpPr>
          <p:spPr bwMode="auto">
            <a:xfrm>
              <a:off x="276" y="279"/>
              <a:ext cx="176" cy="175"/>
            </a:xfrm>
            <a:custGeom>
              <a:avLst/>
              <a:gdLst>
                <a:gd name="T0" fmla="*/ 12 w 176"/>
                <a:gd name="T1" fmla="*/ 131 h 175"/>
                <a:gd name="T2" fmla="*/ 23 w 176"/>
                <a:gd name="T3" fmla="*/ 145 h 175"/>
                <a:gd name="T4" fmla="*/ 35 w 176"/>
                <a:gd name="T5" fmla="*/ 157 h 175"/>
                <a:gd name="T6" fmla="*/ 50 w 176"/>
                <a:gd name="T7" fmla="*/ 165 h 175"/>
                <a:gd name="T8" fmla="*/ 65 w 176"/>
                <a:gd name="T9" fmla="*/ 171 h 175"/>
                <a:gd name="T10" fmla="*/ 82 w 176"/>
                <a:gd name="T11" fmla="*/ 174 h 175"/>
                <a:gd name="T12" fmla="*/ 99 w 176"/>
                <a:gd name="T13" fmla="*/ 173 h 175"/>
                <a:gd name="T14" fmla="*/ 116 w 176"/>
                <a:gd name="T15" fmla="*/ 170 h 175"/>
                <a:gd name="T16" fmla="*/ 132 w 176"/>
                <a:gd name="T17" fmla="*/ 162 h 175"/>
                <a:gd name="T18" fmla="*/ 146 w 176"/>
                <a:gd name="T19" fmla="*/ 152 h 175"/>
                <a:gd name="T20" fmla="*/ 158 w 176"/>
                <a:gd name="T21" fmla="*/ 139 h 175"/>
                <a:gd name="T22" fmla="*/ 166 w 176"/>
                <a:gd name="T23" fmla="*/ 125 h 175"/>
                <a:gd name="T24" fmla="*/ 172 w 176"/>
                <a:gd name="T25" fmla="*/ 110 h 175"/>
                <a:gd name="T26" fmla="*/ 175 w 176"/>
                <a:gd name="T27" fmla="*/ 93 h 175"/>
                <a:gd name="T28" fmla="*/ 174 w 176"/>
                <a:gd name="T29" fmla="*/ 76 h 175"/>
                <a:gd name="T30" fmla="*/ 170 w 176"/>
                <a:gd name="T31" fmla="*/ 59 h 175"/>
                <a:gd name="T32" fmla="*/ 163 w 176"/>
                <a:gd name="T33" fmla="*/ 43 h 175"/>
                <a:gd name="T34" fmla="*/ 152 w 176"/>
                <a:gd name="T35" fmla="*/ 29 h 175"/>
                <a:gd name="T36" fmla="*/ 140 w 176"/>
                <a:gd name="T37" fmla="*/ 17 h 175"/>
                <a:gd name="T38" fmla="*/ 125 w 176"/>
                <a:gd name="T39" fmla="*/ 9 h 175"/>
                <a:gd name="T40" fmla="*/ 110 w 176"/>
                <a:gd name="T41" fmla="*/ 3 h 175"/>
                <a:gd name="T42" fmla="*/ 93 w 176"/>
                <a:gd name="T43" fmla="*/ 0 h 175"/>
                <a:gd name="T44" fmla="*/ 76 w 176"/>
                <a:gd name="T45" fmla="*/ 1 h 175"/>
                <a:gd name="T46" fmla="*/ 59 w 176"/>
                <a:gd name="T47" fmla="*/ 4 h 175"/>
                <a:gd name="T48" fmla="*/ 43 w 176"/>
                <a:gd name="T49" fmla="*/ 12 h 175"/>
                <a:gd name="T50" fmla="*/ 29 w 176"/>
                <a:gd name="T51" fmla="*/ 22 h 175"/>
                <a:gd name="T52" fmla="*/ 17 w 176"/>
                <a:gd name="T53" fmla="*/ 35 h 175"/>
                <a:gd name="T54" fmla="*/ 9 w 176"/>
                <a:gd name="T55" fmla="*/ 49 h 175"/>
                <a:gd name="T56" fmla="*/ 3 w 176"/>
                <a:gd name="T57" fmla="*/ 64 h 175"/>
                <a:gd name="T58" fmla="*/ 0 w 176"/>
                <a:gd name="T59" fmla="*/ 81 h 175"/>
                <a:gd name="T60" fmla="*/ 1 w 176"/>
                <a:gd name="T61" fmla="*/ 98 h 175"/>
                <a:gd name="T62" fmla="*/ 5 w 176"/>
                <a:gd name="T63" fmla="*/ 115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6" h="175">
                  <a:moveTo>
                    <a:pt x="8" y="123"/>
                  </a:moveTo>
                  <a:lnTo>
                    <a:pt x="12" y="131"/>
                  </a:lnTo>
                  <a:lnTo>
                    <a:pt x="17" y="138"/>
                  </a:lnTo>
                  <a:lnTo>
                    <a:pt x="23" y="145"/>
                  </a:lnTo>
                  <a:lnTo>
                    <a:pt x="29" y="151"/>
                  </a:lnTo>
                  <a:lnTo>
                    <a:pt x="35" y="157"/>
                  </a:lnTo>
                  <a:lnTo>
                    <a:pt x="42" y="161"/>
                  </a:lnTo>
                  <a:lnTo>
                    <a:pt x="50" y="165"/>
                  </a:lnTo>
                  <a:lnTo>
                    <a:pt x="57" y="169"/>
                  </a:lnTo>
                  <a:lnTo>
                    <a:pt x="65" y="171"/>
                  </a:lnTo>
                  <a:lnTo>
                    <a:pt x="74" y="173"/>
                  </a:lnTo>
                  <a:lnTo>
                    <a:pt x="82" y="174"/>
                  </a:lnTo>
                  <a:lnTo>
                    <a:pt x="90" y="174"/>
                  </a:lnTo>
                  <a:lnTo>
                    <a:pt x="99" y="173"/>
                  </a:lnTo>
                  <a:lnTo>
                    <a:pt x="107" y="172"/>
                  </a:lnTo>
                  <a:lnTo>
                    <a:pt x="116" y="170"/>
                  </a:lnTo>
                  <a:lnTo>
                    <a:pt x="124" y="166"/>
                  </a:lnTo>
                  <a:lnTo>
                    <a:pt x="132" y="162"/>
                  </a:lnTo>
                  <a:lnTo>
                    <a:pt x="139" y="157"/>
                  </a:lnTo>
                  <a:lnTo>
                    <a:pt x="146" y="152"/>
                  </a:lnTo>
                  <a:lnTo>
                    <a:pt x="152" y="146"/>
                  </a:lnTo>
                  <a:lnTo>
                    <a:pt x="158" y="139"/>
                  </a:lnTo>
                  <a:lnTo>
                    <a:pt x="162" y="132"/>
                  </a:lnTo>
                  <a:lnTo>
                    <a:pt x="166" y="125"/>
                  </a:lnTo>
                  <a:lnTo>
                    <a:pt x="169" y="117"/>
                  </a:lnTo>
                  <a:lnTo>
                    <a:pt x="172" y="110"/>
                  </a:lnTo>
                  <a:lnTo>
                    <a:pt x="174" y="101"/>
                  </a:lnTo>
                  <a:lnTo>
                    <a:pt x="175" y="93"/>
                  </a:lnTo>
                  <a:lnTo>
                    <a:pt x="175" y="85"/>
                  </a:lnTo>
                  <a:lnTo>
                    <a:pt x="174" y="76"/>
                  </a:lnTo>
                  <a:lnTo>
                    <a:pt x="173" y="68"/>
                  </a:lnTo>
                  <a:lnTo>
                    <a:pt x="170" y="59"/>
                  </a:lnTo>
                  <a:lnTo>
                    <a:pt x="167" y="51"/>
                  </a:lnTo>
                  <a:lnTo>
                    <a:pt x="163" y="43"/>
                  </a:lnTo>
                  <a:lnTo>
                    <a:pt x="158" y="36"/>
                  </a:lnTo>
                  <a:lnTo>
                    <a:pt x="152" y="29"/>
                  </a:lnTo>
                  <a:lnTo>
                    <a:pt x="146" y="23"/>
                  </a:lnTo>
                  <a:lnTo>
                    <a:pt x="140" y="17"/>
                  </a:lnTo>
                  <a:lnTo>
                    <a:pt x="133" y="13"/>
                  </a:lnTo>
                  <a:lnTo>
                    <a:pt x="125" y="9"/>
                  </a:lnTo>
                  <a:lnTo>
                    <a:pt x="118" y="5"/>
                  </a:lnTo>
                  <a:lnTo>
                    <a:pt x="110" y="3"/>
                  </a:lnTo>
                  <a:lnTo>
                    <a:pt x="101" y="1"/>
                  </a:lnTo>
                  <a:lnTo>
                    <a:pt x="93" y="0"/>
                  </a:lnTo>
                  <a:lnTo>
                    <a:pt x="85" y="0"/>
                  </a:lnTo>
                  <a:lnTo>
                    <a:pt x="76" y="1"/>
                  </a:lnTo>
                  <a:lnTo>
                    <a:pt x="68" y="2"/>
                  </a:lnTo>
                  <a:lnTo>
                    <a:pt x="59" y="4"/>
                  </a:lnTo>
                  <a:lnTo>
                    <a:pt x="51" y="8"/>
                  </a:lnTo>
                  <a:lnTo>
                    <a:pt x="43" y="12"/>
                  </a:lnTo>
                  <a:lnTo>
                    <a:pt x="36" y="17"/>
                  </a:lnTo>
                  <a:lnTo>
                    <a:pt x="29" y="22"/>
                  </a:lnTo>
                  <a:lnTo>
                    <a:pt x="23" y="28"/>
                  </a:lnTo>
                  <a:lnTo>
                    <a:pt x="17" y="35"/>
                  </a:lnTo>
                  <a:lnTo>
                    <a:pt x="13" y="42"/>
                  </a:lnTo>
                  <a:lnTo>
                    <a:pt x="9" y="49"/>
                  </a:lnTo>
                  <a:lnTo>
                    <a:pt x="5" y="57"/>
                  </a:lnTo>
                  <a:lnTo>
                    <a:pt x="3" y="64"/>
                  </a:lnTo>
                  <a:lnTo>
                    <a:pt x="1" y="73"/>
                  </a:lnTo>
                  <a:lnTo>
                    <a:pt x="0" y="81"/>
                  </a:lnTo>
                  <a:lnTo>
                    <a:pt x="0" y="90"/>
                  </a:lnTo>
                  <a:lnTo>
                    <a:pt x="1" y="98"/>
                  </a:lnTo>
                  <a:lnTo>
                    <a:pt x="2" y="107"/>
                  </a:lnTo>
                  <a:lnTo>
                    <a:pt x="5" y="115"/>
                  </a:lnTo>
                  <a:lnTo>
                    <a:pt x="8" y="123"/>
                  </a:lnTo>
                </a:path>
              </a:pathLst>
            </a:custGeom>
            <a:solidFill>
              <a:srgbClr val="6E8CBA"/>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37" name="Freeform 232"/>
            <p:cNvSpPr>
              <a:spLocks/>
            </p:cNvSpPr>
            <p:nvPr/>
          </p:nvSpPr>
          <p:spPr bwMode="auto">
            <a:xfrm>
              <a:off x="281" y="281"/>
              <a:ext cx="170" cy="170"/>
            </a:xfrm>
            <a:custGeom>
              <a:avLst/>
              <a:gdLst>
                <a:gd name="T0" fmla="*/ 12 w 170"/>
                <a:gd name="T1" fmla="*/ 127 h 170"/>
                <a:gd name="T2" fmla="*/ 22 w 170"/>
                <a:gd name="T3" fmla="*/ 141 h 170"/>
                <a:gd name="T4" fmla="*/ 34 w 170"/>
                <a:gd name="T5" fmla="*/ 152 h 170"/>
                <a:gd name="T6" fmla="*/ 48 w 170"/>
                <a:gd name="T7" fmla="*/ 161 h 170"/>
                <a:gd name="T8" fmla="*/ 63 w 170"/>
                <a:gd name="T9" fmla="*/ 166 h 170"/>
                <a:gd name="T10" fmla="*/ 79 w 170"/>
                <a:gd name="T11" fmla="*/ 169 h 170"/>
                <a:gd name="T12" fmla="*/ 95 w 170"/>
                <a:gd name="T13" fmla="*/ 168 h 170"/>
                <a:gd name="T14" fmla="*/ 112 w 170"/>
                <a:gd name="T15" fmla="*/ 164 h 170"/>
                <a:gd name="T16" fmla="*/ 127 w 170"/>
                <a:gd name="T17" fmla="*/ 157 h 170"/>
                <a:gd name="T18" fmla="*/ 141 w 170"/>
                <a:gd name="T19" fmla="*/ 147 h 170"/>
                <a:gd name="T20" fmla="*/ 152 w 170"/>
                <a:gd name="T21" fmla="*/ 135 h 170"/>
                <a:gd name="T22" fmla="*/ 161 w 170"/>
                <a:gd name="T23" fmla="*/ 121 h 170"/>
                <a:gd name="T24" fmla="*/ 166 w 170"/>
                <a:gd name="T25" fmla="*/ 106 h 170"/>
                <a:gd name="T26" fmla="*/ 169 w 170"/>
                <a:gd name="T27" fmla="*/ 90 h 170"/>
                <a:gd name="T28" fmla="*/ 168 w 170"/>
                <a:gd name="T29" fmla="*/ 74 h 170"/>
                <a:gd name="T30" fmla="*/ 164 w 170"/>
                <a:gd name="T31" fmla="*/ 57 h 170"/>
                <a:gd name="T32" fmla="*/ 157 w 170"/>
                <a:gd name="T33" fmla="*/ 42 h 170"/>
                <a:gd name="T34" fmla="*/ 147 w 170"/>
                <a:gd name="T35" fmla="*/ 28 h 170"/>
                <a:gd name="T36" fmla="*/ 135 w 170"/>
                <a:gd name="T37" fmla="*/ 17 h 170"/>
                <a:gd name="T38" fmla="*/ 121 w 170"/>
                <a:gd name="T39" fmla="*/ 8 h 170"/>
                <a:gd name="T40" fmla="*/ 106 w 170"/>
                <a:gd name="T41" fmla="*/ 3 h 170"/>
                <a:gd name="T42" fmla="*/ 90 w 170"/>
                <a:gd name="T43" fmla="*/ 0 h 170"/>
                <a:gd name="T44" fmla="*/ 74 w 170"/>
                <a:gd name="T45" fmla="*/ 1 h 170"/>
                <a:gd name="T46" fmla="*/ 57 w 170"/>
                <a:gd name="T47" fmla="*/ 5 h 170"/>
                <a:gd name="T48" fmla="*/ 42 w 170"/>
                <a:gd name="T49" fmla="*/ 12 h 170"/>
                <a:gd name="T50" fmla="*/ 28 w 170"/>
                <a:gd name="T51" fmla="*/ 22 h 170"/>
                <a:gd name="T52" fmla="*/ 17 w 170"/>
                <a:gd name="T53" fmla="*/ 34 h 170"/>
                <a:gd name="T54" fmla="*/ 8 w 170"/>
                <a:gd name="T55" fmla="*/ 48 h 170"/>
                <a:gd name="T56" fmla="*/ 3 w 170"/>
                <a:gd name="T57" fmla="*/ 63 h 170"/>
                <a:gd name="T58" fmla="*/ 0 w 170"/>
                <a:gd name="T59" fmla="*/ 79 h 170"/>
                <a:gd name="T60" fmla="*/ 1 w 170"/>
                <a:gd name="T61" fmla="*/ 95 h 170"/>
                <a:gd name="T62" fmla="*/ 4 w 170"/>
                <a:gd name="T63" fmla="*/ 112 h 1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0" h="170">
                  <a:moveTo>
                    <a:pt x="8" y="120"/>
                  </a:moveTo>
                  <a:lnTo>
                    <a:pt x="12" y="127"/>
                  </a:lnTo>
                  <a:lnTo>
                    <a:pt x="16" y="135"/>
                  </a:lnTo>
                  <a:lnTo>
                    <a:pt x="22" y="141"/>
                  </a:lnTo>
                  <a:lnTo>
                    <a:pt x="27" y="147"/>
                  </a:lnTo>
                  <a:lnTo>
                    <a:pt x="34" y="152"/>
                  </a:lnTo>
                  <a:lnTo>
                    <a:pt x="41" y="157"/>
                  </a:lnTo>
                  <a:lnTo>
                    <a:pt x="48" y="161"/>
                  </a:lnTo>
                  <a:lnTo>
                    <a:pt x="55" y="164"/>
                  </a:lnTo>
                  <a:lnTo>
                    <a:pt x="63" y="166"/>
                  </a:lnTo>
                  <a:lnTo>
                    <a:pt x="71" y="168"/>
                  </a:lnTo>
                  <a:lnTo>
                    <a:pt x="79" y="169"/>
                  </a:lnTo>
                  <a:lnTo>
                    <a:pt x="87" y="169"/>
                  </a:lnTo>
                  <a:lnTo>
                    <a:pt x="95" y="168"/>
                  </a:lnTo>
                  <a:lnTo>
                    <a:pt x="104" y="167"/>
                  </a:lnTo>
                  <a:lnTo>
                    <a:pt x="112" y="164"/>
                  </a:lnTo>
                  <a:lnTo>
                    <a:pt x="120" y="161"/>
                  </a:lnTo>
                  <a:lnTo>
                    <a:pt x="127" y="157"/>
                  </a:lnTo>
                  <a:lnTo>
                    <a:pt x="135" y="153"/>
                  </a:lnTo>
                  <a:lnTo>
                    <a:pt x="141" y="147"/>
                  </a:lnTo>
                  <a:lnTo>
                    <a:pt x="147" y="142"/>
                  </a:lnTo>
                  <a:lnTo>
                    <a:pt x="152" y="135"/>
                  </a:lnTo>
                  <a:lnTo>
                    <a:pt x="157" y="128"/>
                  </a:lnTo>
                  <a:lnTo>
                    <a:pt x="161" y="121"/>
                  </a:lnTo>
                  <a:lnTo>
                    <a:pt x="164" y="114"/>
                  </a:lnTo>
                  <a:lnTo>
                    <a:pt x="166" y="106"/>
                  </a:lnTo>
                  <a:lnTo>
                    <a:pt x="168" y="98"/>
                  </a:lnTo>
                  <a:lnTo>
                    <a:pt x="169" y="90"/>
                  </a:lnTo>
                  <a:lnTo>
                    <a:pt x="169" y="82"/>
                  </a:lnTo>
                  <a:lnTo>
                    <a:pt x="168" y="74"/>
                  </a:lnTo>
                  <a:lnTo>
                    <a:pt x="167" y="65"/>
                  </a:lnTo>
                  <a:lnTo>
                    <a:pt x="164" y="57"/>
                  </a:lnTo>
                  <a:lnTo>
                    <a:pt x="161" y="49"/>
                  </a:lnTo>
                  <a:lnTo>
                    <a:pt x="157" y="42"/>
                  </a:lnTo>
                  <a:lnTo>
                    <a:pt x="153" y="34"/>
                  </a:lnTo>
                  <a:lnTo>
                    <a:pt x="147" y="28"/>
                  </a:lnTo>
                  <a:lnTo>
                    <a:pt x="141" y="22"/>
                  </a:lnTo>
                  <a:lnTo>
                    <a:pt x="135" y="17"/>
                  </a:lnTo>
                  <a:lnTo>
                    <a:pt x="128" y="12"/>
                  </a:lnTo>
                  <a:lnTo>
                    <a:pt x="121" y="8"/>
                  </a:lnTo>
                  <a:lnTo>
                    <a:pt x="114" y="5"/>
                  </a:lnTo>
                  <a:lnTo>
                    <a:pt x="106" y="3"/>
                  </a:lnTo>
                  <a:lnTo>
                    <a:pt x="98" y="1"/>
                  </a:lnTo>
                  <a:lnTo>
                    <a:pt x="90" y="0"/>
                  </a:lnTo>
                  <a:lnTo>
                    <a:pt x="82" y="0"/>
                  </a:lnTo>
                  <a:lnTo>
                    <a:pt x="74" y="1"/>
                  </a:lnTo>
                  <a:lnTo>
                    <a:pt x="65" y="2"/>
                  </a:lnTo>
                  <a:lnTo>
                    <a:pt x="57" y="5"/>
                  </a:lnTo>
                  <a:lnTo>
                    <a:pt x="49" y="8"/>
                  </a:lnTo>
                  <a:lnTo>
                    <a:pt x="42" y="12"/>
                  </a:lnTo>
                  <a:lnTo>
                    <a:pt x="34" y="16"/>
                  </a:lnTo>
                  <a:lnTo>
                    <a:pt x="28" y="22"/>
                  </a:lnTo>
                  <a:lnTo>
                    <a:pt x="22" y="27"/>
                  </a:lnTo>
                  <a:lnTo>
                    <a:pt x="17" y="34"/>
                  </a:lnTo>
                  <a:lnTo>
                    <a:pt x="12" y="41"/>
                  </a:lnTo>
                  <a:lnTo>
                    <a:pt x="8" y="48"/>
                  </a:lnTo>
                  <a:lnTo>
                    <a:pt x="5" y="55"/>
                  </a:lnTo>
                  <a:lnTo>
                    <a:pt x="3" y="63"/>
                  </a:lnTo>
                  <a:lnTo>
                    <a:pt x="1" y="71"/>
                  </a:lnTo>
                  <a:lnTo>
                    <a:pt x="0" y="79"/>
                  </a:lnTo>
                  <a:lnTo>
                    <a:pt x="0" y="87"/>
                  </a:lnTo>
                  <a:lnTo>
                    <a:pt x="1" y="95"/>
                  </a:lnTo>
                  <a:lnTo>
                    <a:pt x="2" y="104"/>
                  </a:lnTo>
                  <a:lnTo>
                    <a:pt x="4" y="112"/>
                  </a:lnTo>
                  <a:lnTo>
                    <a:pt x="8" y="120"/>
                  </a:lnTo>
                </a:path>
              </a:pathLst>
            </a:custGeom>
            <a:solidFill>
              <a:srgbClr val="708FBC"/>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38" name="Freeform 233"/>
            <p:cNvSpPr>
              <a:spLocks/>
            </p:cNvSpPr>
            <p:nvPr/>
          </p:nvSpPr>
          <p:spPr bwMode="auto">
            <a:xfrm>
              <a:off x="285" y="283"/>
              <a:ext cx="165" cy="164"/>
            </a:xfrm>
            <a:custGeom>
              <a:avLst/>
              <a:gdLst>
                <a:gd name="T0" fmla="*/ 12 w 165"/>
                <a:gd name="T1" fmla="*/ 123 h 164"/>
                <a:gd name="T2" fmla="*/ 21 w 165"/>
                <a:gd name="T3" fmla="*/ 136 h 164"/>
                <a:gd name="T4" fmla="*/ 33 w 165"/>
                <a:gd name="T5" fmla="*/ 147 h 164"/>
                <a:gd name="T6" fmla="*/ 47 w 165"/>
                <a:gd name="T7" fmla="*/ 155 h 164"/>
                <a:gd name="T8" fmla="*/ 61 w 165"/>
                <a:gd name="T9" fmla="*/ 160 h 164"/>
                <a:gd name="T10" fmla="*/ 77 w 165"/>
                <a:gd name="T11" fmla="*/ 163 h 164"/>
                <a:gd name="T12" fmla="*/ 93 w 165"/>
                <a:gd name="T13" fmla="*/ 162 h 164"/>
                <a:gd name="T14" fmla="*/ 109 w 165"/>
                <a:gd name="T15" fmla="*/ 159 h 164"/>
                <a:gd name="T16" fmla="*/ 124 w 165"/>
                <a:gd name="T17" fmla="*/ 152 h 164"/>
                <a:gd name="T18" fmla="*/ 137 w 165"/>
                <a:gd name="T19" fmla="*/ 142 h 164"/>
                <a:gd name="T20" fmla="*/ 148 w 165"/>
                <a:gd name="T21" fmla="*/ 131 h 164"/>
                <a:gd name="T22" fmla="*/ 156 w 165"/>
                <a:gd name="T23" fmla="*/ 117 h 164"/>
                <a:gd name="T24" fmla="*/ 161 w 165"/>
                <a:gd name="T25" fmla="*/ 103 h 164"/>
                <a:gd name="T26" fmla="*/ 164 w 165"/>
                <a:gd name="T27" fmla="*/ 87 h 164"/>
                <a:gd name="T28" fmla="*/ 163 w 165"/>
                <a:gd name="T29" fmla="*/ 71 h 164"/>
                <a:gd name="T30" fmla="*/ 159 w 165"/>
                <a:gd name="T31" fmla="*/ 55 h 164"/>
                <a:gd name="T32" fmla="*/ 152 w 165"/>
                <a:gd name="T33" fmla="*/ 40 h 164"/>
                <a:gd name="T34" fmla="*/ 143 w 165"/>
                <a:gd name="T35" fmla="*/ 27 h 164"/>
                <a:gd name="T36" fmla="*/ 131 w 165"/>
                <a:gd name="T37" fmla="*/ 16 h 164"/>
                <a:gd name="T38" fmla="*/ 117 w 165"/>
                <a:gd name="T39" fmla="*/ 8 h 164"/>
                <a:gd name="T40" fmla="*/ 103 w 165"/>
                <a:gd name="T41" fmla="*/ 3 h 164"/>
                <a:gd name="T42" fmla="*/ 87 w 165"/>
                <a:gd name="T43" fmla="*/ 0 h 164"/>
                <a:gd name="T44" fmla="*/ 71 w 165"/>
                <a:gd name="T45" fmla="*/ 0 h 164"/>
                <a:gd name="T46" fmla="*/ 55 w 165"/>
                <a:gd name="T47" fmla="*/ 4 h 164"/>
                <a:gd name="T48" fmla="*/ 40 w 165"/>
                <a:gd name="T49" fmla="*/ 11 h 164"/>
                <a:gd name="T50" fmla="*/ 27 w 165"/>
                <a:gd name="T51" fmla="*/ 21 h 164"/>
                <a:gd name="T52" fmla="*/ 16 w 165"/>
                <a:gd name="T53" fmla="*/ 32 h 164"/>
                <a:gd name="T54" fmla="*/ 8 w 165"/>
                <a:gd name="T55" fmla="*/ 46 h 164"/>
                <a:gd name="T56" fmla="*/ 3 w 165"/>
                <a:gd name="T57" fmla="*/ 60 h 164"/>
                <a:gd name="T58" fmla="*/ 0 w 165"/>
                <a:gd name="T59" fmla="*/ 76 h 164"/>
                <a:gd name="T60" fmla="*/ 1 w 165"/>
                <a:gd name="T61" fmla="*/ 92 h 164"/>
                <a:gd name="T62" fmla="*/ 5 w 165"/>
                <a:gd name="T63" fmla="*/ 108 h 1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5" h="164">
                  <a:moveTo>
                    <a:pt x="8" y="115"/>
                  </a:moveTo>
                  <a:lnTo>
                    <a:pt x="12" y="123"/>
                  </a:lnTo>
                  <a:lnTo>
                    <a:pt x="16" y="130"/>
                  </a:lnTo>
                  <a:lnTo>
                    <a:pt x="21" y="136"/>
                  </a:lnTo>
                  <a:lnTo>
                    <a:pt x="27" y="142"/>
                  </a:lnTo>
                  <a:lnTo>
                    <a:pt x="33" y="147"/>
                  </a:lnTo>
                  <a:lnTo>
                    <a:pt x="40" y="151"/>
                  </a:lnTo>
                  <a:lnTo>
                    <a:pt x="47" y="155"/>
                  </a:lnTo>
                  <a:lnTo>
                    <a:pt x="54" y="158"/>
                  </a:lnTo>
                  <a:lnTo>
                    <a:pt x="61" y="160"/>
                  </a:lnTo>
                  <a:lnTo>
                    <a:pt x="69" y="162"/>
                  </a:lnTo>
                  <a:lnTo>
                    <a:pt x="77" y="163"/>
                  </a:lnTo>
                  <a:lnTo>
                    <a:pt x="85" y="163"/>
                  </a:lnTo>
                  <a:lnTo>
                    <a:pt x="93" y="162"/>
                  </a:lnTo>
                  <a:lnTo>
                    <a:pt x="101" y="161"/>
                  </a:lnTo>
                  <a:lnTo>
                    <a:pt x="109" y="159"/>
                  </a:lnTo>
                  <a:lnTo>
                    <a:pt x="116" y="156"/>
                  </a:lnTo>
                  <a:lnTo>
                    <a:pt x="124" y="152"/>
                  </a:lnTo>
                  <a:lnTo>
                    <a:pt x="131" y="147"/>
                  </a:lnTo>
                  <a:lnTo>
                    <a:pt x="137" y="142"/>
                  </a:lnTo>
                  <a:lnTo>
                    <a:pt x="143" y="137"/>
                  </a:lnTo>
                  <a:lnTo>
                    <a:pt x="148" y="131"/>
                  </a:lnTo>
                  <a:lnTo>
                    <a:pt x="152" y="124"/>
                  </a:lnTo>
                  <a:lnTo>
                    <a:pt x="156" y="117"/>
                  </a:lnTo>
                  <a:lnTo>
                    <a:pt x="159" y="110"/>
                  </a:lnTo>
                  <a:lnTo>
                    <a:pt x="161" y="103"/>
                  </a:lnTo>
                  <a:lnTo>
                    <a:pt x="163" y="95"/>
                  </a:lnTo>
                  <a:lnTo>
                    <a:pt x="164" y="87"/>
                  </a:lnTo>
                  <a:lnTo>
                    <a:pt x="164" y="79"/>
                  </a:lnTo>
                  <a:lnTo>
                    <a:pt x="163" y="71"/>
                  </a:lnTo>
                  <a:lnTo>
                    <a:pt x="162" y="63"/>
                  </a:lnTo>
                  <a:lnTo>
                    <a:pt x="159" y="55"/>
                  </a:lnTo>
                  <a:lnTo>
                    <a:pt x="156" y="48"/>
                  </a:lnTo>
                  <a:lnTo>
                    <a:pt x="152" y="40"/>
                  </a:lnTo>
                  <a:lnTo>
                    <a:pt x="148" y="33"/>
                  </a:lnTo>
                  <a:lnTo>
                    <a:pt x="143" y="27"/>
                  </a:lnTo>
                  <a:lnTo>
                    <a:pt x="137" y="21"/>
                  </a:lnTo>
                  <a:lnTo>
                    <a:pt x="131" y="16"/>
                  </a:lnTo>
                  <a:lnTo>
                    <a:pt x="124" y="12"/>
                  </a:lnTo>
                  <a:lnTo>
                    <a:pt x="117" y="8"/>
                  </a:lnTo>
                  <a:lnTo>
                    <a:pt x="110" y="5"/>
                  </a:lnTo>
                  <a:lnTo>
                    <a:pt x="103" y="3"/>
                  </a:lnTo>
                  <a:lnTo>
                    <a:pt x="95" y="1"/>
                  </a:lnTo>
                  <a:lnTo>
                    <a:pt x="87" y="0"/>
                  </a:lnTo>
                  <a:lnTo>
                    <a:pt x="79" y="0"/>
                  </a:lnTo>
                  <a:lnTo>
                    <a:pt x="71" y="0"/>
                  </a:lnTo>
                  <a:lnTo>
                    <a:pt x="63" y="2"/>
                  </a:lnTo>
                  <a:lnTo>
                    <a:pt x="55" y="4"/>
                  </a:lnTo>
                  <a:lnTo>
                    <a:pt x="48" y="7"/>
                  </a:lnTo>
                  <a:lnTo>
                    <a:pt x="40" y="11"/>
                  </a:lnTo>
                  <a:lnTo>
                    <a:pt x="33" y="16"/>
                  </a:lnTo>
                  <a:lnTo>
                    <a:pt x="27" y="21"/>
                  </a:lnTo>
                  <a:lnTo>
                    <a:pt x="21" y="26"/>
                  </a:lnTo>
                  <a:lnTo>
                    <a:pt x="16" y="32"/>
                  </a:lnTo>
                  <a:lnTo>
                    <a:pt x="12" y="39"/>
                  </a:lnTo>
                  <a:lnTo>
                    <a:pt x="8" y="46"/>
                  </a:lnTo>
                  <a:lnTo>
                    <a:pt x="5" y="53"/>
                  </a:lnTo>
                  <a:lnTo>
                    <a:pt x="3" y="60"/>
                  </a:lnTo>
                  <a:lnTo>
                    <a:pt x="1" y="68"/>
                  </a:lnTo>
                  <a:lnTo>
                    <a:pt x="0" y="76"/>
                  </a:lnTo>
                  <a:lnTo>
                    <a:pt x="0" y="84"/>
                  </a:lnTo>
                  <a:lnTo>
                    <a:pt x="1" y="92"/>
                  </a:lnTo>
                  <a:lnTo>
                    <a:pt x="2" y="100"/>
                  </a:lnTo>
                  <a:lnTo>
                    <a:pt x="5" y="108"/>
                  </a:lnTo>
                  <a:lnTo>
                    <a:pt x="8" y="115"/>
                  </a:lnTo>
                </a:path>
              </a:pathLst>
            </a:custGeom>
            <a:solidFill>
              <a:srgbClr val="7392BE"/>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39" name="Freeform 234"/>
            <p:cNvSpPr>
              <a:spLocks/>
            </p:cNvSpPr>
            <p:nvPr/>
          </p:nvSpPr>
          <p:spPr bwMode="auto">
            <a:xfrm>
              <a:off x="289" y="284"/>
              <a:ext cx="160" cy="161"/>
            </a:xfrm>
            <a:custGeom>
              <a:avLst/>
              <a:gdLst>
                <a:gd name="T0" fmla="*/ 11 w 160"/>
                <a:gd name="T1" fmla="*/ 121 h 161"/>
                <a:gd name="T2" fmla="*/ 20 w 160"/>
                <a:gd name="T3" fmla="*/ 134 h 161"/>
                <a:gd name="T4" fmla="*/ 32 w 160"/>
                <a:gd name="T5" fmla="*/ 144 h 161"/>
                <a:gd name="T6" fmla="*/ 45 w 160"/>
                <a:gd name="T7" fmla="*/ 152 h 161"/>
                <a:gd name="T8" fmla="*/ 59 w 160"/>
                <a:gd name="T9" fmla="*/ 157 h 161"/>
                <a:gd name="T10" fmla="*/ 74 w 160"/>
                <a:gd name="T11" fmla="*/ 160 h 161"/>
                <a:gd name="T12" fmla="*/ 90 w 160"/>
                <a:gd name="T13" fmla="*/ 159 h 161"/>
                <a:gd name="T14" fmla="*/ 105 w 160"/>
                <a:gd name="T15" fmla="*/ 156 h 161"/>
                <a:gd name="T16" fmla="*/ 120 w 160"/>
                <a:gd name="T17" fmla="*/ 149 h 161"/>
                <a:gd name="T18" fmla="*/ 133 w 160"/>
                <a:gd name="T19" fmla="*/ 139 h 161"/>
                <a:gd name="T20" fmla="*/ 143 w 160"/>
                <a:gd name="T21" fmla="*/ 128 h 161"/>
                <a:gd name="T22" fmla="*/ 151 w 160"/>
                <a:gd name="T23" fmla="*/ 115 h 161"/>
                <a:gd name="T24" fmla="*/ 156 w 160"/>
                <a:gd name="T25" fmla="*/ 100 h 161"/>
                <a:gd name="T26" fmla="*/ 159 w 160"/>
                <a:gd name="T27" fmla="*/ 85 h 161"/>
                <a:gd name="T28" fmla="*/ 159 w 160"/>
                <a:gd name="T29" fmla="*/ 70 h 161"/>
                <a:gd name="T30" fmla="*/ 155 w 160"/>
                <a:gd name="T31" fmla="*/ 54 h 161"/>
                <a:gd name="T32" fmla="*/ 148 w 160"/>
                <a:gd name="T33" fmla="*/ 39 h 161"/>
                <a:gd name="T34" fmla="*/ 139 w 160"/>
                <a:gd name="T35" fmla="*/ 26 h 161"/>
                <a:gd name="T36" fmla="*/ 127 w 160"/>
                <a:gd name="T37" fmla="*/ 16 h 161"/>
                <a:gd name="T38" fmla="*/ 114 w 160"/>
                <a:gd name="T39" fmla="*/ 8 h 161"/>
                <a:gd name="T40" fmla="*/ 100 w 160"/>
                <a:gd name="T41" fmla="*/ 3 h 161"/>
                <a:gd name="T42" fmla="*/ 85 w 160"/>
                <a:gd name="T43" fmla="*/ 0 h 161"/>
                <a:gd name="T44" fmla="*/ 69 w 160"/>
                <a:gd name="T45" fmla="*/ 1 h 161"/>
                <a:gd name="T46" fmla="*/ 54 w 160"/>
                <a:gd name="T47" fmla="*/ 4 h 161"/>
                <a:gd name="T48" fmla="*/ 39 w 160"/>
                <a:gd name="T49" fmla="*/ 11 h 161"/>
                <a:gd name="T50" fmla="*/ 26 w 160"/>
                <a:gd name="T51" fmla="*/ 21 h 161"/>
                <a:gd name="T52" fmla="*/ 16 w 160"/>
                <a:gd name="T53" fmla="*/ 32 h 161"/>
                <a:gd name="T54" fmla="*/ 8 w 160"/>
                <a:gd name="T55" fmla="*/ 45 h 161"/>
                <a:gd name="T56" fmla="*/ 3 w 160"/>
                <a:gd name="T57" fmla="*/ 60 h 161"/>
                <a:gd name="T58" fmla="*/ 0 w 160"/>
                <a:gd name="T59" fmla="*/ 75 h 161"/>
                <a:gd name="T60" fmla="*/ 0 w 160"/>
                <a:gd name="T61" fmla="*/ 90 h 161"/>
                <a:gd name="T62" fmla="*/ 4 w 160"/>
                <a:gd name="T63" fmla="*/ 106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0" h="161">
                  <a:moveTo>
                    <a:pt x="7" y="114"/>
                  </a:moveTo>
                  <a:lnTo>
                    <a:pt x="11" y="121"/>
                  </a:lnTo>
                  <a:lnTo>
                    <a:pt x="15" y="127"/>
                  </a:lnTo>
                  <a:lnTo>
                    <a:pt x="20" y="134"/>
                  </a:lnTo>
                  <a:lnTo>
                    <a:pt x="26" y="139"/>
                  </a:lnTo>
                  <a:lnTo>
                    <a:pt x="32" y="144"/>
                  </a:lnTo>
                  <a:lnTo>
                    <a:pt x="38" y="148"/>
                  </a:lnTo>
                  <a:lnTo>
                    <a:pt x="45" y="152"/>
                  </a:lnTo>
                  <a:lnTo>
                    <a:pt x="52" y="155"/>
                  </a:lnTo>
                  <a:lnTo>
                    <a:pt x="59" y="157"/>
                  </a:lnTo>
                  <a:lnTo>
                    <a:pt x="66" y="159"/>
                  </a:lnTo>
                  <a:lnTo>
                    <a:pt x="74" y="160"/>
                  </a:lnTo>
                  <a:lnTo>
                    <a:pt x="82" y="160"/>
                  </a:lnTo>
                  <a:lnTo>
                    <a:pt x="90" y="159"/>
                  </a:lnTo>
                  <a:lnTo>
                    <a:pt x="97" y="158"/>
                  </a:lnTo>
                  <a:lnTo>
                    <a:pt x="105" y="156"/>
                  </a:lnTo>
                  <a:lnTo>
                    <a:pt x="113" y="153"/>
                  </a:lnTo>
                  <a:lnTo>
                    <a:pt x="120" y="149"/>
                  </a:lnTo>
                  <a:lnTo>
                    <a:pt x="126" y="144"/>
                  </a:lnTo>
                  <a:lnTo>
                    <a:pt x="133" y="139"/>
                  </a:lnTo>
                  <a:lnTo>
                    <a:pt x="138" y="134"/>
                  </a:lnTo>
                  <a:lnTo>
                    <a:pt x="143" y="128"/>
                  </a:lnTo>
                  <a:lnTo>
                    <a:pt x="147" y="121"/>
                  </a:lnTo>
                  <a:lnTo>
                    <a:pt x="151" y="115"/>
                  </a:lnTo>
                  <a:lnTo>
                    <a:pt x="154" y="108"/>
                  </a:lnTo>
                  <a:lnTo>
                    <a:pt x="156" y="100"/>
                  </a:lnTo>
                  <a:lnTo>
                    <a:pt x="158" y="93"/>
                  </a:lnTo>
                  <a:lnTo>
                    <a:pt x="159" y="85"/>
                  </a:lnTo>
                  <a:lnTo>
                    <a:pt x="159" y="77"/>
                  </a:lnTo>
                  <a:lnTo>
                    <a:pt x="159" y="70"/>
                  </a:lnTo>
                  <a:lnTo>
                    <a:pt x="157" y="62"/>
                  </a:lnTo>
                  <a:lnTo>
                    <a:pt x="155" y="54"/>
                  </a:lnTo>
                  <a:lnTo>
                    <a:pt x="152" y="46"/>
                  </a:lnTo>
                  <a:lnTo>
                    <a:pt x="148" y="39"/>
                  </a:lnTo>
                  <a:lnTo>
                    <a:pt x="144" y="33"/>
                  </a:lnTo>
                  <a:lnTo>
                    <a:pt x="139" y="26"/>
                  </a:lnTo>
                  <a:lnTo>
                    <a:pt x="133" y="21"/>
                  </a:lnTo>
                  <a:lnTo>
                    <a:pt x="127" y="16"/>
                  </a:lnTo>
                  <a:lnTo>
                    <a:pt x="121" y="12"/>
                  </a:lnTo>
                  <a:lnTo>
                    <a:pt x="114" y="8"/>
                  </a:lnTo>
                  <a:lnTo>
                    <a:pt x="107" y="5"/>
                  </a:lnTo>
                  <a:lnTo>
                    <a:pt x="100" y="3"/>
                  </a:lnTo>
                  <a:lnTo>
                    <a:pt x="93" y="1"/>
                  </a:lnTo>
                  <a:lnTo>
                    <a:pt x="85" y="0"/>
                  </a:lnTo>
                  <a:lnTo>
                    <a:pt x="77" y="0"/>
                  </a:lnTo>
                  <a:lnTo>
                    <a:pt x="69" y="1"/>
                  </a:lnTo>
                  <a:lnTo>
                    <a:pt x="62" y="2"/>
                  </a:lnTo>
                  <a:lnTo>
                    <a:pt x="54" y="4"/>
                  </a:lnTo>
                  <a:lnTo>
                    <a:pt x="46" y="8"/>
                  </a:lnTo>
                  <a:lnTo>
                    <a:pt x="39" y="11"/>
                  </a:lnTo>
                  <a:lnTo>
                    <a:pt x="33" y="16"/>
                  </a:lnTo>
                  <a:lnTo>
                    <a:pt x="26" y="21"/>
                  </a:lnTo>
                  <a:lnTo>
                    <a:pt x="21" y="26"/>
                  </a:lnTo>
                  <a:lnTo>
                    <a:pt x="16" y="32"/>
                  </a:lnTo>
                  <a:lnTo>
                    <a:pt x="12" y="39"/>
                  </a:lnTo>
                  <a:lnTo>
                    <a:pt x="8" y="45"/>
                  </a:lnTo>
                  <a:lnTo>
                    <a:pt x="5" y="52"/>
                  </a:lnTo>
                  <a:lnTo>
                    <a:pt x="3" y="60"/>
                  </a:lnTo>
                  <a:lnTo>
                    <a:pt x="1" y="67"/>
                  </a:lnTo>
                  <a:lnTo>
                    <a:pt x="0" y="75"/>
                  </a:lnTo>
                  <a:lnTo>
                    <a:pt x="0" y="83"/>
                  </a:lnTo>
                  <a:lnTo>
                    <a:pt x="0" y="90"/>
                  </a:lnTo>
                  <a:lnTo>
                    <a:pt x="2" y="98"/>
                  </a:lnTo>
                  <a:lnTo>
                    <a:pt x="4" y="106"/>
                  </a:lnTo>
                  <a:lnTo>
                    <a:pt x="7" y="114"/>
                  </a:lnTo>
                </a:path>
              </a:pathLst>
            </a:custGeom>
            <a:solidFill>
              <a:srgbClr val="7695BF"/>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40" name="Freeform 235"/>
            <p:cNvSpPr>
              <a:spLocks/>
            </p:cNvSpPr>
            <p:nvPr/>
          </p:nvSpPr>
          <p:spPr bwMode="auto">
            <a:xfrm>
              <a:off x="294" y="287"/>
              <a:ext cx="155" cy="156"/>
            </a:xfrm>
            <a:custGeom>
              <a:avLst/>
              <a:gdLst>
                <a:gd name="T0" fmla="*/ 10 w 155"/>
                <a:gd name="T1" fmla="*/ 117 h 156"/>
                <a:gd name="T2" fmla="*/ 19 w 155"/>
                <a:gd name="T3" fmla="*/ 129 h 156"/>
                <a:gd name="T4" fmla="*/ 31 w 155"/>
                <a:gd name="T5" fmla="*/ 140 h 156"/>
                <a:gd name="T6" fmla="*/ 43 w 155"/>
                <a:gd name="T7" fmla="*/ 147 h 156"/>
                <a:gd name="T8" fmla="*/ 57 w 155"/>
                <a:gd name="T9" fmla="*/ 152 h 156"/>
                <a:gd name="T10" fmla="*/ 72 w 155"/>
                <a:gd name="T11" fmla="*/ 155 h 156"/>
                <a:gd name="T12" fmla="*/ 87 w 155"/>
                <a:gd name="T13" fmla="*/ 154 h 156"/>
                <a:gd name="T14" fmla="*/ 102 w 155"/>
                <a:gd name="T15" fmla="*/ 151 h 156"/>
                <a:gd name="T16" fmla="*/ 116 w 155"/>
                <a:gd name="T17" fmla="*/ 144 h 156"/>
                <a:gd name="T18" fmla="*/ 128 w 155"/>
                <a:gd name="T19" fmla="*/ 135 h 156"/>
                <a:gd name="T20" fmla="*/ 139 w 155"/>
                <a:gd name="T21" fmla="*/ 124 h 156"/>
                <a:gd name="T22" fmla="*/ 146 w 155"/>
                <a:gd name="T23" fmla="*/ 111 h 156"/>
                <a:gd name="T24" fmla="*/ 152 w 155"/>
                <a:gd name="T25" fmla="*/ 97 h 156"/>
                <a:gd name="T26" fmla="*/ 154 w 155"/>
                <a:gd name="T27" fmla="*/ 82 h 156"/>
                <a:gd name="T28" fmla="*/ 154 w 155"/>
                <a:gd name="T29" fmla="*/ 67 h 156"/>
                <a:gd name="T30" fmla="*/ 150 w 155"/>
                <a:gd name="T31" fmla="*/ 52 h 156"/>
                <a:gd name="T32" fmla="*/ 144 w 155"/>
                <a:gd name="T33" fmla="*/ 38 h 156"/>
                <a:gd name="T34" fmla="*/ 135 w 155"/>
                <a:gd name="T35" fmla="*/ 26 h 156"/>
                <a:gd name="T36" fmla="*/ 123 w 155"/>
                <a:gd name="T37" fmla="*/ 15 h 156"/>
                <a:gd name="T38" fmla="*/ 111 w 155"/>
                <a:gd name="T39" fmla="*/ 8 h 156"/>
                <a:gd name="T40" fmla="*/ 97 w 155"/>
                <a:gd name="T41" fmla="*/ 3 h 156"/>
                <a:gd name="T42" fmla="*/ 82 w 155"/>
                <a:gd name="T43" fmla="*/ 0 h 156"/>
                <a:gd name="T44" fmla="*/ 67 w 155"/>
                <a:gd name="T45" fmla="*/ 1 h 156"/>
                <a:gd name="T46" fmla="*/ 52 w 155"/>
                <a:gd name="T47" fmla="*/ 4 h 156"/>
                <a:gd name="T48" fmla="*/ 38 w 155"/>
                <a:gd name="T49" fmla="*/ 11 h 156"/>
                <a:gd name="T50" fmla="*/ 26 w 155"/>
                <a:gd name="T51" fmla="*/ 20 h 156"/>
                <a:gd name="T52" fmla="*/ 15 w 155"/>
                <a:gd name="T53" fmla="*/ 31 h 156"/>
                <a:gd name="T54" fmla="*/ 8 w 155"/>
                <a:gd name="T55" fmla="*/ 44 h 156"/>
                <a:gd name="T56" fmla="*/ 2 w 155"/>
                <a:gd name="T57" fmla="*/ 58 h 156"/>
                <a:gd name="T58" fmla="*/ 0 w 155"/>
                <a:gd name="T59" fmla="*/ 73 h 156"/>
                <a:gd name="T60" fmla="*/ 0 w 155"/>
                <a:gd name="T61" fmla="*/ 88 h 156"/>
                <a:gd name="T62" fmla="*/ 4 w 155"/>
                <a:gd name="T63" fmla="*/ 103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5" h="156">
                  <a:moveTo>
                    <a:pt x="7" y="110"/>
                  </a:moveTo>
                  <a:lnTo>
                    <a:pt x="10" y="117"/>
                  </a:lnTo>
                  <a:lnTo>
                    <a:pt x="15" y="124"/>
                  </a:lnTo>
                  <a:lnTo>
                    <a:pt x="19" y="129"/>
                  </a:lnTo>
                  <a:lnTo>
                    <a:pt x="25" y="135"/>
                  </a:lnTo>
                  <a:lnTo>
                    <a:pt x="31" y="140"/>
                  </a:lnTo>
                  <a:lnTo>
                    <a:pt x="37" y="144"/>
                  </a:lnTo>
                  <a:lnTo>
                    <a:pt x="43" y="147"/>
                  </a:lnTo>
                  <a:lnTo>
                    <a:pt x="50" y="150"/>
                  </a:lnTo>
                  <a:lnTo>
                    <a:pt x="57" y="152"/>
                  </a:lnTo>
                  <a:lnTo>
                    <a:pt x="64" y="154"/>
                  </a:lnTo>
                  <a:lnTo>
                    <a:pt x="72" y="155"/>
                  </a:lnTo>
                  <a:lnTo>
                    <a:pt x="79" y="155"/>
                  </a:lnTo>
                  <a:lnTo>
                    <a:pt x="87" y="154"/>
                  </a:lnTo>
                  <a:lnTo>
                    <a:pt x="94" y="153"/>
                  </a:lnTo>
                  <a:lnTo>
                    <a:pt x="102" y="151"/>
                  </a:lnTo>
                  <a:lnTo>
                    <a:pt x="109" y="148"/>
                  </a:lnTo>
                  <a:lnTo>
                    <a:pt x="116" y="144"/>
                  </a:lnTo>
                  <a:lnTo>
                    <a:pt x="123" y="140"/>
                  </a:lnTo>
                  <a:lnTo>
                    <a:pt x="128" y="135"/>
                  </a:lnTo>
                  <a:lnTo>
                    <a:pt x="134" y="130"/>
                  </a:lnTo>
                  <a:lnTo>
                    <a:pt x="139" y="124"/>
                  </a:lnTo>
                  <a:lnTo>
                    <a:pt x="143" y="118"/>
                  </a:lnTo>
                  <a:lnTo>
                    <a:pt x="146" y="111"/>
                  </a:lnTo>
                  <a:lnTo>
                    <a:pt x="149" y="104"/>
                  </a:lnTo>
                  <a:lnTo>
                    <a:pt x="152" y="97"/>
                  </a:lnTo>
                  <a:lnTo>
                    <a:pt x="153" y="90"/>
                  </a:lnTo>
                  <a:lnTo>
                    <a:pt x="154" y="82"/>
                  </a:lnTo>
                  <a:lnTo>
                    <a:pt x="154" y="75"/>
                  </a:lnTo>
                  <a:lnTo>
                    <a:pt x="154" y="67"/>
                  </a:lnTo>
                  <a:lnTo>
                    <a:pt x="152" y="60"/>
                  </a:lnTo>
                  <a:lnTo>
                    <a:pt x="150" y="52"/>
                  </a:lnTo>
                  <a:lnTo>
                    <a:pt x="147" y="45"/>
                  </a:lnTo>
                  <a:lnTo>
                    <a:pt x="144" y="38"/>
                  </a:lnTo>
                  <a:lnTo>
                    <a:pt x="139" y="31"/>
                  </a:lnTo>
                  <a:lnTo>
                    <a:pt x="135" y="26"/>
                  </a:lnTo>
                  <a:lnTo>
                    <a:pt x="129" y="20"/>
                  </a:lnTo>
                  <a:lnTo>
                    <a:pt x="123" y="15"/>
                  </a:lnTo>
                  <a:lnTo>
                    <a:pt x="117" y="11"/>
                  </a:lnTo>
                  <a:lnTo>
                    <a:pt x="111" y="8"/>
                  </a:lnTo>
                  <a:lnTo>
                    <a:pt x="104" y="5"/>
                  </a:lnTo>
                  <a:lnTo>
                    <a:pt x="97" y="3"/>
                  </a:lnTo>
                  <a:lnTo>
                    <a:pt x="90" y="1"/>
                  </a:lnTo>
                  <a:lnTo>
                    <a:pt x="82" y="0"/>
                  </a:lnTo>
                  <a:lnTo>
                    <a:pt x="75" y="0"/>
                  </a:lnTo>
                  <a:lnTo>
                    <a:pt x="67" y="1"/>
                  </a:lnTo>
                  <a:lnTo>
                    <a:pt x="60" y="2"/>
                  </a:lnTo>
                  <a:lnTo>
                    <a:pt x="52" y="4"/>
                  </a:lnTo>
                  <a:lnTo>
                    <a:pt x="45" y="7"/>
                  </a:lnTo>
                  <a:lnTo>
                    <a:pt x="38" y="11"/>
                  </a:lnTo>
                  <a:lnTo>
                    <a:pt x="31" y="15"/>
                  </a:lnTo>
                  <a:lnTo>
                    <a:pt x="26" y="20"/>
                  </a:lnTo>
                  <a:lnTo>
                    <a:pt x="20" y="25"/>
                  </a:lnTo>
                  <a:lnTo>
                    <a:pt x="15" y="31"/>
                  </a:lnTo>
                  <a:lnTo>
                    <a:pt x="11" y="37"/>
                  </a:lnTo>
                  <a:lnTo>
                    <a:pt x="8" y="44"/>
                  </a:lnTo>
                  <a:lnTo>
                    <a:pt x="5" y="51"/>
                  </a:lnTo>
                  <a:lnTo>
                    <a:pt x="2" y="58"/>
                  </a:lnTo>
                  <a:lnTo>
                    <a:pt x="1" y="65"/>
                  </a:lnTo>
                  <a:lnTo>
                    <a:pt x="0" y="73"/>
                  </a:lnTo>
                  <a:lnTo>
                    <a:pt x="0" y="80"/>
                  </a:lnTo>
                  <a:lnTo>
                    <a:pt x="0" y="88"/>
                  </a:lnTo>
                  <a:lnTo>
                    <a:pt x="2" y="95"/>
                  </a:lnTo>
                  <a:lnTo>
                    <a:pt x="4" y="103"/>
                  </a:lnTo>
                  <a:lnTo>
                    <a:pt x="7" y="110"/>
                  </a:lnTo>
                </a:path>
              </a:pathLst>
            </a:custGeom>
            <a:solidFill>
              <a:srgbClr val="7898C1"/>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41" name="Freeform 236"/>
            <p:cNvSpPr>
              <a:spLocks/>
            </p:cNvSpPr>
            <p:nvPr/>
          </p:nvSpPr>
          <p:spPr bwMode="auto">
            <a:xfrm>
              <a:off x="297" y="288"/>
              <a:ext cx="151" cy="150"/>
            </a:xfrm>
            <a:custGeom>
              <a:avLst/>
              <a:gdLst>
                <a:gd name="T0" fmla="*/ 11 w 151"/>
                <a:gd name="T1" fmla="*/ 112 h 150"/>
                <a:gd name="T2" fmla="*/ 19 w 151"/>
                <a:gd name="T3" fmla="*/ 124 h 150"/>
                <a:gd name="T4" fmla="*/ 30 w 151"/>
                <a:gd name="T5" fmla="*/ 134 h 150"/>
                <a:gd name="T6" fmla="*/ 43 w 151"/>
                <a:gd name="T7" fmla="*/ 142 h 150"/>
                <a:gd name="T8" fmla="*/ 56 w 151"/>
                <a:gd name="T9" fmla="*/ 147 h 150"/>
                <a:gd name="T10" fmla="*/ 70 w 151"/>
                <a:gd name="T11" fmla="*/ 149 h 150"/>
                <a:gd name="T12" fmla="*/ 85 w 151"/>
                <a:gd name="T13" fmla="*/ 149 h 150"/>
                <a:gd name="T14" fmla="*/ 99 w 151"/>
                <a:gd name="T15" fmla="*/ 145 h 150"/>
                <a:gd name="T16" fmla="*/ 113 w 151"/>
                <a:gd name="T17" fmla="*/ 139 h 150"/>
                <a:gd name="T18" fmla="*/ 125 w 151"/>
                <a:gd name="T19" fmla="*/ 130 h 150"/>
                <a:gd name="T20" fmla="*/ 135 w 151"/>
                <a:gd name="T21" fmla="*/ 119 h 150"/>
                <a:gd name="T22" fmla="*/ 142 w 151"/>
                <a:gd name="T23" fmla="*/ 107 h 150"/>
                <a:gd name="T24" fmla="*/ 147 w 151"/>
                <a:gd name="T25" fmla="*/ 94 h 150"/>
                <a:gd name="T26" fmla="*/ 150 w 151"/>
                <a:gd name="T27" fmla="*/ 80 h 150"/>
                <a:gd name="T28" fmla="*/ 149 w 151"/>
                <a:gd name="T29" fmla="*/ 65 h 150"/>
                <a:gd name="T30" fmla="*/ 146 w 151"/>
                <a:gd name="T31" fmla="*/ 51 h 150"/>
                <a:gd name="T32" fmla="*/ 139 w 151"/>
                <a:gd name="T33" fmla="*/ 37 h 150"/>
                <a:gd name="T34" fmla="*/ 131 w 151"/>
                <a:gd name="T35" fmla="*/ 25 h 150"/>
                <a:gd name="T36" fmla="*/ 120 w 151"/>
                <a:gd name="T37" fmla="*/ 15 h 150"/>
                <a:gd name="T38" fmla="*/ 107 w 151"/>
                <a:gd name="T39" fmla="*/ 7 h 150"/>
                <a:gd name="T40" fmla="*/ 94 w 151"/>
                <a:gd name="T41" fmla="*/ 2 h 150"/>
                <a:gd name="T42" fmla="*/ 80 w 151"/>
                <a:gd name="T43" fmla="*/ 0 h 150"/>
                <a:gd name="T44" fmla="*/ 65 w 151"/>
                <a:gd name="T45" fmla="*/ 0 h 150"/>
                <a:gd name="T46" fmla="*/ 51 w 151"/>
                <a:gd name="T47" fmla="*/ 4 h 150"/>
                <a:gd name="T48" fmla="*/ 37 w 151"/>
                <a:gd name="T49" fmla="*/ 10 h 150"/>
                <a:gd name="T50" fmla="*/ 25 w 151"/>
                <a:gd name="T51" fmla="*/ 19 h 150"/>
                <a:gd name="T52" fmla="*/ 15 w 151"/>
                <a:gd name="T53" fmla="*/ 30 h 150"/>
                <a:gd name="T54" fmla="*/ 8 w 151"/>
                <a:gd name="T55" fmla="*/ 42 h 150"/>
                <a:gd name="T56" fmla="*/ 3 w 151"/>
                <a:gd name="T57" fmla="*/ 55 h 150"/>
                <a:gd name="T58" fmla="*/ 0 w 151"/>
                <a:gd name="T59" fmla="*/ 69 h 150"/>
                <a:gd name="T60" fmla="*/ 1 w 151"/>
                <a:gd name="T61" fmla="*/ 84 h 150"/>
                <a:gd name="T62" fmla="*/ 4 w 151"/>
                <a:gd name="T63" fmla="*/ 98 h 1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1" h="150">
                  <a:moveTo>
                    <a:pt x="7" y="105"/>
                  </a:moveTo>
                  <a:lnTo>
                    <a:pt x="11" y="112"/>
                  </a:lnTo>
                  <a:lnTo>
                    <a:pt x="15" y="119"/>
                  </a:lnTo>
                  <a:lnTo>
                    <a:pt x="19" y="124"/>
                  </a:lnTo>
                  <a:lnTo>
                    <a:pt x="25" y="129"/>
                  </a:lnTo>
                  <a:lnTo>
                    <a:pt x="30" y="134"/>
                  </a:lnTo>
                  <a:lnTo>
                    <a:pt x="36" y="138"/>
                  </a:lnTo>
                  <a:lnTo>
                    <a:pt x="43" y="142"/>
                  </a:lnTo>
                  <a:lnTo>
                    <a:pt x="49" y="144"/>
                  </a:lnTo>
                  <a:lnTo>
                    <a:pt x="56" y="147"/>
                  </a:lnTo>
                  <a:lnTo>
                    <a:pt x="63" y="148"/>
                  </a:lnTo>
                  <a:lnTo>
                    <a:pt x="70" y="149"/>
                  </a:lnTo>
                  <a:lnTo>
                    <a:pt x="78" y="149"/>
                  </a:lnTo>
                  <a:lnTo>
                    <a:pt x="85" y="149"/>
                  </a:lnTo>
                  <a:lnTo>
                    <a:pt x="92" y="147"/>
                  </a:lnTo>
                  <a:lnTo>
                    <a:pt x="99" y="145"/>
                  </a:lnTo>
                  <a:lnTo>
                    <a:pt x="106" y="142"/>
                  </a:lnTo>
                  <a:lnTo>
                    <a:pt x="113" y="139"/>
                  </a:lnTo>
                  <a:lnTo>
                    <a:pt x="120" y="135"/>
                  </a:lnTo>
                  <a:lnTo>
                    <a:pt x="125" y="130"/>
                  </a:lnTo>
                  <a:lnTo>
                    <a:pt x="130" y="125"/>
                  </a:lnTo>
                  <a:lnTo>
                    <a:pt x="135" y="119"/>
                  </a:lnTo>
                  <a:lnTo>
                    <a:pt x="139" y="113"/>
                  </a:lnTo>
                  <a:lnTo>
                    <a:pt x="142" y="107"/>
                  </a:lnTo>
                  <a:lnTo>
                    <a:pt x="145" y="101"/>
                  </a:lnTo>
                  <a:lnTo>
                    <a:pt x="147" y="94"/>
                  </a:lnTo>
                  <a:lnTo>
                    <a:pt x="149" y="87"/>
                  </a:lnTo>
                  <a:lnTo>
                    <a:pt x="150" y="80"/>
                  </a:lnTo>
                  <a:lnTo>
                    <a:pt x="150" y="72"/>
                  </a:lnTo>
                  <a:lnTo>
                    <a:pt x="149" y="65"/>
                  </a:lnTo>
                  <a:lnTo>
                    <a:pt x="148" y="58"/>
                  </a:lnTo>
                  <a:lnTo>
                    <a:pt x="146" y="51"/>
                  </a:lnTo>
                  <a:lnTo>
                    <a:pt x="143" y="44"/>
                  </a:lnTo>
                  <a:lnTo>
                    <a:pt x="139" y="37"/>
                  </a:lnTo>
                  <a:lnTo>
                    <a:pt x="135" y="30"/>
                  </a:lnTo>
                  <a:lnTo>
                    <a:pt x="131" y="25"/>
                  </a:lnTo>
                  <a:lnTo>
                    <a:pt x="125" y="20"/>
                  </a:lnTo>
                  <a:lnTo>
                    <a:pt x="120" y="15"/>
                  </a:lnTo>
                  <a:lnTo>
                    <a:pt x="114" y="11"/>
                  </a:lnTo>
                  <a:lnTo>
                    <a:pt x="107" y="7"/>
                  </a:lnTo>
                  <a:lnTo>
                    <a:pt x="101" y="5"/>
                  </a:lnTo>
                  <a:lnTo>
                    <a:pt x="94" y="2"/>
                  </a:lnTo>
                  <a:lnTo>
                    <a:pt x="87" y="1"/>
                  </a:lnTo>
                  <a:lnTo>
                    <a:pt x="80" y="0"/>
                  </a:lnTo>
                  <a:lnTo>
                    <a:pt x="72" y="0"/>
                  </a:lnTo>
                  <a:lnTo>
                    <a:pt x="65" y="0"/>
                  </a:lnTo>
                  <a:lnTo>
                    <a:pt x="58" y="2"/>
                  </a:lnTo>
                  <a:lnTo>
                    <a:pt x="51" y="4"/>
                  </a:lnTo>
                  <a:lnTo>
                    <a:pt x="44" y="7"/>
                  </a:lnTo>
                  <a:lnTo>
                    <a:pt x="37" y="10"/>
                  </a:lnTo>
                  <a:lnTo>
                    <a:pt x="30" y="14"/>
                  </a:lnTo>
                  <a:lnTo>
                    <a:pt x="25" y="19"/>
                  </a:lnTo>
                  <a:lnTo>
                    <a:pt x="20" y="24"/>
                  </a:lnTo>
                  <a:lnTo>
                    <a:pt x="15" y="30"/>
                  </a:lnTo>
                  <a:lnTo>
                    <a:pt x="11" y="36"/>
                  </a:lnTo>
                  <a:lnTo>
                    <a:pt x="8" y="42"/>
                  </a:lnTo>
                  <a:lnTo>
                    <a:pt x="5" y="48"/>
                  </a:lnTo>
                  <a:lnTo>
                    <a:pt x="3" y="55"/>
                  </a:lnTo>
                  <a:lnTo>
                    <a:pt x="1" y="62"/>
                  </a:lnTo>
                  <a:lnTo>
                    <a:pt x="0" y="69"/>
                  </a:lnTo>
                  <a:lnTo>
                    <a:pt x="0" y="77"/>
                  </a:lnTo>
                  <a:lnTo>
                    <a:pt x="1" y="84"/>
                  </a:lnTo>
                  <a:lnTo>
                    <a:pt x="2" y="91"/>
                  </a:lnTo>
                  <a:lnTo>
                    <a:pt x="4" y="98"/>
                  </a:lnTo>
                  <a:lnTo>
                    <a:pt x="7" y="105"/>
                  </a:lnTo>
                </a:path>
              </a:pathLst>
            </a:custGeom>
            <a:solidFill>
              <a:srgbClr val="7B9BC3"/>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42" name="Freeform 237"/>
            <p:cNvSpPr>
              <a:spLocks/>
            </p:cNvSpPr>
            <p:nvPr/>
          </p:nvSpPr>
          <p:spPr bwMode="auto">
            <a:xfrm>
              <a:off x="303" y="289"/>
              <a:ext cx="144" cy="147"/>
            </a:xfrm>
            <a:custGeom>
              <a:avLst/>
              <a:gdLst>
                <a:gd name="T0" fmla="*/ 9 w 144"/>
                <a:gd name="T1" fmla="*/ 110 h 147"/>
                <a:gd name="T2" fmla="*/ 18 w 144"/>
                <a:gd name="T3" fmla="*/ 122 h 147"/>
                <a:gd name="T4" fmla="*/ 28 w 144"/>
                <a:gd name="T5" fmla="*/ 131 h 147"/>
                <a:gd name="T6" fmla="*/ 40 w 144"/>
                <a:gd name="T7" fmla="*/ 139 h 147"/>
                <a:gd name="T8" fmla="*/ 52 w 144"/>
                <a:gd name="T9" fmla="*/ 143 h 147"/>
                <a:gd name="T10" fmla="*/ 66 w 144"/>
                <a:gd name="T11" fmla="*/ 145 h 147"/>
                <a:gd name="T12" fmla="*/ 80 w 144"/>
                <a:gd name="T13" fmla="*/ 145 h 147"/>
                <a:gd name="T14" fmla="*/ 94 w 144"/>
                <a:gd name="T15" fmla="*/ 142 h 147"/>
                <a:gd name="T16" fmla="*/ 107 w 144"/>
                <a:gd name="T17" fmla="*/ 135 h 147"/>
                <a:gd name="T18" fmla="*/ 119 w 144"/>
                <a:gd name="T19" fmla="*/ 127 h 147"/>
                <a:gd name="T20" fmla="*/ 129 w 144"/>
                <a:gd name="T21" fmla="*/ 116 h 147"/>
                <a:gd name="T22" fmla="*/ 136 w 144"/>
                <a:gd name="T23" fmla="*/ 104 h 147"/>
                <a:gd name="T24" fmla="*/ 141 w 144"/>
                <a:gd name="T25" fmla="*/ 91 h 147"/>
                <a:gd name="T26" fmla="*/ 143 w 144"/>
                <a:gd name="T27" fmla="*/ 77 h 147"/>
                <a:gd name="T28" fmla="*/ 143 w 144"/>
                <a:gd name="T29" fmla="*/ 63 h 147"/>
                <a:gd name="T30" fmla="*/ 140 w 144"/>
                <a:gd name="T31" fmla="*/ 49 h 147"/>
                <a:gd name="T32" fmla="*/ 134 w 144"/>
                <a:gd name="T33" fmla="*/ 36 h 147"/>
                <a:gd name="T34" fmla="*/ 125 w 144"/>
                <a:gd name="T35" fmla="*/ 24 h 147"/>
                <a:gd name="T36" fmla="*/ 115 w 144"/>
                <a:gd name="T37" fmla="*/ 15 h 147"/>
                <a:gd name="T38" fmla="*/ 103 w 144"/>
                <a:gd name="T39" fmla="*/ 7 h 147"/>
                <a:gd name="T40" fmla="*/ 91 w 144"/>
                <a:gd name="T41" fmla="*/ 3 h 147"/>
                <a:gd name="T42" fmla="*/ 77 w 144"/>
                <a:gd name="T43" fmla="*/ 1 h 147"/>
                <a:gd name="T44" fmla="*/ 63 w 144"/>
                <a:gd name="T45" fmla="*/ 1 h 147"/>
                <a:gd name="T46" fmla="*/ 49 w 144"/>
                <a:gd name="T47" fmla="*/ 4 h 147"/>
                <a:gd name="T48" fmla="*/ 36 w 144"/>
                <a:gd name="T49" fmla="*/ 11 h 147"/>
                <a:gd name="T50" fmla="*/ 24 w 144"/>
                <a:gd name="T51" fmla="*/ 19 h 147"/>
                <a:gd name="T52" fmla="*/ 14 w 144"/>
                <a:gd name="T53" fmla="*/ 30 h 147"/>
                <a:gd name="T54" fmla="*/ 7 w 144"/>
                <a:gd name="T55" fmla="*/ 42 h 147"/>
                <a:gd name="T56" fmla="*/ 2 w 144"/>
                <a:gd name="T57" fmla="*/ 55 h 147"/>
                <a:gd name="T58" fmla="*/ 0 w 144"/>
                <a:gd name="T59" fmla="*/ 69 h 147"/>
                <a:gd name="T60" fmla="*/ 0 w 144"/>
                <a:gd name="T61" fmla="*/ 83 h 147"/>
                <a:gd name="T62" fmla="*/ 3 w 144"/>
                <a:gd name="T63" fmla="*/ 97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47">
                  <a:moveTo>
                    <a:pt x="6" y="104"/>
                  </a:moveTo>
                  <a:lnTo>
                    <a:pt x="9" y="110"/>
                  </a:lnTo>
                  <a:lnTo>
                    <a:pt x="13" y="116"/>
                  </a:lnTo>
                  <a:lnTo>
                    <a:pt x="18" y="122"/>
                  </a:lnTo>
                  <a:lnTo>
                    <a:pt x="23" y="127"/>
                  </a:lnTo>
                  <a:lnTo>
                    <a:pt x="28" y="131"/>
                  </a:lnTo>
                  <a:lnTo>
                    <a:pt x="34" y="135"/>
                  </a:lnTo>
                  <a:lnTo>
                    <a:pt x="40" y="139"/>
                  </a:lnTo>
                  <a:lnTo>
                    <a:pt x="46" y="141"/>
                  </a:lnTo>
                  <a:lnTo>
                    <a:pt x="52" y="143"/>
                  </a:lnTo>
                  <a:lnTo>
                    <a:pt x="59" y="145"/>
                  </a:lnTo>
                  <a:lnTo>
                    <a:pt x="66" y="145"/>
                  </a:lnTo>
                  <a:lnTo>
                    <a:pt x="73" y="146"/>
                  </a:lnTo>
                  <a:lnTo>
                    <a:pt x="80" y="145"/>
                  </a:lnTo>
                  <a:lnTo>
                    <a:pt x="87" y="144"/>
                  </a:lnTo>
                  <a:lnTo>
                    <a:pt x="94" y="142"/>
                  </a:lnTo>
                  <a:lnTo>
                    <a:pt x="101" y="139"/>
                  </a:lnTo>
                  <a:lnTo>
                    <a:pt x="107" y="135"/>
                  </a:lnTo>
                  <a:lnTo>
                    <a:pt x="114" y="131"/>
                  </a:lnTo>
                  <a:lnTo>
                    <a:pt x="119" y="127"/>
                  </a:lnTo>
                  <a:lnTo>
                    <a:pt x="124" y="121"/>
                  </a:lnTo>
                  <a:lnTo>
                    <a:pt x="129" y="116"/>
                  </a:lnTo>
                  <a:lnTo>
                    <a:pt x="133" y="110"/>
                  </a:lnTo>
                  <a:lnTo>
                    <a:pt x="136" y="104"/>
                  </a:lnTo>
                  <a:lnTo>
                    <a:pt x="139" y="98"/>
                  </a:lnTo>
                  <a:lnTo>
                    <a:pt x="141" y="91"/>
                  </a:lnTo>
                  <a:lnTo>
                    <a:pt x="142" y="84"/>
                  </a:lnTo>
                  <a:lnTo>
                    <a:pt x="143" y="77"/>
                  </a:lnTo>
                  <a:lnTo>
                    <a:pt x="143" y="70"/>
                  </a:lnTo>
                  <a:lnTo>
                    <a:pt x="143" y="63"/>
                  </a:lnTo>
                  <a:lnTo>
                    <a:pt x="142" y="56"/>
                  </a:lnTo>
                  <a:lnTo>
                    <a:pt x="140" y="49"/>
                  </a:lnTo>
                  <a:lnTo>
                    <a:pt x="137" y="42"/>
                  </a:lnTo>
                  <a:lnTo>
                    <a:pt x="134" y="36"/>
                  </a:lnTo>
                  <a:lnTo>
                    <a:pt x="130" y="29"/>
                  </a:lnTo>
                  <a:lnTo>
                    <a:pt x="125" y="24"/>
                  </a:lnTo>
                  <a:lnTo>
                    <a:pt x="121" y="19"/>
                  </a:lnTo>
                  <a:lnTo>
                    <a:pt x="115" y="15"/>
                  </a:lnTo>
                  <a:lnTo>
                    <a:pt x="109" y="11"/>
                  </a:lnTo>
                  <a:lnTo>
                    <a:pt x="103" y="7"/>
                  </a:lnTo>
                  <a:lnTo>
                    <a:pt x="97" y="5"/>
                  </a:lnTo>
                  <a:lnTo>
                    <a:pt x="91" y="3"/>
                  </a:lnTo>
                  <a:lnTo>
                    <a:pt x="84" y="1"/>
                  </a:lnTo>
                  <a:lnTo>
                    <a:pt x="77" y="1"/>
                  </a:lnTo>
                  <a:lnTo>
                    <a:pt x="70" y="0"/>
                  </a:lnTo>
                  <a:lnTo>
                    <a:pt x="63" y="1"/>
                  </a:lnTo>
                  <a:lnTo>
                    <a:pt x="56" y="2"/>
                  </a:lnTo>
                  <a:lnTo>
                    <a:pt x="49" y="4"/>
                  </a:lnTo>
                  <a:lnTo>
                    <a:pt x="42" y="7"/>
                  </a:lnTo>
                  <a:lnTo>
                    <a:pt x="36" y="11"/>
                  </a:lnTo>
                  <a:lnTo>
                    <a:pt x="29" y="15"/>
                  </a:lnTo>
                  <a:lnTo>
                    <a:pt x="24" y="19"/>
                  </a:lnTo>
                  <a:lnTo>
                    <a:pt x="19" y="25"/>
                  </a:lnTo>
                  <a:lnTo>
                    <a:pt x="14" y="30"/>
                  </a:lnTo>
                  <a:lnTo>
                    <a:pt x="10" y="36"/>
                  </a:lnTo>
                  <a:lnTo>
                    <a:pt x="7" y="42"/>
                  </a:lnTo>
                  <a:lnTo>
                    <a:pt x="4" y="48"/>
                  </a:lnTo>
                  <a:lnTo>
                    <a:pt x="2" y="55"/>
                  </a:lnTo>
                  <a:lnTo>
                    <a:pt x="1" y="62"/>
                  </a:lnTo>
                  <a:lnTo>
                    <a:pt x="0" y="69"/>
                  </a:lnTo>
                  <a:lnTo>
                    <a:pt x="0" y="76"/>
                  </a:lnTo>
                  <a:lnTo>
                    <a:pt x="0" y="83"/>
                  </a:lnTo>
                  <a:lnTo>
                    <a:pt x="1" y="90"/>
                  </a:lnTo>
                  <a:lnTo>
                    <a:pt x="3" y="97"/>
                  </a:lnTo>
                  <a:lnTo>
                    <a:pt x="6" y="104"/>
                  </a:lnTo>
                </a:path>
              </a:pathLst>
            </a:custGeom>
            <a:solidFill>
              <a:srgbClr val="7E9EC5"/>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43" name="Freeform 238"/>
            <p:cNvSpPr>
              <a:spLocks/>
            </p:cNvSpPr>
            <p:nvPr/>
          </p:nvSpPr>
          <p:spPr bwMode="auto">
            <a:xfrm>
              <a:off x="306" y="292"/>
              <a:ext cx="140" cy="141"/>
            </a:xfrm>
            <a:custGeom>
              <a:avLst/>
              <a:gdLst>
                <a:gd name="T0" fmla="*/ 9 w 140"/>
                <a:gd name="T1" fmla="*/ 106 h 141"/>
                <a:gd name="T2" fmla="*/ 18 w 140"/>
                <a:gd name="T3" fmla="*/ 117 h 141"/>
                <a:gd name="T4" fmla="*/ 28 w 140"/>
                <a:gd name="T5" fmla="*/ 126 h 141"/>
                <a:gd name="T6" fmla="*/ 39 w 140"/>
                <a:gd name="T7" fmla="*/ 133 h 141"/>
                <a:gd name="T8" fmla="*/ 51 w 140"/>
                <a:gd name="T9" fmla="*/ 138 h 141"/>
                <a:gd name="T10" fmla="*/ 65 w 140"/>
                <a:gd name="T11" fmla="*/ 140 h 141"/>
                <a:gd name="T12" fmla="*/ 78 w 140"/>
                <a:gd name="T13" fmla="*/ 139 h 141"/>
                <a:gd name="T14" fmla="*/ 92 w 140"/>
                <a:gd name="T15" fmla="*/ 136 h 141"/>
                <a:gd name="T16" fmla="*/ 105 w 140"/>
                <a:gd name="T17" fmla="*/ 130 h 141"/>
                <a:gd name="T18" fmla="*/ 116 w 140"/>
                <a:gd name="T19" fmla="*/ 122 h 141"/>
                <a:gd name="T20" fmla="*/ 125 w 140"/>
                <a:gd name="T21" fmla="*/ 112 h 141"/>
                <a:gd name="T22" fmla="*/ 132 w 140"/>
                <a:gd name="T23" fmla="*/ 100 h 141"/>
                <a:gd name="T24" fmla="*/ 137 w 140"/>
                <a:gd name="T25" fmla="*/ 88 h 141"/>
                <a:gd name="T26" fmla="*/ 139 w 140"/>
                <a:gd name="T27" fmla="*/ 74 h 141"/>
                <a:gd name="T28" fmla="*/ 139 w 140"/>
                <a:gd name="T29" fmla="*/ 61 h 141"/>
                <a:gd name="T30" fmla="*/ 135 w 140"/>
                <a:gd name="T31" fmla="*/ 47 h 141"/>
                <a:gd name="T32" fmla="*/ 130 w 140"/>
                <a:gd name="T33" fmla="*/ 34 h 141"/>
                <a:gd name="T34" fmla="*/ 121 w 140"/>
                <a:gd name="T35" fmla="*/ 23 h 141"/>
                <a:gd name="T36" fmla="*/ 111 w 140"/>
                <a:gd name="T37" fmla="*/ 14 h 141"/>
                <a:gd name="T38" fmla="*/ 100 w 140"/>
                <a:gd name="T39" fmla="*/ 7 h 141"/>
                <a:gd name="T40" fmla="*/ 88 w 140"/>
                <a:gd name="T41" fmla="*/ 2 h 141"/>
                <a:gd name="T42" fmla="*/ 74 w 140"/>
                <a:gd name="T43" fmla="*/ 0 h 141"/>
                <a:gd name="T44" fmla="*/ 61 w 140"/>
                <a:gd name="T45" fmla="*/ 1 h 141"/>
                <a:gd name="T46" fmla="*/ 47 w 140"/>
                <a:gd name="T47" fmla="*/ 4 h 141"/>
                <a:gd name="T48" fmla="*/ 34 w 140"/>
                <a:gd name="T49" fmla="*/ 10 h 141"/>
                <a:gd name="T50" fmla="*/ 23 w 140"/>
                <a:gd name="T51" fmla="*/ 18 h 141"/>
                <a:gd name="T52" fmla="*/ 14 w 140"/>
                <a:gd name="T53" fmla="*/ 28 h 141"/>
                <a:gd name="T54" fmla="*/ 7 w 140"/>
                <a:gd name="T55" fmla="*/ 40 h 141"/>
                <a:gd name="T56" fmla="*/ 2 w 140"/>
                <a:gd name="T57" fmla="*/ 52 h 141"/>
                <a:gd name="T58" fmla="*/ 0 w 140"/>
                <a:gd name="T59" fmla="*/ 66 h 141"/>
                <a:gd name="T60" fmla="*/ 0 w 140"/>
                <a:gd name="T61" fmla="*/ 79 h 141"/>
                <a:gd name="T62" fmla="*/ 4 w 140"/>
                <a:gd name="T63" fmla="*/ 93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0" h="141">
                  <a:moveTo>
                    <a:pt x="6" y="99"/>
                  </a:moveTo>
                  <a:lnTo>
                    <a:pt x="9" y="106"/>
                  </a:lnTo>
                  <a:lnTo>
                    <a:pt x="13" y="112"/>
                  </a:lnTo>
                  <a:lnTo>
                    <a:pt x="18" y="117"/>
                  </a:lnTo>
                  <a:lnTo>
                    <a:pt x="22" y="122"/>
                  </a:lnTo>
                  <a:lnTo>
                    <a:pt x="28" y="126"/>
                  </a:lnTo>
                  <a:lnTo>
                    <a:pt x="33" y="130"/>
                  </a:lnTo>
                  <a:lnTo>
                    <a:pt x="39" y="133"/>
                  </a:lnTo>
                  <a:lnTo>
                    <a:pt x="45" y="136"/>
                  </a:lnTo>
                  <a:lnTo>
                    <a:pt x="51" y="138"/>
                  </a:lnTo>
                  <a:lnTo>
                    <a:pt x="58" y="139"/>
                  </a:lnTo>
                  <a:lnTo>
                    <a:pt x="65" y="140"/>
                  </a:lnTo>
                  <a:lnTo>
                    <a:pt x="71" y="140"/>
                  </a:lnTo>
                  <a:lnTo>
                    <a:pt x="78" y="139"/>
                  </a:lnTo>
                  <a:lnTo>
                    <a:pt x="85" y="138"/>
                  </a:lnTo>
                  <a:lnTo>
                    <a:pt x="92" y="136"/>
                  </a:lnTo>
                  <a:lnTo>
                    <a:pt x="98" y="133"/>
                  </a:lnTo>
                  <a:lnTo>
                    <a:pt x="105" y="130"/>
                  </a:lnTo>
                  <a:lnTo>
                    <a:pt x="111" y="126"/>
                  </a:lnTo>
                  <a:lnTo>
                    <a:pt x="116" y="122"/>
                  </a:lnTo>
                  <a:lnTo>
                    <a:pt x="121" y="117"/>
                  </a:lnTo>
                  <a:lnTo>
                    <a:pt x="125" y="112"/>
                  </a:lnTo>
                  <a:lnTo>
                    <a:pt x="129" y="106"/>
                  </a:lnTo>
                  <a:lnTo>
                    <a:pt x="132" y="100"/>
                  </a:lnTo>
                  <a:lnTo>
                    <a:pt x="135" y="94"/>
                  </a:lnTo>
                  <a:lnTo>
                    <a:pt x="137" y="88"/>
                  </a:lnTo>
                  <a:lnTo>
                    <a:pt x="138" y="81"/>
                  </a:lnTo>
                  <a:lnTo>
                    <a:pt x="139" y="74"/>
                  </a:lnTo>
                  <a:lnTo>
                    <a:pt x="139" y="68"/>
                  </a:lnTo>
                  <a:lnTo>
                    <a:pt x="139" y="61"/>
                  </a:lnTo>
                  <a:lnTo>
                    <a:pt x="137" y="54"/>
                  </a:lnTo>
                  <a:lnTo>
                    <a:pt x="135" y="47"/>
                  </a:lnTo>
                  <a:lnTo>
                    <a:pt x="133" y="41"/>
                  </a:lnTo>
                  <a:lnTo>
                    <a:pt x="130" y="34"/>
                  </a:lnTo>
                  <a:lnTo>
                    <a:pt x="126" y="28"/>
                  </a:lnTo>
                  <a:lnTo>
                    <a:pt x="121" y="23"/>
                  </a:lnTo>
                  <a:lnTo>
                    <a:pt x="117" y="18"/>
                  </a:lnTo>
                  <a:lnTo>
                    <a:pt x="111" y="14"/>
                  </a:lnTo>
                  <a:lnTo>
                    <a:pt x="106" y="10"/>
                  </a:lnTo>
                  <a:lnTo>
                    <a:pt x="100" y="7"/>
                  </a:lnTo>
                  <a:lnTo>
                    <a:pt x="94" y="4"/>
                  </a:lnTo>
                  <a:lnTo>
                    <a:pt x="88" y="2"/>
                  </a:lnTo>
                  <a:lnTo>
                    <a:pt x="81" y="1"/>
                  </a:lnTo>
                  <a:lnTo>
                    <a:pt x="74" y="0"/>
                  </a:lnTo>
                  <a:lnTo>
                    <a:pt x="68" y="0"/>
                  </a:lnTo>
                  <a:lnTo>
                    <a:pt x="61" y="1"/>
                  </a:lnTo>
                  <a:lnTo>
                    <a:pt x="54" y="2"/>
                  </a:lnTo>
                  <a:lnTo>
                    <a:pt x="47" y="4"/>
                  </a:lnTo>
                  <a:lnTo>
                    <a:pt x="41" y="7"/>
                  </a:lnTo>
                  <a:lnTo>
                    <a:pt x="34" y="10"/>
                  </a:lnTo>
                  <a:lnTo>
                    <a:pt x="28" y="14"/>
                  </a:lnTo>
                  <a:lnTo>
                    <a:pt x="23" y="18"/>
                  </a:lnTo>
                  <a:lnTo>
                    <a:pt x="18" y="23"/>
                  </a:lnTo>
                  <a:lnTo>
                    <a:pt x="14" y="28"/>
                  </a:lnTo>
                  <a:lnTo>
                    <a:pt x="10" y="34"/>
                  </a:lnTo>
                  <a:lnTo>
                    <a:pt x="7" y="40"/>
                  </a:lnTo>
                  <a:lnTo>
                    <a:pt x="4" y="46"/>
                  </a:lnTo>
                  <a:lnTo>
                    <a:pt x="2" y="52"/>
                  </a:lnTo>
                  <a:lnTo>
                    <a:pt x="1" y="59"/>
                  </a:lnTo>
                  <a:lnTo>
                    <a:pt x="0" y="66"/>
                  </a:lnTo>
                  <a:lnTo>
                    <a:pt x="0" y="72"/>
                  </a:lnTo>
                  <a:lnTo>
                    <a:pt x="0" y="79"/>
                  </a:lnTo>
                  <a:lnTo>
                    <a:pt x="2" y="86"/>
                  </a:lnTo>
                  <a:lnTo>
                    <a:pt x="4" y="93"/>
                  </a:lnTo>
                  <a:lnTo>
                    <a:pt x="6" y="99"/>
                  </a:lnTo>
                </a:path>
              </a:pathLst>
            </a:custGeom>
            <a:solidFill>
              <a:srgbClr val="80A2C7"/>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44" name="Freeform 239"/>
            <p:cNvSpPr>
              <a:spLocks/>
            </p:cNvSpPr>
            <p:nvPr/>
          </p:nvSpPr>
          <p:spPr bwMode="auto">
            <a:xfrm>
              <a:off x="311" y="295"/>
              <a:ext cx="135" cy="135"/>
            </a:xfrm>
            <a:custGeom>
              <a:avLst/>
              <a:gdLst>
                <a:gd name="T0" fmla="*/ 9 w 135"/>
                <a:gd name="T1" fmla="*/ 101 h 135"/>
                <a:gd name="T2" fmla="*/ 17 w 135"/>
                <a:gd name="T3" fmla="*/ 112 h 135"/>
                <a:gd name="T4" fmla="*/ 27 w 135"/>
                <a:gd name="T5" fmla="*/ 121 h 135"/>
                <a:gd name="T6" fmla="*/ 38 w 135"/>
                <a:gd name="T7" fmla="*/ 127 h 135"/>
                <a:gd name="T8" fmla="*/ 50 w 135"/>
                <a:gd name="T9" fmla="*/ 132 h 135"/>
                <a:gd name="T10" fmla="*/ 63 w 135"/>
                <a:gd name="T11" fmla="*/ 134 h 135"/>
                <a:gd name="T12" fmla="*/ 76 w 135"/>
                <a:gd name="T13" fmla="*/ 133 h 135"/>
                <a:gd name="T14" fmla="*/ 89 w 135"/>
                <a:gd name="T15" fmla="*/ 130 h 135"/>
                <a:gd name="T16" fmla="*/ 101 w 135"/>
                <a:gd name="T17" fmla="*/ 125 h 135"/>
                <a:gd name="T18" fmla="*/ 112 w 135"/>
                <a:gd name="T19" fmla="*/ 117 h 135"/>
                <a:gd name="T20" fmla="*/ 121 w 135"/>
                <a:gd name="T21" fmla="*/ 107 h 135"/>
                <a:gd name="T22" fmla="*/ 127 w 135"/>
                <a:gd name="T23" fmla="*/ 96 h 135"/>
                <a:gd name="T24" fmla="*/ 132 w 135"/>
                <a:gd name="T25" fmla="*/ 84 h 135"/>
                <a:gd name="T26" fmla="*/ 134 w 135"/>
                <a:gd name="T27" fmla="*/ 71 h 135"/>
                <a:gd name="T28" fmla="*/ 133 w 135"/>
                <a:gd name="T29" fmla="*/ 58 h 135"/>
                <a:gd name="T30" fmla="*/ 130 w 135"/>
                <a:gd name="T31" fmla="*/ 45 h 135"/>
                <a:gd name="T32" fmla="*/ 125 w 135"/>
                <a:gd name="T33" fmla="*/ 33 h 135"/>
                <a:gd name="T34" fmla="*/ 117 w 135"/>
                <a:gd name="T35" fmla="*/ 22 h 135"/>
                <a:gd name="T36" fmla="*/ 107 w 135"/>
                <a:gd name="T37" fmla="*/ 13 h 135"/>
                <a:gd name="T38" fmla="*/ 96 w 135"/>
                <a:gd name="T39" fmla="*/ 7 h 135"/>
                <a:gd name="T40" fmla="*/ 84 w 135"/>
                <a:gd name="T41" fmla="*/ 2 h 135"/>
                <a:gd name="T42" fmla="*/ 71 w 135"/>
                <a:gd name="T43" fmla="*/ 0 h 135"/>
                <a:gd name="T44" fmla="*/ 58 w 135"/>
                <a:gd name="T45" fmla="*/ 1 h 135"/>
                <a:gd name="T46" fmla="*/ 45 w 135"/>
                <a:gd name="T47" fmla="*/ 4 h 135"/>
                <a:gd name="T48" fmla="*/ 33 w 135"/>
                <a:gd name="T49" fmla="*/ 9 h 135"/>
                <a:gd name="T50" fmla="*/ 22 w 135"/>
                <a:gd name="T51" fmla="*/ 17 h 135"/>
                <a:gd name="T52" fmla="*/ 13 w 135"/>
                <a:gd name="T53" fmla="*/ 27 h 135"/>
                <a:gd name="T54" fmla="*/ 7 w 135"/>
                <a:gd name="T55" fmla="*/ 38 h 135"/>
                <a:gd name="T56" fmla="*/ 2 w 135"/>
                <a:gd name="T57" fmla="*/ 50 h 135"/>
                <a:gd name="T58" fmla="*/ 0 w 135"/>
                <a:gd name="T59" fmla="*/ 63 h 135"/>
                <a:gd name="T60" fmla="*/ 1 w 135"/>
                <a:gd name="T61" fmla="*/ 76 h 135"/>
                <a:gd name="T62" fmla="*/ 4 w 135"/>
                <a:gd name="T63" fmla="*/ 89 h 1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5" h="135">
                  <a:moveTo>
                    <a:pt x="6" y="95"/>
                  </a:moveTo>
                  <a:lnTo>
                    <a:pt x="9" y="101"/>
                  </a:lnTo>
                  <a:lnTo>
                    <a:pt x="13" y="107"/>
                  </a:lnTo>
                  <a:lnTo>
                    <a:pt x="17" y="112"/>
                  </a:lnTo>
                  <a:lnTo>
                    <a:pt x="22" y="116"/>
                  </a:lnTo>
                  <a:lnTo>
                    <a:pt x="27" y="121"/>
                  </a:lnTo>
                  <a:lnTo>
                    <a:pt x="32" y="124"/>
                  </a:lnTo>
                  <a:lnTo>
                    <a:pt x="38" y="127"/>
                  </a:lnTo>
                  <a:lnTo>
                    <a:pt x="44" y="130"/>
                  </a:lnTo>
                  <a:lnTo>
                    <a:pt x="50" y="132"/>
                  </a:lnTo>
                  <a:lnTo>
                    <a:pt x="56" y="133"/>
                  </a:lnTo>
                  <a:lnTo>
                    <a:pt x="63" y="134"/>
                  </a:lnTo>
                  <a:lnTo>
                    <a:pt x="69" y="134"/>
                  </a:lnTo>
                  <a:lnTo>
                    <a:pt x="76" y="133"/>
                  </a:lnTo>
                  <a:lnTo>
                    <a:pt x="82" y="132"/>
                  </a:lnTo>
                  <a:lnTo>
                    <a:pt x="89" y="130"/>
                  </a:lnTo>
                  <a:lnTo>
                    <a:pt x="95" y="128"/>
                  </a:lnTo>
                  <a:lnTo>
                    <a:pt x="101" y="125"/>
                  </a:lnTo>
                  <a:lnTo>
                    <a:pt x="107" y="121"/>
                  </a:lnTo>
                  <a:lnTo>
                    <a:pt x="112" y="117"/>
                  </a:lnTo>
                  <a:lnTo>
                    <a:pt x="116" y="112"/>
                  </a:lnTo>
                  <a:lnTo>
                    <a:pt x="121" y="107"/>
                  </a:lnTo>
                  <a:lnTo>
                    <a:pt x="124" y="102"/>
                  </a:lnTo>
                  <a:lnTo>
                    <a:pt x="127" y="96"/>
                  </a:lnTo>
                  <a:lnTo>
                    <a:pt x="130" y="90"/>
                  </a:lnTo>
                  <a:lnTo>
                    <a:pt x="132" y="84"/>
                  </a:lnTo>
                  <a:lnTo>
                    <a:pt x="133" y="78"/>
                  </a:lnTo>
                  <a:lnTo>
                    <a:pt x="134" y="71"/>
                  </a:lnTo>
                  <a:lnTo>
                    <a:pt x="134" y="65"/>
                  </a:lnTo>
                  <a:lnTo>
                    <a:pt x="133" y="58"/>
                  </a:lnTo>
                  <a:lnTo>
                    <a:pt x="132" y="52"/>
                  </a:lnTo>
                  <a:lnTo>
                    <a:pt x="130" y="45"/>
                  </a:lnTo>
                  <a:lnTo>
                    <a:pt x="128" y="39"/>
                  </a:lnTo>
                  <a:lnTo>
                    <a:pt x="125" y="33"/>
                  </a:lnTo>
                  <a:lnTo>
                    <a:pt x="121" y="27"/>
                  </a:lnTo>
                  <a:lnTo>
                    <a:pt x="117" y="22"/>
                  </a:lnTo>
                  <a:lnTo>
                    <a:pt x="112" y="18"/>
                  </a:lnTo>
                  <a:lnTo>
                    <a:pt x="107" y="13"/>
                  </a:lnTo>
                  <a:lnTo>
                    <a:pt x="102" y="10"/>
                  </a:lnTo>
                  <a:lnTo>
                    <a:pt x="96" y="7"/>
                  </a:lnTo>
                  <a:lnTo>
                    <a:pt x="90" y="4"/>
                  </a:lnTo>
                  <a:lnTo>
                    <a:pt x="84" y="2"/>
                  </a:lnTo>
                  <a:lnTo>
                    <a:pt x="78" y="1"/>
                  </a:lnTo>
                  <a:lnTo>
                    <a:pt x="71" y="0"/>
                  </a:lnTo>
                  <a:lnTo>
                    <a:pt x="65" y="0"/>
                  </a:lnTo>
                  <a:lnTo>
                    <a:pt x="58" y="1"/>
                  </a:lnTo>
                  <a:lnTo>
                    <a:pt x="52" y="2"/>
                  </a:lnTo>
                  <a:lnTo>
                    <a:pt x="45" y="4"/>
                  </a:lnTo>
                  <a:lnTo>
                    <a:pt x="39" y="6"/>
                  </a:lnTo>
                  <a:lnTo>
                    <a:pt x="33" y="9"/>
                  </a:lnTo>
                  <a:lnTo>
                    <a:pt x="27" y="13"/>
                  </a:lnTo>
                  <a:lnTo>
                    <a:pt x="22" y="17"/>
                  </a:lnTo>
                  <a:lnTo>
                    <a:pt x="18" y="22"/>
                  </a:lnTo>
                  <a:lnTo>
                    <a:pt x="13" y="27"/>
                  </a:lnTo>
                  <a:lnTo>
                    <a:pt x="10" y="32"/>
                  </a:lnTo>
                  <a:lnTo>
                    <a:pt x="7" y="38"/>
                  </a:lnTo>
                  <a:lnTo>
                    <a:pt x="4" y="44"/>
                  </a:lnTo>
                  <a:lnTo>
                    <a:pt x="2" y="50"/>
                  </a:lnTo>
                  <a:lnTo>
                    <a:pt x="1" y="56"/>
                  </a:lnTo>
                  <a:lnTo>
                    <a:pt x="0" y="63"/>
                  </a:lnTo>
                  <a:lnTo>
                    <a:pt x="0" y="69"/>
                  </a:lnTo>
                  <a:lnTo>
                    <a:pt x="1" y="76"/>
                  </a:lnTo>
                  <a:lnTo>
                    <a:pt x="2" y="82"/>
                  </a:lnTo>
                  <a:lnTo>
                    <a:pt x="4" y="89"/>
                  </a:lnTo>
                  <a:lnTo>
                    <a:pt x="6" y="95"/>
                  </a:lnTo>
                </a:path>
              </a:pathLst>
            </a:custGeom>
            <a:solidFill>
              <a:srgbClr val="83A5C9"/>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45" name="Freeform 240"/>
            <p:cNvSpPr>
              <a:spLocks/>
            </p:cNvSpPr>
            <p:nvPr/>
          </p:nvSpPr>
          <p:spPr bwMode="auto">
            <a:xfrm>
              <a:off x="315" y="296"/>
              <a:ext cx="131" cy="131"/>
            </a:xfrm>
            <a:custGeom>
              <a:avLst/>
              <a:gdLst>
                <a:gd name="T0" fmla="*/ 9 w 131"/>
                <a:gd name="T1" fmla="*/ 98 h 131"/>
                <a:gd name="T2" fmla="*/ 17 w 131"/>
                <a:gd name="T3" fmla="*/ 108 h 131"/>
                <a:gd name="T4" fmla="*/ 26 w 131"/>
                <a:gd name="T5" fmla="*/ 117 h 131"/>
                <a:gd name="T6" fmla="*/ 37 w 131"/>
                <a:gd name="T7" fmla="*/ 124 h 131"/>
                <a:gd name="T8" fmla="*/ 48 w 131"/>
                <a:gd name="T9" fmla="*/ 128 h 131"/>
                <a:gd name="T10" fmla="*/ 61 w 131"/>
                <a:gd name="T11" fmla="*/ 130 h 131"/>
                <a:gd name="T12" fmla="*/ 73 w 131"/>
                <a:gd name="T13" fmla="*/ 129 h 131"/>
                <a:gd name="T14" fmla="*/ 86 w 131"/>
                <a:gd name="T15" fmla="*/ 127 h 131"/>
                <a:gd name="T16" fmla="*/ 98 w 131"/>
                <a:gd name="T17" fmla="*/ 121 h 131"/>
                <a:gd name="T18" fmla="*/ 108 w 131"/>
                <a:gd name="T19" fmla="*/ 113 h 131"/>
                <a:gd name="T20" fmla="*/ 117 w 131"/>
                <a:gd name="T21" fmla="*/ 104 h 131"/>
                <a:gd name="T22" fmla="*/ 124 w 131"/>
                <a:gd name="T23" fmla="*/ 93 h 131"/>
                <a:gd name="T24" fmla="*/ 128 w 131"/>
                <a:gd name="T25" fmla="*/ 82 h 131"/>
                <a:gd name="T26" fmla="*/ 130 w 131"/>
                <a:gd name="T27" fmla="*/ 69 h 131"/>
                <a:gd name="T28" fmla="*/ 129 w 131"/>
                <a:gd name="T29" fmla="*/ 57 h 131"/>
                <a:gd name="T30" fmla="*/ 127 w 131"/>
                <a:gd name="T31" fmla="*/ 44 h 131"/>
                <a:gd name="T32" fmla="*/ 121 w 131"/>
                <a:gd name="T33" fmla="*/ 32 h 131"/>
                <a:gd name="T34" fmla="*/ 113 w 131"/>
                <a:gd name="T35" fmla="*/ 22 h 131"/>
                <a:gd name="T36" fmla="*/ 104 w 131"/>
                <a:gd name="T37" fmla="*/ 13 h 131"/>
                <a:gd name="T38" fmla="*/ 93 w 131"/>
                <a:gd name="T39" fmla="*/ 6 h 131"/>
                <a:gd name="T40" fmla="*/ 82 w 131"/>
                <a:gd name="T41" fmla="*/ 2 h 131"/>
                <a:gd name="T42" fmla="*/ 69 w 131"/>
                <a:gd name="T43" fmla="*/ 0 h 131"/>
                <a:gd name="T44" fmla="*/ 57 w 131"/>
                <a:gd name="T45" fmla="*/ 1 h 131"/>
                <a:gd name="T46" fmla="*/ 44 w 131"/>
                <a:gd name="T47" fmla="*/ 3 h 131"/>
                <a:gd name="T48" fmla="*/ 32 w 131"/>
                <a:gd name="T49" fmla="*/ 9 h 131"/>
                <a:gd name="T50" fmla="*/ 22 w 131"/>
                <a:gd name="T51" fmla="*/ 17 h 131"/>
                <a:gd name="T52" fmla="*/ 13 w 131"/>
                <a:gd name="T53" fmla="*/ 26 h 131"/>
                <a:gd name="T54" fmla="*/ 6 w 131"/>
                <a:gd name="T55" fmla="*/ 37 h 131"/>
                <a:gd name="T56" fmla="*/ 2 w 131"/>
                <a:gd name="T57" fmla="*/ 48 h 131"/>
                <a:gd name="T58" fmla="*/ 0 w 131"/>
                <a:gd name="T59" fmla="*/ 61 h 131"/>
                <a:gd name="T60" fmla="*/ 1 w 131"/>
                <a:gd name="T61" fmla="*/ 73 h 131"/>
                <a:gd name="T62" fmla="*/ 3 w 131"/>
                <a:gd name="T63" fmla="*/ 86 h 1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1" h="131">
                  <a:moveTo>
                    <a:pt x="6" y="92"/>
                  </a:moveTo>
                  <a:lnTo>
                    <a:pt x="9" y="98"/>
                  </a:lnTo>
                  <a:lnTo>
                    <a:pt x="13" y="104"/>
                  </a:lnTo>
                  <a:lnTo>
                    <a:pt x="17" y="108"/>
                  </a:lnTo>
                  <a:lnTo>
                    <a:pt x="21" y="113"/>
                  </a:lnTo>
                  <a:lnTo>
                    <a:pt x="26" y="117"/>
                  </a:lnTo>
                  <a:lnTo>
                    <a:pt x="31" y="121"/>
                  </a:lnTo>
                  <a:lnTo>
                    <a:pt x="37" y="124"/>
                  </a:lnTo>
                  <a:lnTo>
                    <a:pt x="42" y="126"/>
                  </a:lnTo>
                  <a:lnTo>
                    <a:pt x="48" y="128"/>
                  </a:lnTo>
                  <a:lnTo>
                    <a:pt x="55" y="129"/>
                  </a:lnTo>
                  <a:lnTo>
                    <a:pt x="61" y="130"/>
                  </a:lnTo>
                  <a:lnTo>
                    <a:pt x="67" y="130"/>
                  </a:lnTo>
                  <a:lnTo>
                    <a:pt x="73" y="129"/>
                  </a:lnTo>
                  <a:lnTo>
                    <a:pt x="80" y="128"/>
                  </a:lnTo>
                  <a:lnTo>
                    <a:pt x="86" y="127"/>
                  </a:lnTo>
                  <a:lnTo>
                    <a:pt x="92" y="124"/>
                  </a:lnTo>
                  <a:lnTo>
                    <a:pt x="98" y="121"/>
                  </a:lnTo>
                  <a:lnTo>
                    <a:pt x="104" y="117"/>
                  </a:lnTo>
                  <a:lnTo>
                    <a:pt x="108" y="113"/>
                  </a:lnTo>
                  <a:lnTo>
                    <a:pt x="113" y="109"/>
                  </a:lnTo>
                  <a:lnTo>
                    <a:pt x="117" y="104"/>
                  </a:lnTo>
                  <a:lnTo>
                    <a:pt x="121" y="99"/>
                  </a:lnTo>
                  <a:lnTo>
                    <a:pt x="124" y="93"/>
                  </a:lnTo>
                  <a:lnTo>
                    <a:pt x="126" y="88"/>
                  </a:lnTo>
                  <a:lnTo>
                    <a:pt x="128" y="82"/>
                  </a:lnTo>
                  <a:lnTo>
                    <a:pt x="129" y="75"/>
                  </a:lnTo>
                  <a:lnTo>
                    <a:pt x="130" y="69"/>
                  </a:lnTo>
                  <a:lnTo>
                    <a:pt x="130" y="63"/>
                  </a:lnTo>
                  <a:lnTo>
                    <a:pt x="129" y="57"/>
                  </a:lnTo>
                  <a:lnTo>
                    <a:pt x="128" y="50"/>
                  </a:lnTo>
                  <a:lnTo>
                    <a:pt x="127" y="44"/>
                  </a:lnTo>
                  <a:lnTo>
                    <a:pt x="124" y="38"/>
                  </a:lnTo>
                  <a:lnTo>
                    <a:pt x="121" y="32"/>
                  </a:lnTo>
                  <a:lnTo>
                    <a:pt x="117" y="26"/>
                  </a:lnTo>
                  <a:lnTo>
                    <a:pt x="113" y="22"/>
                  </a:lnTo>
                  <a:lnTo>
                    <a:pt x="109" y="17"/>
                  </a:lnTo>
                  <a:lnTo>
                    <a:pt x="104" y="13"/>
                  </a:lnTo>
                  <a:lnTo>
                    <a:pt x="99" y="9"/>
                  </a:lnTo>
                  <a:lnTo>
                    <a:pt x="93" y="6"/>
                  </a:lnTo>
                  <a:lnTo>
                    <a:pt x="88" y="4"/>
                  </a:lnTo>
                  <a:lnTo>
                    <a:pt x="82" y="2"/>
                  </a:lnTo>
                  <a:lnTo>
                    <a:pt x="75" y="1"/>
                  </a:lnTo>
                  <a:lnTo>
                    <a:pt x="69" y="0"/>
                  </a:lnTo>
                  <a:lnTo>
                    <a:pt x="63" y="0"/>
                  </a:lnTo>
                  <a:lnTo>
                    <a:pt x="57" y="1"/>
                  </a:lnTo>
                  <a:lnTo>
                    <a:pt x="50" y="2"/>
                  </a:lnTo>
                  <a:lnTo>
                    <a:pt x="44" y="3"/>
                  </a:lnTo>
                  <a:lnTo>
                    <a:pt x="38" y="6"/>
                  </a:lnTo>
                  <a:lnTo>
                    <a:pt x="32" y="9"/>
                  </a:lnTo>
                  <a:lnTo>
                    <a:pt x="26" y="13"/>
                  </a:lnTo>
                  <a:lnTo>
                    <a:pt x="22" y="17"/>
                  </a:lnTo>
                  <a:lnTo>
                    <a:pt x="17" y="21"/>
                  </a:lnTo>
                  <a:lnTo>
                    <a:pt x="13" y="26"/>
                  </a:lnTo>
                  <a:lnTo>
                    <a:pt x="9" y="31"/>
                  </a:lnTo>
                  <a:lnTo>
                    <a:pt x="6" y="37"/>
                  </a:lnTo>
                  <a:lnTo>
                    <a:pt x="4" y="42"/>
                  </a:lnTo>
                  <a:lnTo>
                    <a:pt x="2" y="48"/>
                  </a:lnTo>
                  <a:lnTo>
                    <a:pt x="1" y="54"/>
                  </a:lnTo>
                  <a:lnTo>
                    <a:pt x="0" y="61"/>
                  </a:lnTo>
                  <a:lnTo>
                    <a:pt x="0" y="67"/>
                  </a:lnTo>
                  <a:lnTo>
                    <a:pt x="1" y="73"/>
                  </a:lnTo>
                  <a:lnTo>
                    <a:pt x="2" y="80"/>
                  </a:lnTo>
                  <a:lnTo>
                    <a:pt x="3" y="86"/>
                  </a:lnTo>
                  <a:lnTo>
                    <a:pt x="6" y="92"/>
                  </a:lnTo>
                </a:path>
              </a:pathLst>
            </a:custGeom>
            <a:solidFill>
              <a:srgbClr val="86A8CB"/>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46" name="Freeform 241"/>
            <p:cNvSpPr>
              <a:spLocks/>
            </p:cNvSpPr>
            <p:nvPr/>
          </p:nvSpPr>
          <p:spPr bwMode="auto">
            <a:xfrm>
              <a:off x="319" y="297"/>
              <a:ext cx="126" cy="126"/>
            </a:xfrm>
            <a:custGeom>
              <a:avLst/>
              <a:gdLst>
                <a:gd name="T0" fmla="*/ 9 w 126"/>
                <a:gd name="T1" fmla="*/ 94 h 126"/>
                <a:gd name="T2" fmla="*/ 16 w 126"/>
                <a:gd name="T3" fmla="*/ 104 h 126"/>
                <a:gd name="T4" fmla="*/ 25 w 126"/>
                <a:gd name="T5" fmla="*/ 112 h 126"/>
                <a:gd name="T6" fmla="*/ 35 w 126"/>
                <a:gd name="T7" fmla="*/ 119 h 126"/>
                <a:gd name="T8" fmla="*/ 47 w 126"/>
                <a:gd name="T9" fmla="*/ 123 h 126"/>
                <a:gd name="T10" fmla="*/ 58 w 126"/>
                <a:gd name="T11" fmla="*/ 125 h 126"/>
                <a:gd name="T12" fmla="*/ 71 w 126"/>
                <a:gd name="T13" fmla="*/ 124 h 126"/>
                <a:gd name="T14" fmla="*/ 83 w 126"/>
                <a:gd name="T15" fmla="*/ 122 h 126"/>
                <a:gd name="T16" fmla="*/ 94 w 126"/>
                <a:gd name="T17" fmla="*/ 116 h 126"/>
                <a:gd name="T18" fmla="*/ 104 w 126"/>
                <a:gd name="T19" fmla="*/ 109 h 126"/>
                <a:gd name="T20" fmla="*/ 113 w 126"/>
                <a:gd name="T21" fmla="*/ 100 h 126"/>
                <a:gd name="T22" fmla="*/ 119 w 126"/>
                <a:gd name="T23" fmla="*/ 90 h 126"/>
                <a:gd name="T24" fmla="*/ 123 w 126"/>
                <a:gd name="T25" fmla="*/ 78 h 126"/>
                <a:gd name="T26" fmla="*/ 125 w 126"/>
                <a:gd name="T27" fmla="*/ 67 h 126"/>
                <a:gd name="T28" fmla="*/ 125 w 126"/>
                <a:gd name="T29" fmla="*/ 54 h 126"/>
                <a:gd name="T30" fmla="*/ 122 w 126"/>
                <a:gd name="T31" fmla="*/ 42 h 126"/>
                <a:gd name="T32" fmla="*/ 116 w 126"/>
                <a:gd name="T33" fmla="*/ 31 h 126"/>
                <a:gd name="T34" fmla="*/ 109 w 126"/>
                <a:gd name="T35" fmla="*/ 21 h 126"/>
                <a:gd name="T36" fmla="*/ 100 w 126"/>
                <a:gd name="T37" fmla="*/ 12 h 126"/>
                <a:gd name="T38" fmla="*/ 90 w 126"/>
                <a:gd name="T39" fmla="*/ 6 h 126"/>
                <a:gd name="T40" fmla="*/ 78 w 126"/>
                <a:gd name="T41" fmla="*/ 2 h 126"/>
                <a:gd name="T42" fmla="*/ 67 w 126"/>
                <a:gd name="T43" fmla="*/ 0 h 126"/>
                <a:gd name="T44" fmla="*/ 54 w 126"/>
                <a:gd name="T45" fmla="*/ 1 h 126"/>
                <a:gd name="T46" fmla="*/ 42 w 126"/>
                <a:gd name="T47" fmla="*/ 3 h 126"/>
                <a:gd name="T48" fmla="*/ 31 w 126"/>
                <a:gd name="T49" fmla="*/ 9 h 126"/>
                <a:gd name="T50" fmla="*/ 21 w 126"/>
                <a:gd name="T51" fmla="*/ 16 h 126"/>
                <a:gd name="T52" fmla="*/ 12 w 126"/>
                <a:gd name="T53" fmla="*/ 25 h 126"/>
                <a:gd name="T54" fmla="*/ 6 w 126"/>
                <a:gd name="T55" fmla="*/ 35 h 126"/>
                <a:gd name="T56" fmla="*/ 2 w 126"/>
                <a:gd name="T57" fmla="*/ 47 h 126"/>
                <a:gd name="T58" fmla="*/ 0 w 126"/>
                <a:gd name="T59" fmla="*/ 58 h 126"/>
                <a:gd name="T60" fmla="*/ 1 w 126"/>
                <a:gd name="T61" fmla="*/ 71 h 126"/>
                <a:gd name="T62" fmla="*/ 3 w 126"/>
                <a:gd name="T63" fmla="*/ 83 h 1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6" h="126">
                  <a:moveTo>
                    <a:pt x="6" y="89"/>
                  </a:moveTo>
                  <a:lnTo>
                    <a:pt x="9" y="94"/>
                  </a:lnTo>
                  <a:lnTo>
                    <a:pt x="12" y="99"/>
                  </a:lnTo>
                  <a:lnTo>
                    <a:pt x="16" y="104"/>
                  </a:lnTo>
                  <a:lnTo>
                    <a:pt x="20" y="109"/>
                  </a:lnTo>
                  <a:lnTo>
                    <a:pt x="25" y="112"/>
                  </a:lnTo>
                  <a:lnTo>
                    <a:pt x="30" y="116"/>
                  </a:lnTo>
                  <a:lnTo>
                    <a:pt x="35" y="119"/>
                  </a:lnTo>
                  <a:lnTo>
                    <a:pt x="41" y="121"/>
                  </a:lnTo>
                  <a:lnTo>
                    <a:pt x="47" y="123"/>
                  </a:lnTo>
                  <a:lnTo>
                    <a:pt x="52" y="124"/>
                  </a:lnTo>
                  <a:lnTo>
                    <a:pt x="58" y="125"/>
                  </a:lnTo>
                  <a:lnTo>
                    <a:pt x="64" y="125"/>
                  </a:lnTo>
                  <a:lnTo>
                    <a:pt x="71" y="124"/>
                  </a:lnTo>
                  <a:lnTo>
                    <a:pt x="77" y="123"/>
                  </a:lnTo>
                  <a:lnTo>
                    <a:pt x="83" y="122"/>
                  </a:lnTo>
                  <a:lnTo>
                    <a:pt x="89" y="119"/>
                  </a:lnTo>
                  <a:lnTo>
                    <a:pt x="94" y="116"/>
                  </a:lnTo>
                  <a:lnTo>
                    <a:pt x="100" y="113"/>
                  </a:lnTo>
                  <a:lnTo>
                    <a:pt x="104" y="109"/>
                  </a:lnTo>
                  <a:lnTo>
                    <a:pt x="109" y="105"/>
                  </a:lnTo>
                  <a:lnTo>
                    <a:pt x="113" y="100"/>
                  </a:lnTo>
                  <a:lnTo>
                    <a:pt x="116" y="95"/>
                  </a:lnTo>
                  <a:lnTo>
                    <a:pt x="119" y="90"/>
                  </a:lnTo>
                  <a:lnTo>
                    <a:pt x="121" y="84"/>
                  </a:lnTo>
                  <a:lnTo>
                    <a:pt x="123" y="78"/>
                  </a:lnTo>
                  <a:lnTo>
                    <a:pt x="124" y="73"/>
                  </a:lnTo>
                  <a:lnTo>
                    <a:pt x="125" y="67"/>
                  </a:lnTo>
                  <a:lnTo>
                    <a:pt x="125" y="61"/>
                  </a:lnTo>
                  <a:lnTo>
                    <a:pt x="125" y="54"/>
                  </a:lnTo>
                  <a:lnTo>
                    <a:pt x="123" y="48"/>
                  </a:lnTo>
                  <a:lnTo>
                    <a:pt x="122" y="42"/>
                  </a:lnTo>
                  <a:lnTo>
                    <a:pt x="119" y="36"/>
                  </a:lnTo>
                  <a:lnTo>
                    <a:pt x="116" y="31"/>
                  </a:lnTo>
                  <a:lnTo>
                    <a:pt x="113" y="25"/>
                  </a:lnTo>
                  <a:lnTo>
                    <a:pt x="109" y="21"/>
                  </a:lnTo>
                  <a:lnTo>
                    <a:pt x="105" y="16"/>
                  </a:lnTo>
                  <a:lnTo>
                    <a:pt x="100" y="12"/>
                  </a:lnTo>
                  <a:lnTo>
                    <a:pt x="95" y="9"/>
                  </a:lnTo>
                  <a:lnTo>
                    <a:pt x="90" y="6"/>
                  </a:lnTo>
                  <a:lnTo>
                    <a:pt x="84" y="4"/>
                  </a:lnTo>
                  <a:lnTo>
                    <a:pt x="78" y="2"/>
                  </a:lnTo>
                  <a:lnTo>
                    <a:pt x="73" y="1"/>
                  </a:lnTo>
                  <a:lnTo>
                    <a:pt x="67" y="0"/>
                  </a:lnTo>
                  <a:lnTo>
                    <a:pt x="61" y="0"/>
                  </a:lnTo>
                  <a:lnTo>
                    <a:pt x="54" y="1"/>
                  </a:lnTo>
                  <a:lnTo>
                    <a:pt x="48" y="2"/>
                  </a:lnTo>
                  <a:lnTo>
                    <a:pt x="42" y="3"/>
                  </a:lnTo>
                  <a:lnTo>
                    <a:pt x="36" y="6"/>
                  </a:lnTo>
                  <a:lnTo>
                    <a:pt x="31" y="9"/>
                  </a:lnTo>
                  <a:lnTo>
                    <a:pt x="25" y="12"/>
                  </a:lnTo>
                  <a:lnTo>
                    <a:pt x="21" y="16"/>
                  </a:lnTo>
                  <a:lnTo>
                    <a:pt x="16" y="20"/>
                  </a:lnTo>
                  <a:lnTo>
                    <a:pt x="12" y="25"/>
                  </a:lnTo>
                  <a:lnTo>
                    <a:pt x="9" y="30"/>
                  </a:lnTo>
                  <a:lnTo>
                    <a:pt x="6" y="35"/>
                  </a:lnTo>
                  <a:lnTo>
                    <a:pt x="4" y="41"/>
                  </a:lnTo>
                  <a:lnTo>
                    <a:pt x="2" y="47"/>
                  </a:lnTo>
                  <a:lnTo>
                    <a:pt x="1" y="52"/>
                  </a:lnTo>
                  <a:lnTo>
                    <a:pt x="0" y="58"/>
                  </a:lnTo>
                  <a:lnTo>
                    <a:pt x="0" y="64"/>
                  </a:lnTo>
                  <a:lnTo>
                    <a:pt x="1" y="71"/>
                  </a:lnTo>
                  <a:lnTo>
                    <a:pt x="2" y="77"/>
                  </a:lnTo>
                  <a:lnTo>
                    <a:pt x="3" y="83"/>
                  </a:lnTo>
                  <a:lnTo>
                    <a:pt x="6" y="89"/>
                  </a:lnTo>
                </a:path>
              </a:pathLst>
            </a:custGeom>
            <a:solidFill>
              <a:srgbClr val="89ABCD"/>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47" name="Freeform 242"/>
            <p:cNvSpPr>
              <a:spLocks/>
            </p:cNvSpPr>
            <p:nvPr/>
          </p:nvSpPr>
          <p:spPr bwMode="auto">
            <a:xfrm>
              <a:off x="324" y="299"/>
              <a:ext cx="121" cy="122"/>
            </a:xfrm>
            <a:custGeom>
              <a:avLst/>
              <a:gdLst>
                <a:gd name="T0" fmla="*/ 8 w 121"/>
                <a:gd name="T1" fmla="*/ 91 h 122"/>
                <a:gd name="T2" fmla="*/ 15 w 121"/>
                <a:gd name="T3" fmla="*/ 101 h 122"/>
                <a:gd name="T4" fmla="*/ 24 w 121"/>
                <a:gd name="T5" fmla="*/ 109 h 122"/>
                <a:gd name="T6" fmla="*/ 34 w 121"/>
                <a:gd name="T7" fmla="*/ 115 h 122"/>
                <a:gd name="T8" fmla="*/ 44 w 121"/>
                <a:gd name="T9" fmla="*/ 119 h 122"/>
                <a:gd name="T10" fmla="*/ 56 w 121"/>
                <a:gd name="T11" fmla="*/ 121 h 122"/>
                <a:gd name="T12" fmla="*/ 68 w 121"/>
                <a:gd name="T13" fmla="*/ 120 h 122"/>
                <a:gd name="T14" fmla="*/ 79 w 121"/>
                <a:gd name="T15" fmla="*/ 118 h 122"/>
                <a:gd name="T16" fmla="*/ 90 w 121"/>
                <a:gd name="T17" fmla="*/ 112 h 122"/>
                <a:gd name="T18" fmla="*/ 100 w 121"/>
                <a:gd name="T19" fmla="*/ 105 h 122"/>
                <a:gd name="T20" fmla="*/ 108 w 121"/>
                <a:gd name="T21" fmla="*/ 97 h 122"/>
                <a:gd name="T22" fmla="*/ 114 w 121"/>
                <a:gd name="T23" fmla="*/ 87 h 122"/>
                <a:gd name="T24" fmla="*/ 118 w 121"/>
                <a:gd name="T25" fmla="*/ 76 h 122"/>
                <a:gd name="T26" fmla="*/ 120 w 121"/>
                <a:gd name="T27" fmla="*/ 64 h 122"/>
                <a:gd name="T28" fmla="*/ 120 w 121"/>
                <a:gd name="T29" fmla="*/ 52 h 122"/>
                <a:gd name="T30" fmla="*/ 117 w 121"/>
                <a:gd name="T31" fmla="*/ 41 h 122"/>
                <a:gd name="T32" fmla="*/ 112 w 121"/>
                <a:gd name="T33" fmla="*/ 30 h 122"/>
                <a:gd name="T34" fmla="*/ 105 w 121"/>
                <a:gd name="T35" fmla="*/ 20 h 122"/>
                <a:gd name="T36" fmla="*/ 96 w 121"/>
                <a:gd name="T37" fmla="*/ 12 h 122"/>
                <a:gd name="T38" fmla="*/ 86 w 121"/>
                <a:gd name="T39" fmla="*/ 6 h 122"/>
                <a:gd name="T40" fmla="*/ 76 w 121"/>
                <a:gd name="T41" fmla="*/ 2 h 122"/>
                <a:gd name="T42" fmla="*/ 64 w 121"/>
                <a:gd name="T43" fmla="*/ 0 h 122"/>
                <a:gd name="T44" fmla="*/ 52 w 121"/>
                <a:gd name="T45" fmla="*/ 1 h 122"/>
                <a:gd name="T46" fmla="*/ 41 w 121"/>
                <a:gd name="T47" fmla="*/ 3 h 122"/>
                <a:gd name="T48" fmla="*/ 30 w 121"/>
                <a:gd name="T49" fmla="*/ 9 h 122"/>
                <a:gd name="T50" fmla="*/ 20 w 121"/>
                <a:gd name="T51" fmla="*/ 16 h 122"/>
                <a:gd name="T52" fmla="*/ 12 w 121"/>
                <a:gd name="T53" fmla="*/ 24 h 122"/>
                <a:gd name="T54" fmla="*/ 6 w 121"/>
                <a:gd name="T55" fmla="*/ 34 h 122"/>
                <a:gd name="T56" fmla="*/ 2 w 121"/>
                <a:gd name="T57" fmla="*/ 45 h 122"/>
                <a:gd name="T58" fmla="*/ 0 w 121"/>
                <a:gd name="T59" fmla="*/ 57 h 122"/>
                <a:gd name="T60" fmla="*/ 0 w 121"/>
                <a:gd name="T61" fmla="*/ 68 h 122"/>
                <a:gd name="T62" fmla="*/ 3 w 121"/>
                <a:gd name="T63" fmla="*/ 8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1" h="122">
                  <a:moveTo>
                    <a:pt x="5" y="86"/>
                  </a:moveTo>
                  <a:lnTo>
                    <a:pt x="8" y="91"/>
                  </a:lnTo>
                  <a:lnTo>
                    <a:pt x="11" y="96"/>
                  </a:lnTo>
                  <a:lnTo>
                    <a:pt x="15" y="101"/>
                  </a:lnTo>
                  <a:lnTo>
                    <a:pt x="19" y="105"/>
                  </a:lnTo>
                  <a:lnTo>
                    <a:pt x="24" y="109"/>
                  </a:lnTo>
                  <a:lnTo>
                    <a:pt x="29" y="112"/>
                  </a:lnTo>
                  <a:lnTo>
                    <a:pt x="34" y="115"/>
                  </a:lnTo>
                  <a:lnTo>
                    <a:pt x="39" y="117"/>
                  </a:lnTo>
                  <a:lnTo>
                    <a:pt x="44" y="119"/>
                  </a:lnTo>
                  <a:lnTo>
                    <a:pt x="50" y="120"/>
                  </a:lnTo>
                  <a:lnTo>
                    <a:pt x="56" y="121"/>
                  </a:lnTo>
                  <a:lnTo>
                    <a:pt x="62" y="121"/>
                  </a:lnTo>
                  <a:lnTo>
                    <a:pt x="68" y="120"/>
                  </a:lnTo>
                  <a:lnTo>
                    <a:pt x="73" y="119"/>
                  </a:lnTo>
                  <a:lnTo>
                    <a:pt x="79" y="118"/>
                  </a:lnTo>
                  <a:lnTo>
                    <a:pt x="85" y="115"/>
                  </a:lnTo>
                  <a:lnTo>
                    <a:pt x="90" y="112"/>
                  </a:lnTo>
                  <a:lnTo>
                    <a:pt x="95" y="109"/>
                  </a:lnTo>
                  <a:lnTo>
                    <a:pt x="100" y="105"/>
                  </a:lnTo>
                  <a:lnTo>
                    <a:pt x="104" y="101"/>
                  </a:lnTo>
                  <a:lnTo>
                    <a:pt x="108" y="97"/>
                  </a:lnTo>
                  <a:lnTo>
                    <a:pt x="111" y="92"/>
                  </a:lnTo>
                  <a:lnTo>
                    <a:pt x="114" y="87"/>
                  </a:lnTo>
                  <a:lnTo>
                    <a:pt x="116" y="81"/>
                  </a:lnTo>
                  <a:lnTo>
                    <a:pt x="118" y="76"/>
                  </a:lnTo>
                  <a:lnTo>
                    <a:pt x="119" y="70"/>
                  </a:lnTo>
                  <a:lnTo>
                    <a:pt x="120" y="64"/>
                  </a:lnTo>
                  <a:lnTo>
                    <a:pt x="120" y="58"/>
                  </a:lnTo>
                  <a:lnTo>
                    <a:pt x="120" y="52"/>
                  </a:lnTo>
                  <a:lnTo>
                    <a:pt x="119" y="47"/>
                  </a:lnTo>
                  <a:lnTo>
                    <a:pt x="117" y="41"/>
                  </a:lnTo>
                  <a:lnTo>
                    <a:pt x="115" y="35"/>
                  </a:lnTo>
                  <a:lnTo>
                    <a:pt x="112" y="30"/>
                  </a:lnTo>
                  <a:lnTo>
                    <a:pt x="109" y="25"/>
                  </a:lnTo>
                  <a:lnTo>
                    <a:pt x="105" y="20"/>
                  </a:lnTo>
                  <a:lnTo>
                    <a:pt x="101" y="16"/>
                  </a:lnTo>
                  <a:lnTo>
                    <a:pt x="96" y="12"/>
                  </a:lnTo>
                  <a:lnTo>
                    <a:pt x="91" y="9"/>
                  </a:lnTo>
                  <a:lnTo>
                    <a:pt x="86" y="6"/>
                  </a:lnTo>
                  <a:lnTo>
                    <a:pt x="81" y="4"/>
                  </a:lnTo>
                  <a:lnTo>
                    <a:pt x="76" y="2"/>
                  </a:lnTo>
                  <a:lnTo>
                    <a:pt x="70" y="1"/>
                  </a:lnTo>
                  <a:lnTo>
                    <a:pt x="64" y="0"/>
                  </a:lnTo>
                  <a:lnTo>
                    <a:pt x="58" y="0"/>
                  </a:lnTo>
                  <a:lnTo>
                    <a:pt x="52" y="1"/>
                  </a:lnTo>
                  <a:lnTo>
                    <a:pt x="47" y="2"/>
                  </a:lnTo>
                  <a:lnTo>
                    <a:pt x="41" y="3"/>
                  </a:lnTo>
                  <a:lnTo>
                    <a:pt x="35" y="6"/>
                  </a:lnTo>
                  <a:lnTo>
                    <a:pt x="30" y="9"/>
                  </a:lnTo>
                  <a:lnTo>
                    <a:pt x="25" y="12"/>
                  </a:lnTo>
                  <a:lnTo>
                    <a:pt x="20" y="16"/>
                  </a:lnTo>
                  <a:lnTo>
                    <a:pt x="16" y="20"/>
                  </a:lnTo>
                  <a:lnTo>
                    <a:pt x="12" y="24"/>
                  </a:lnTo>
                  <a:lnTo>
                    <a:pt x="9" y="29"/>
                  </a:lnTo>
                  <a:lnTo>
                    <a:pt x="6" y="34"/>
                  </a:lnTo>
                  <a:lnTo>
                    <a:pt x="4" y="40"/>
                  </a:lnTo>
                  <a:lnTo>
                    <a:pt x="2" y="45"/>
                  </a:lnTo>
                  <a:lnTo>
                    <a:pt x="1" y="51"/>
                  </a:lnTo>
                  <a:lnTo>
                    <a:pt x="0" y="57"/>
                  </a:lnTo>
                  <a:lnTo>
                    <a:pt x="0" y="63"/>
                  </a:lnTo>
                  <a:lnTo>
                    <a:pt x="0" y="68"/>
                  </a:lnTo>
                  <a:lnTo>
                    <a:pt x="1" y="74"/>
                  </a:lnTo>
                  <a:lnTo>
                    <a:pt x="3" y="80"/>
                  </a:lnTo>
                  <a:lnTo>
                    <a:pt x="5" y="86"/>
                  </a:lnTo>
                </a:path>
              </a:pathLst>
            </a:custGeom>
            <a:solidFill>
              <a:srgbClr val="8CAFCF"/>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48" name="Freeform 243"/>
            <p:cNvSpPr>
              <a:spLocks/>
            </p:cNvSpPr>
            <p:nvPr/>
          </p:nvSpPr>
          <p:spPr bwMode="auto">
            <a:xfrm>
              <a:off x="328" y="301"/>
              <a:ext cx="116" cy="116"/>
            </a:xfrm>
            <a:custGeom>
              <a:avLst/>
              <a:gdLst>
                <a:gd name="T0" fmla="*/ 8 w 116"/>
                <a:gd name="T1" fmla="*/ 87 h 116"/>
                <a:gd name="T2" fmla="*/ 15 w 116"/>
                <a:gd name="T3" fmla="*/ 96 h 116"/>
                <a:gd name="T4" fmla="*/ 23 w 116"/>
                <a:gd name="T5" fmla="*/ 104 h 116"/>
                <a:gd name="T6" fmla="*/ 32 w 116"/>
                <a:gd name="T7" fmla="*/ 109 h 116"/>
                <a:gd name="T8" fmla="*/ 43 w 116"/>
                <a:gd name="T9" fmla="*/ 113 h 116"/>
                <a:gd name="T10" fmla="*/ 54 w 116"/>
                <a:gd name="T11" fmla="*/ 115 h 116"/>
                <a:gd name="T12" fmla="*/ 65 w 116"/>
                <a:gd name="T13" fmla="*/ 115 h 116"/>
                <a:gd name="T14" fmla="*/ 76 w 116"/>
                <a:gd name="T15" fmla="*/ 112 h 116"/>
                <a:gd name="T16" fmla="*/ 87 w 116"/>
                <a:gd name="T17" fmla="*/ 107 h 116"/>
                <a:gd name="T18" fmla="*/ 96 w 116"/>
                <a:gd name="T19" fmla="*/ 100 h 116"/>
                <a:gd name="T20" fmla="*/ 104 w 116"/>
                <a:gd name="T21" fmla="*/ 92 h 116"/>
                <a:gd name="T22" fmla="*/ 109 w 116"/>
                <a:gd name="T23" fmla="*/ 83 h 116"/>
                <a:gd name="T24" fmla="*/ 113 w 116"/>
                <a:gd name="T25" fmla="*/ 72 h 116"/>
                <a:gd name="T26" fmla="*/ 115 w 116"/>
                <a:gd name="T27" fmla="*/ 61 h 116"/>
                <a:gd name="T28" fmla="*/ 115 w 116"/>
                <a:gd name="T29" fmla="*/ 50 h 116"/>
                <a:gd name="T30" fmla="*/ 112 w 116"/>
                <a:gd name="T31" fmla="*/ 39 h 116"/>
                <a:gd name="T32" fmla="*/ 107 w 116"/>
                <a:gd name="T33" fmla="*/ 28 h 116"/>
                <a:gd name="T34" fmla="*/ 100 w 116"/>
                <a:gd name="T35" fmla="*/ 19 h 116"/>
                <a:gd name="T36" fmla="*/ 92 w 116"/>
                <a:gd name="T37" fmla="*/ 12 h 116"/>
                <a:gd name="T38" fmla="*/ 83 w 116"/>
                <a:gd name="T39" fmla="*/ 6 h 116"/>
                <a:gd name="T40" fmla="*/ 72 w 116"/>
                <a:gd name="T41" fmla="*/ 2 h 116"/>
                <a:gd name="T42" fmla="*/ 61 w 116"/>
                <a:gd name="T43" fmla="*/ 0 h 116"/>
                <a:gd name="T44" fmla="*/ 50 w 116"/>
                <a:gd name="T45" fmla="*/ 0 h 116"/>
                <a:gd name="T46" fmla="*/ 39 w 116"/>
                <a:gd name="T47" fmla="*/ 3 h 116"/>
                <a:gd name="T48" fmla="*/ 28 w 116"/>
                <a:gd name="T49" fmla="*/ 8 h 116"/>
                <a:gd name="T50" fmla="*/ 19 w 116"/>
                <a:gd name="T51" fmla="*/ 15 h 116"/>
                <a:gd name="T52" fmla="*/ 11 w 116"/>
                <a:gd name="T53" fmla="*/ 23 h 116"/>
                <a:gd name="T54" fmla="*/ 6 w 116"/>
                <a:gd name="T55" fmla="*/ 32 h 116"/>
                <a:gd name="T56" fmla="*/ 2 w 116"/>
                <a:gd name="T57" fmla="*/ 43 h 116"/>
                <a:gd name="T58" fmla="*/ 0 w 116"/>
                <a:gd name="T59" fmla="*/ 54 h 116"/>
                <a:gd name="T60" fmla="*/ 0 w 116"/>
                <a:gd name="T61" fmla="*/ 65 h 116"/>
                <a:gd name="T62" fmla="*/ 3 w 116"/>
                <a:gd name="T63" fmla="*/ 76 h 1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6" h="116">
                  <a:moveTo>
                    <a:pt x="5" y="82"/>
                  </a:moveTo>
                  <a:lnTo>
                    <a:pt x="8" y="87"/>
                  </a:lnTo>
                  <a:lnTo>
                    <a:pt x="11" y="92"/>
                  </a:lnTo>
                  <a:lnTo>
                    <a:pt x="15" y="96"/>
                  </a:lnTo>
                  <a:lnTo>
                    <a:pt x="19" y="100"/>
                  </a:lnTo>
                  <a:lnTo>
                    <a:pt x="23" y="104"/>
                  </a:lnTo>
                  <a:lnTo>
                    <a:pt x="28" y="107"/>
                  </a:lnTo>
                  <a:lnTo>
                    <a:pt x="32" y="109"/>
                  </a:lnTo>
                  <a:lnTo>
                    <a:pt x="38" y="111"/>
                  </a:lnTo>
                  <a:lnTo>
                    <a:pt x="43" y="113"/>
                  </a:lnTo>
                  <a:lnTo>
                    <a:pt x="48" y="114"/>
                  </a:lnTo>
                  <a:lnTo>
                    <a:pt x="54" y="115"/>
                  </a:lnTo>
                  <a:lnTo>
                    <a:pt x="59" y="115"/>
                  </a:lnTo>
                  <a:lnTo>
                    <a:pt x="65" y="115"/>
                  </a:lnTo>
                  <a:lnTo>
                    <a:pt x="70" y="114"/>
                  </a:lnTo>
                  <a:lnTo>
                    <a:pt x="76" y="112"/>
                  </a:lnTo>
                  <a:lnTo>
                    <a:pt x="82" y="110"/>
                  </a:lnTo>
                  <a:lnTo>
                    <a:pt x="87" y="107"/>
                  </a:lnTo>
                  <a:lnTo>
                    <a:pt x="92" y="104"/>
                  </a:lnTo>
                  <a:lnTo>
                    <a:pt x="96" y="100"/>
                  </a:lnTo>
                  <a:lnTo>
                    <a:pt x="100" y="96"/>
                  </a:lnTo>
                  <a:lnTo>
                    <a:pt x="104" y="92"/>
                  </a:lnTo>
                  <a:lnTo>
                    <a:pt x="107" y="87"/>
                  </a:lnTo>
                  <a:lnTo>
                    <a:pt x="109" y="83"/>
                  </a:lnTo>
                  <a:lnTo>
                    <a:pt x="111" y="77"/>
                  </a:lnTo>
                  <a:lnTo>
                    <a:pt x="113" y="72"/>
                  </a:lnTo>
                  <a:lnTo>
                    <a:pt x="114" y="67"/>
                  </a:lnTo>
                  <a:lnTo>
                    <a:pt x="115" y="61"/>
                  </a:lnTo>
                  <a:lnTo>
                    <a:pt x="115" y="56"/>
                  </a:lnTo>
                  <a:lnTo>
                    <a:pt x="115" y="50"/>
                  </a:lnTo>
                  <a:lnTo>
                    <a:pt x="114" y="45"/>
                  </a:lnTo>
                  <a:lnTo>
                    <a:pt x="112" y="39"/>
                  </a:lnTo>
                  <a:lnTo>
                    <a:pt x="110" y="34"/>
                  </a:lnTo>
                  <a:lnTo>
                    <a:pt x="107" y="28"/>
                  </a:lnTo>
                  <a:lnTo>
                    <a:pt x="104" y="23"/>
                  </a:lnTo>
                  <a:lnTo>
                    <a:pt x="100" y="19"/>
                  </a:lnTo>
                  <a:lnTo>
                    <a:pt x="96" y="15"/>
                  </a:lnTo>
                  <a:lnTo>
                    <a:pt x="92" y="12"/>
                  </a:lnTo>
                  <a:lnTo>
                    <a:pt x="87" y="8"/>
                  </a:lnTo>
                  <a:lnTo>
                    <a:pt x="83" y="6"/>
                  </a:lnTo>
                  <a:lnTo>
                    <a:pt x="77" y="4"/>
                  </a:lnTo>
                  <a:lnTo>
                    <a:pt x="72" y="2"/>
                  </a:lnTo>
                  <a:lnTo>
                    <a:pt x="67" y="1"/>
                  </a:lnTo>
                  <a:lnTo>
                    <a:pt x="61" y="0"/>
                  </a:lnTo>
                  <a:lnTo>
                    <a:pt x="56" y="0"/>
                  </a:lnTo>
                  <a:lnTo>
                    <a:pt x="50" y="0"/>
                  </a:lnTo>
                  <a:lnTo>
                    <a:pt x="45" y="1"/>
                  </a:lnTo>
                  <a:lnTo>
                    <a:pt x="39" y="3"/>
                  </a:lnTo>
                  <a:lnTo>
                    <a:pt x="33" y="5"/>
                  </a:lnTo>
                  <a:lnTo>
                    <a:pt x="28" y="8"/>
                  </a:lnTo>
                  <a:lnTo>
                    <a:pt x="23" y="11"/>
                  </a:lnTo>
                  <a:lnTo>
                    <a:pt x="19" y="15"/>
                  </a:lnTo>
                  <a:lnTo>
                    <a:pt x="15" y="19"/>
                  </a:lnTo>
                  <a:lnTo>
                    <a:pt x="11" y="23"/>
                  </a:lnTo>
                  <a:lnTo>
                    <a:pt x="8" y="28"/>
                  </a:lnTo>
                  <a:lnTo>
                    <a:pt x="6" y="32"/>
                  </a:lnTo>
                  <a:lnTo>
                    <a:pt x="4" y="38"/>
                  </a:lnTo>
                  <a:lnTo>
                    <a:pt x="2" y="43"/>
                  </a:lnTo>
                  <a:lnTo>
                    <a:pt x="1" y="48"/>
                  </a:lnTo>
                  <a:lnTo>
                    <a:pt x="0" y="54"/>
                  </a:lnTo>
                  <a:lnTo>
                    <a:pt x="0" y="59"/>
                  </a:lnTo>
                  <a:lnTo>
                    <a:pt x="0" y="65"/>
                  </a:lnTo>
                  <a:lnTo>
                    <a:pt x="1" y="70"/>
                  </a:lnTo>
                  <a:lnTo>
                    <a:pt x="3" y="76"/>
                  </a:lnTo>
                  <a:lnTo>
                    <a:pt x="5" y="82"/>
                  </a:lnTo>
                </a:path>
              </a:pathLst>
            </a:custGeom>
            <a:solidFill>
              <a:srgbClr val="8EB2D1"/>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49" name="Freeform 244"/>
            <p:cNvSpPr>
              <a:spLocks/>
            </p:cNvSpPr>
            <p:nvPr/>
          </p:nvSpPr>
          <p:spPr bwMode="auto">
            <a:xfrm>
              <a:off x="331" y="304"/>
              <a:ext cx="113" cy="110"/>
            </a:xfrm>
            <a:custGeom>
              <a:avLst/>
              <a:gdLst>
                <a:gd name="T0" fmla="*/ 8 w 113"/>
                <a:gd name="T1" fmla="*/ 82 h 110"/>
                <a:gd name="T2" fmla="*/ 15 w 113"/>
                <a:gd name="T3" fmla="*/ 91 h 110"/>
                <a:gd name="T4" fmla="*/ 23 w 113"/>
                <a:gd name="T5" fmla="*/ 98 h 110"/>
                <a:gd name="T6" fmla="*/ 32 w 113"/>
                <a:gd name="T7" fmla="*/ 104 h 110"/>
                <a:gd name="T8" fmla="*/ 42 w 113"/>
                <a:gd name="T9" fmla="*/ 107 h 110"/>
                <a:gd name="T10" fmla="*/ 53 w 113"/>
                <a:gd name="T11" fmla="*/ 109 h 110"/>
                <a:gd name="T12" fmla="*/ 64 w 113"/>
                <a:gd name="T13" fmla="*/ 109 h 110"/>
                <a:gd name="T14" fmla="*/ 75 w 113"/>
                <a:gd name="T15" fmla="*/ 107 h 110"/>
                <a:gd name="T16" fmla="*/ 85 w 113"/>
                <a:gd name="T17" fmla="*/ 102 h 110"/>
                <a:gd name="T18" fmla="*/ 94 w 113"/>
                <a:gd name="T19" fmla="*/ 96 h 110"/>
                <a:gd name="T20" fmla="*/ 101 w 113"/>
                <a:gd name="T21" fmla="*/ 88 h 110"/>
                <a:gd name="T22" fmla="*/ 106 w 113"/>
                <a:gd name="T23" fmla="*/ 79 h 110"/>
                <a:gd name="T24" fmla="*/ 110 w 113"/>
                <a:gd name="T25" fmla="*/ 69 h 110"/>
                <a:gd name="T26" fmla="*/ 112 w 113"/>
                <a:gd name="T27" fmla="*/ 59 h 110"/>
                <a:gd name="T28" fmla="*/ 111 w 113"/>
                <a:gd name="T29" fmla="*/ 48 h 110"/>
                <a:gd name="T30" fmla="*/ 108 w 113"/>
                <a:gd name="T31" fmla="*/ 37 h 110"/>
                <a:gd name="T32" fmla="*/ 104 w 113"/>
                <a:gd name="T33" fmla="*/ 27 h 110"/>
                <a:gd name="T34" fmla="*/ 97 w 113"/>
                <a:gd name="T35" fmla="*/ 18 h 110"/>
                <a:gd name="T36" fmla="*/ 89 w 113"/>
                <a:gd name="T37" fmla="*/ 11 h 110"/>
                <a:gd name="T38" fmla="*/ 80 w 113"/>
                <a:gd name="T39" fmla="*/ 5 h 110"/>
                <a:gd name="T40" fmla="*/ 70 w 113"/>
                <a:gd name="T41" fmla="*/ 2 h 110"/>
                <a:gd name="T42" fmla="*/ 59 w 113"/>
                <a:gd name="T43" fmla="*/ 0 h 110"/>
                <a:gd name="T44" fmla="*/ 48 w 113"/>
                <a:gd name="T45" fmla="*/ 0 h 110"/>
                <a:gd name="T46" fmla="*/ 37 w 113"/>
                <a:gd name="T47" fmla="*/ 2 h 110"/>
                <a:gd name="T48" fmla="*/ 27 w 113"/>
                <a:gd name="T49" fmla="*/ 7 h 110"/>
                <a:gd name="T50" fmla="*/ 18 w 113"/>
                <a:gd name="T51" fmla="*/ 13 h 110"/>
                <a:gd name="T52" fmla="*/ 11 w 113"/>
                <a:gd name="T53" fmla="*/ 21 h 110"/>
                <a:gd name="T54" fmla="*/ 6 w 113"/>
                <a:gd name="T55" fmla="*/ 30 h 110"/>
                <a:gd name="T56" fmla="*/ 2 w 113"/>
                <a:gd name="T57" fmla="*/ 40 h 110"/>
                <a:gd name="T58" fmla="*/ 1 w 113"/>
                <a:gd name="T59" fmla="*/ 50 h 110"/>
                <a:gd name="T60" fmla="*/ 1 w 113"/>
                <a:gd name="T61" fmla="*/ 61 h 110"/>
                <a:gd name="T62" fmla="*/ 4 w 113"/>
                <a:gd name="T63" fmla="*/ 72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3" h="110">
                  <a:moveTo>
                    <a:pt x="6" y="77"/>
                  </a:moveTo>
                  <a:lnTo>
                    <a:pt x="8" y="82"/>
                  </a:lnTo>
                  <a:lnTo>
                    <a:pt x="12" y="86"/>
                  </a:lnTo>
                  <a:lnTo>
                    <a:pt x="15" y="91"/>
                  </a:lnTo>
                  <a:lnTo>
                    <a:pt x="19" y="95"/>
                  </a:lnTo>
                  <a:lnTo>
                    <a:pt x="23" y="98"/>
                  </a:lnTo>
                  <a:lnTo>
                    <a:pt x="28" y="101"/>
                  </a:lnTo>
                  <a:lnTo>
                    <a:pt x="32" y="104"/>
                  </a:lnTo>
                  <a:lnTo>
                    <a:pt x="37" y="106"/>
                  </a:lnTo>
                  <a:lnTo>
                    <a:pt x="42" y="107"/>
                  </a:lnTo>
                  <a:lnTo>
                    <a:pt x="48" y="109"/>
                  </a:lnTo>
                  <a:lnTo>
                    <a:pt x="53" y="109"/>
                  </a:lnTo>
                  <a:lnTo>
                    <a:pt x="58" y="109"/>
                  </a:lnTo>
                  <a:lnTo>
                    <a:pt x="64" y="109"/>
                  </a:lnTo>
                  <a:lnTo>
                    <a:pt x="69" y="108"/>
                  </a:lnTo>
                  <a:lnTo>
                    <a:pt x="75" y="107"/>
                  </a:lnTo>
                  <a:lnTo>
                    <a:pt x="80" y="105"/>
                  </a:lnTo>
                  <a:lnTo>
                    <a:pt x="85" y="102"/>
                  </a:lnTo>
                  <a:lnTo>
                    <a:pt x="89" y="99"/>
                  </a:lnTo>
                  <a:lnTo>
                    <a:pt x="94" y="96"/>
                  </a:lnTo>
                  <a:lnTo>
                    <a:pt x="98" y="92"/>
                  </a:lnTo>
                  <a:lnTo>
                    <a:pt x="101" y="88"/>
                  </a:lnTo>
                  <a:lnTo>
                    <a:pt x="104" y="84"/>
                  </a:lnTo>
                  <a:lnTo>
                    <a:pt x="106" y="79"/>
                  </a:lnTo>
                  <a:lnTo>
                    <a:pt x="108" y="74"/>
                  </a:lnTo>
                  <a:lnTo>
                    <a:pt x="110" y="69"/>
                  </a:lnTo>
                  <a:lnTo>
                    <a:pt x="111" y="64"/>
                  </a:lnTo>
                  <a:lnTo>
                    <a:pt x="112" y="59"/>
                  </a:lnTo>
                  <a:lnTo>
                    <a:pt x="112" y="53"/>
                  </a:lnTo>
                  <a:lnTo>
                    <a:pt x="111" y="48"/>
                  </a:lnTo>
                  <a:lnTo>
                    <a:pt x="110" y="43"/>
                  </a:lnTo>
                  <a:lnTo>
                    <a:pt x="108" y="37"/>
                  </a:lnTo>
                  <a:lnTo>
                    <a:pt x="106" y="32"/>
                  </a:lnTo>
                  <a:lnTo>
                    <a:pt x="104" y="27"/>
                  </a:lnTo>
                  <a:lnTo>
                    <a:pt x="100" y="23"/>
                  </a:lnTo>
                  <a:lnTo>
                    <a:pt x="97" y="18"/>
                  </a:lnTo>
                  <a:lnTo>
                    <a:pt x="93" y="14"/>
                  </a:lnTo>
                  <a:lnTo>
                    <a:pt x="89" y="11"/>
                  </a:lnTo>
                  <a:lnTo>
                    <a:pt x="84" y="8"/>
                  </a:lnTo>
                  <a:lnTo>
                    <a:pt x="80" y="5"/>
                  </a:lnTo>
                  <a:lnTo>
                    <a:pt x="75" y="3"/>
                  </a:lnTo>
                  <a:lnTo>
                    <a:pt x="70" y="2"/>
                  </a:lnTo>
                  <a:lnTo>
                    <a:pt x="64" y="0"/>
                  </a:lnTo>
                  <a:lnTo>
                    <a:pt x="59" y="0"/>
                  </a:lnTo>
                  <a:lnTo>
                    <a:pt x="54" y="0"/>
                  </a:lnTo>
                  <a:lnTo>
                    <a:pt x="48" y="0"/>
                  </a:lnTo>
                  <a:lnTo>
                    <a:pt x="43" y="1"/>
                  </a:lnTo>
                  <a:lnTo>
                    <a:pt x="37" y="2"/>
                  </a:lnTo>
                  <a:lnTo>
                    <a:pt x="32" y="4"/>
                  </a:lnTo>
                  <a:lnTo>
                    <a:pt x="27" y="7"/>
                  </a:lnTo>
                  <a:lnTo>
                    <a:pt x="23" y="10"/>
                  </a:lnTo>
                  <a:lnTo>
                    <a:pt x="18" y="13"/>
                  </a:lnTo>
                  <a:lnTo>
                    <a:pt x="14" y="17"/>
                  </a:lnTo>
                  <a:lnTo>
                    <a:pt x="11" y="21"/>
                  </a:lnTo>
                  <a:lnTo>
                    <a:pt x="8" y="25"/>
                  </a:lnTo>
                  <a:lnTo>
                    <a:pt x="6" y="30"/>
                  </a:lnTo>
                  <a:lnTo>
                    <a:pt x="4" y="35"/>
                  </a:lnTo>
                  <a:lnTo>
                    <a:pt x="2" y="40"/>
                  </a:lnTo>
                  <a:lnTo>
                    <a:pt x="1" y="45"/>
                  </a:lnTo>
                  <a:lnTo>
                    <a:pt x="1" y="50"/>
                  </a:lnTo>
                  <a:lnTo>
                    <a:pt x="0" y="56"/>
                  </a:lnTo>
                  <a:lnTo>
                    <a:pt x="1" y="61"/>
                  </a:lnTo>
                  <a:lnTo>
                    <a:pt x="2" y="66"/>
                  </a:lnTo>
                  <a:lnTo>
                    <a:pt x="4" y="72"/>
                  </a:lnTo>
                  <a:lnTo>
                    <a:pt x="6" y="77"/>
                  </a:lnTo>
                </a:path>
              </a:pathLst>
            </a:custGeom>
            <a:solidFill>
              <a:srgbClr val="91B5D4"/>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50" name="Freeform 245"/>
            <p:cNvSpPr>
              <a:spLocks/>
            </p:cNvSpPr>
            <p:nvPr/>
          </p:nvSpPr>
          <p:spPr bwMode="auto">
            <a:xfrm>
              <a:off x="336" y="304"/>
              <a:ext cx="107" cy="107"/>
            </a:xfrm>
            <a:custGeom>
              <a:avLst/>
              <a:gdLst>
                <a:gd name="T0" fmla="*/ 7 w 107"/>
                <a:gd name="T1" fmla="*/ 80 h 107"/>
                <a:gd name="T2" fmla="*/ 14 w 107"/>
                <a:gd name="T3" fmla="*/ 88 h 107"/>
                <a:gd name="T4" fmla="*/ 21 w 107"/>
                <a:gd name="T5" fmla="*/ 95 h 107"/>
                <a:gd name="T6" fmla="*/ 30 w 107"/>
                <a:gd name="T7" fmla="*/ 101 h 107"/>
                <a:gd name="T8" fmla="*/ 39 w 107"/>
                <a:gd name="T9" fmla="*/ 104 h 107"/>
                <a:gd name="T10" fmla="*/ 49 w 107"/>
                <a:gd name="T11" fmla="*/ 106 h 107"/>
                <a:gd name="T12" fmla="*/ 60 w 107"/>
                <a:gd name="T13" fmla="*/ 106 h 107"/>
                <a:gd name="T14" fmla="*/ 70 w 107"/>
                <a:gd name="T15" fmla="*/ 103 h 107"/>
                <a:gd name="T16" fmla="*/ 80 w 107"/>
                <a:gd name="T17" fmla="*/ 99 h 107"/>
                <a:gd name="T18" fmla="*/ 88 w 107"/>
                <a:gd name="T19" fmla="*/ 92 h 107"/>
                <a:gd name="T20" fmla="*/ 95 w 107"/>
                <a:gd name="T21" fmla="*/ 85 h 107"/>
                <a:gd name="T22" fmla="*/ 101 w 107"/>
                <a:gd name="T23" fmla="*/ 76 h 107"/>
                <a:gd name="T24" fmla="*/ 104 w 107"/>
                <a:gd name="T25" fmla="*/ 67 h 107"/>
                <a:gd name="T26" fmla="*/ 106 w 107"/>
                <a:gd name="T27" fmla="*/ 56 h 107"/>
                <a:gd name="T28" fmla="*/ 106 w 107"/>
                <a:gd name="T29" fmla="*/ 46 h 107"/>
                <a:gd name="T30" fmla="*/ 103 w 107"/>
                <a:gd name="T31" fmla="*/ 36 h 107"/>
                <a:gd name="T32" fmla="*/ 99 w 107"/>
                <a:gd name="T33" fmla="*/ 26 h 107"/>
                <a:gd name="T34" fmla="*/ 92 w 107"/>
                <a:gd name="T35" fmla="*/ 18 h 107"/>
                <a:gd name="T36" fmla="*/ 85 w 107"/>
                <a:gd name="T37" fmla="*/ 11 h 107"/>
                <a:gd name="T38" fmla="*/ 76 w 107"/>
                <a:gd name="T39" fmla="*/ 5 h 107"/>
                <a:gd name="T40" fmla="*/ 67 w 107"/>
                <a:gd name="T41" fmla="*/ 2 h 107"/>
                <a:gd name="T42" fmla="*/ 56 w 107"/>
                <a:gd name="T43" fmla="*/ 0 h 107"/>
                <a:gd name="T44" fmla="*/ 46 w 107"/>
                <a:gd name="T45" fmla="*/ 0 h 107"/>
                <a:gd name="T46" fmla="*/ 36 w 107"/>
                <a:gd name="T47" fmla="*/ 3 h 107"/>
                <a:gd name="T48" fmla="*/ 26 w 107"/>
                <a:gd name="T49" fmla="*/ 7 h 107"/>
                <a:gd name="T50" fmla="*/ 18 w 107"/>
                <a:gd name="T51" fmla="*/ 14 h 107"/>
                <a:gd name="T52" fmla="*/ 11 w 107"/>
                <a:gd name="T53" fmla="*/ 21 h 107"/>
                <a:gd name="T54" fmla="*/ 5 w 107"/>
                <a:gd name="T55" fmla="*/ 30 h 107"/>
                <a:gd name="T56" fmla="*/ 2 w 107"/>
                <a:gd name="T57" fmla="*/ 39 h 107"/>
                <a:gd name="T58" fmla="*/ 0 w 107"/>
                <a:gd name="T59" fmla="*/ 50 h 107"/>
                <a:gd name="T60" fmla="*/ 0 w 107"/>
                <a:gd name="T61" fmla="*/ 60 h 107"/>
                <a:gd name="T62" fmla="*/ 3 w 107"/>
                <a:gd name="T63" fmla="*/ 70 h 1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7" h="107">
                  <a:moveTo>
                    <a:pt x="5" y="75"/>
                  </a:moveTo>
                  <a:lnTo>
                    <a:pt x="7" y="80"/>
                  </a:lnTo>
                  <a:lnTo>
                    <a:pt x="10" y="84"/>
                  </a:lnTo>
                  <a:lnTo>
                    <a:pt x="14" y="88"/>
                  </a:lnTo>
                  <a:lnTo>
                    <a:pt x="17" y="92"/>
                  </a:lnTo>
                  <a:lnTo>
                    <a:pt x="21" y="95"/>
                  </a:lnTo>
                  <a:lnTo>
                    <a:pt x="25" y="98"/>
                  </a:lnTo>
                  <a:lnTo>
                    <a:pt x="30" y="101"/>
                  </a:lnTo>
                  <a:lnTo>
                    <a:pt x="35" y="103"/>
                  </a:lnTo>
                  <a:lnTo>
                    <a:pt x="39" y="104"/>
                  </a:lnTo>
                  <a:lnTo>
                    <a:pt x="44" y="105"/>
                  </a:lnTo>
                  <a:lnTo>
                    <a:pt x="49" y="106"/>
                  </a:lnTo>
                  <a:lnTo>
                    <a:pt x="55" y="106"/>
                  </a:lnTo>
                  <a:lnTo>
                    <a:pt x="60" y="106"/>
                  </a:lnTo>
                  <a:lnTo>
                    <a:pt x="65" y="105"/>
                  </a:lnTo>
                  <a:lnTo>
                    <a:pt x="70" y="103"/>
                  </a:lnTo>
                  <a:lnTo>
                    <a:pt x="75" y="101"/>
                  </a:lnTo>
                  <a:lnTo>
                    <a:pt x="80" y="99"/>
                  </a:lnTo>
                  <a:lnTo>
                    <a:pt x="84" y="96"/>
                  </a:lnTo>
                  <a:lnTo>
                    <a:pt x="88" y="92"/>
                  </a:lnTo>
                  <a:lnTo>
                    <a:pt x="92" y="89"/>
                  </a:lnTo>
                  <a:lnTo>
                    <a:pt x="95" y="85"/>
                  </a:lnTo>
                  <a:lnTo>
                    <a:pt x="98" y="81"/>
                  </a:lnTo>
                  <a:lnTo>
                    <a:pt x="101" y="76"/>
                  </a:lnTo>
                  <a:lnTo>
                    <a:pt x="103" y="71"/>
                  </a:lnTo>
                  <a:lnTo>
                    <a:pt x="104" y="67"/>
                  </a:lnTo>
                  <a:lnTo>
                    <a:pt x="105" y="62"/>
                  </a:lnTo>
                  <a:lnTo>
                    <a:pt x="106" y="56"/>
                  </a:lnTo>
                  <a:lnTo>
                    <a:pt x="106" y="51"/>
                  </a:lnTo>
                  <a:lnTo>
                    <a:pt x="106" y="46"/>
                  </a:lnTo>
                  <a:lnTo>
                    <a:pt x="105" y="41"/>
                  </a:lnTo>
                  <a:lnTo>
                    <a:pt x="103" y="36"/>
                  </a:lnTo>
                  <a:lnTo>
                    <a:pt x="101" y="31"/>
                  </a:lnTo>
                  <a:lnTo>
                    <a:pt x="99" y="26"/>
                  </a:lnTo>
                  <a:lnTo>
                    <a:pt x="96" y="22"/>
                  </a:lnTo>
                  <a:lnTo>
                    <a:pt x="92" y="18"/>
                  </a:lnTo>
                  <a:lnTo>
                    <a:pt x="89" y="14"/>
                  </a:lnTo>
                  <a:lnTo>
                    <a:pt x="85" y="11"/>
                  </a:lnTo>
                  <a:lnTo>
                    <a:pt x="81" y="8"/>
                  </a:lnTo>
                  <a:lnTo>
                    <a:pt x="76" y="5"/>
                  </a:lnTo>
                  <a:lnTo>
                    <a:pt x="71" y="3"/>
                  </a:lnTo>
                  <a:lnTo>
                    <a:pt x="67" y="2"/>
                  </a:lnTo>
                  <a:lnTo>
                    <a:pt x="62" y="1"/>
                  </a:lnTo>
                  <a:lnTo>
                    <a:pt x="56" y="0"/>
                  </a:lnTo>
                  <a:lnTo>
                    <a:pt x="51" y="0"/>
                  </a:lnTo>
                  <a:lnTo>
                    <a:pt x="46" y="0"/>
                  </a:lnTo>
                  <a:lnTo>
                    <a:pt x="41" y="1"/>
                  </a:lnTo>
                  <a:lnTo>
                    <a:pt x="36" y="3"/>
                  </a:lnTo>
                  <a:lnTo>
                    <a:pt x="31" y="5"/>
                  </a:lnTo>
                  <a:lnTo>
                    <a:pt x="26" y="7"/>
                  </a:lnTo>
                  <a:lnTo>
                    <a:pt x="22" y="10"/>
                  </a:lnTo>
                  <a:lnTo>
                    <a:pt x="18" y="14"/>
                  </a:lnTo>
                  <a:lnTo>
                    <a:pt x="14" y="17"/>
                  </a:lnTo>
                  <a:lnTo>
                    <a:pt x="11" y="21"/>
                  </a:lnTo>
                  <a:lnTo>
                    <a:pt x="8" y="25"/>
                  </a:lnTo>
                  <a:lnTo>
                    <a:pt x="5" y="30"/>
                  </a:lnTo>
                  <a:lnTo>
                    <a:pt x="3" y="35"/>
                  </a:lnTo>
                  <a:lnTo>
                    <a:pt x="2" y="39"/>
                  </a:lnTo>
                  <a:lnTo>
                    <a:pt x="1" y="44"/>
                  </a:lnTo>
                  <a:lnTo>
                    <a:pt x="0" y="50"/>
                  </a:lnTo>
                  <a:lnTo>
                    <a:pt x="0" y="55"/>
                  </a:lnTo>
                  <a:lnTo>
                    <a:pt x="0" y="60"/>
                  </a:lnTo>
                  <a:lnTo>
                    <a:pt x="1" y="65"/>
                  </a:lnTo>
                  <a:lnTo>
                    <a:pt x="3" y="70"/>
                  </a:lnTo>
                  <a:lnTo>
                    <a:pt x="5" y="75"/>
                  </a:lnTo>
                </a:path>
              </a:pathLst>
            </a:custGeom>
            <a:solidFill>
              <a:srgbClr val="94B9D6"/>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51" name="Freeform 246"/>
            <p:cNvSpPr>
              <a:spLocks/>
            </p:cNvSpPr>
            <p:nvPr/>
          </p:nvSpPr>
          <p:spPr bwMode="auto">
            <a:xfrm>
              <a:off x="340" y="306"/>
              <a:ext cx="102" cy="103"/>
            </a:xfrm>
            <a:custGeom>
              <a:avLst/>
              <a:gdLst>
                <a:gd name="T0" fmla="*/ 7 w 102"/>
                <a:gd name="T1" fmla="*/ 77 h 103"/>
                <a:gd name="T2" fmla="*/ 13 w 102"/>
                <a:gd name="T3" fmla="*/ 85 h 103"/>
                <a:gd name="T4" fmla="*/ 20 w 102"/>
                <a:gd name="T5" fmla="*/ 92 h 103"/>
                <a:gd name="T6" fmla="*/ 28 w 102"/>
                <a:gd name="T7" fmla="*/ 97 h 103"/>
                <a:gd name="T8" fmla="*/ 37 w 102"/>
                <a:gd name="T9" fmla="*/ 100 h 103"/>
                <a:gd name="T10" fmla="*/ 47 w 102"/>
                <a:gd name="T11" fmla="*/ 102 h 103"/>
                <a:gd name="T12" fmla="*/ 57 w 102"/>
                <a:gd name="T13" fmla="*/ 101 h 103"/>
                <a:gd name="T14" fmla="*/ 67 w 102"/>
                <a:gd name="T15" fmla="*/ 99 h 103"/>
                <a:gd name="T16" fmla="*/ 76 w 102"/>
                <a:gd name="T17" fmla="*/ 95 h 103"/>
                <a:gd name="T18" fmla="*/ 84 w 102"/>
                <a:gd name="T19" fmla="*/ 89 h 103"/>
                <a:gd name="T20" fmla="*/ 91 w 102"/>
                <a:gd name="T21" fmla="*/ 81 h 103"/>
                <a:gd name="T22" fmla="*/ 96 w 102"/>
                <a:gd name="T23" fmla="*/ 73 h 103"/>
                <a:gd name="T24" fmla="*/ 99 w 102"/>
                <a:gd name="T25" fmla="*/ 64 h 103"/>
                <a:gd name="T26" fmla="*/ 101 w 102"/>
                <a:gd name="T27" fmla="*/ 54 h 103"/>
                <a:gd name="T28" fmla="*/ 101 w 102"/>
                <a:gd name="T29" fmla="*/ 44 h 103"/>
                <a:gd name="T30" fmla="*/ 99 w 102"/>
                <a:gd name="T31" fmla="*/ 34 h 103"/>
                <a:gd name="T32" fmla="*/ 94 w 102"/>
                <a:gd name="T33" fmla="*/ 25 h 103"/>
                <a:gd name="T34" fmla="*/ 88 w 102"/>
                <a:gd name="T35" fmla="*/ 17 h 103"/>
                <a:gd name="T36" fmla="*/ 81 w 102"/>
                <a:gd name="T37" fmla="*/ 10 h 103"/>
                <a:gd name="T38" fmla="*/ 73 w 102"/>
                <a:gd name="T39" fmla="*/ 5 h 103"/>
                <a:gd name="T40" fmla="*/ 64 w 102"/>
                <a:gd name="T41" fmla="*/ 2 h 103"/>
                <a:gd name="T42" fmla="*/ 54 w 102"/>
                <a:gd name="T43" fmla="*/ 0 h 103"/>
                <a:gd name="T44" fmla="*/ 44 w 102"/>
                <a:gd name="T45" fmla="*/ 1 h 103"/>
                <a:gd name="T46" fmla="*/ 34 w 102"/>
                <a:gd name="T47" fmla="*/ 3 h 103"/>
                <a:gd name="T48" fmla="*/ 25 w 102"/>
                <a:gd name="T49" fmla="*/ 7 h 103"/>
                <a:gd name="T50" fmla="*/ 17 w 102"/>
                <a:gd name="T51" fmla="*/ 13 h 103"/>
                <a:gd name="T52" fmla="*/ 10 w 102"/>
                <a:gd name="T53" fmla="*/ 21 h 103"/>
                <a:gd name="T54" fmla="*/ 5 w 102"/>
                <a:gd name="T55" fmla="*/ 29 h 103"/>
                <a:gd name="T56" fmla="*/ 2 w 102"/>
                <a:gd name="T57" fmla="*/ 38 h 103"/>
                <a:gd name="T58" fmla="*/ 0 w 102"/>
                <a:gd name="T59" fmla="*/ 48 h 103"/>
                <a:gd name="T60" fmla="*/ 0 w 102"/>
                <a:gd name="T61" fmla="*/ 58 h 103"/>
                <a:gd name="T62" fmla="*/ 2 w 102"/>
                <a:gd name="T63" fmla="*/ 68 h 1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2" h="103">
                  <a:moveTo>
                    <a:pt x="4" y="72"/>
                  </a:moveTo>
                  <a:lnTo>
                    <a:pt x="7" y="77"/>
                  </a:lnTo>
                  <a:lnTo>
                    <a:pt x="10" y="81"/>
                  </a:lnTo>
                  <a:lnTo>
                    <a:pt x="13" y="85"/>
                  </a:lnTo>
                  <a:lnTo>
                    <a:pt x="16" y="89"/>
                  </a:lnTo>
                  <a:lnTo>
                    <a:pt x="20" y="92"/>
                  </a:lnTo>
                  <a:lnTo>
                    <a:pt x="24" y="95"/>
                  </a:lnTo>
                  <a:lnTo>
                    <a:pt x="28" y="97"/>
                  </a:lnTo>
                  <a:lnTo>
                    <a:pt x="33" y="99"/>
                  </a:lnTo>
                  <a:lnTo>
                    <a:pt x="37" y="100"/>
                  </a:lnTo>
                  <a:lnTo>
                    <a:pt x="42" y="101"/>
                  </a:lnTo>
                  <a:lnTo>
                    <a:pt x="47" y="102"/>
                  </a:lnTo>
                  <a:lnTo>
                    <a:pt x="52" y="102"/>
                  </a:lnTo>
                  <a:lnTo>
                    <a:pt x="57" y="101"/>
                  </a:lnTo>
                  <a:lnTo>
                    <a:pt x="62" y="101"/>
                  </a:lnTo>
                  <a:lnTo>
                    <a:pt x="67" y="99"/>
                  </a:lnTo>
                  <a:lnTo>
                    <a:pt x="71" y="97"/>
                  </a:lnTo>
                  <a:lnTo>
                    <a:pt x="76" y="95"/>
                  </a:lnTo>
                  <a:lnTo>
                    <a:pt x="80" y="92"/>
                  </a:lnTo>
                  <a:lnTo>
                    <a:pt x="84" y="89"/>
                  </a:lnTo>
                  <a:lnTo>
                    <a:pt x="88" y="85"/>
                  </a:lnTo>
                  <a:lnTo>
                    <a:pt x="91" y="81"/>
                  </a:lnTo>
                  <a:lnTo>
                    <a:pt x="94" y="77"/>
                  </a:lnTo>
                  <a:lnTo>
                    <a:pt x="96" y="73"/>
                  </a:lnTo>
                  <a:lnTo>
                    <a:pt x="98" y="68"/>
                  </a:lnTo>
                  <a:lnTo>
                    <a:pt x="99" y="64"/>
                  </a:lnTo>
                  <a:lnTo>
                    <a:pt x="100" y="59"/>
                  </a:lnTo>
                  <a:lnTo>
                    <a:pt x="101" y="54"/>
                  </a:lnTo>
                  <a:lnTo>
                    <a:pt x="101" y="49"/>
                  </a:lnTo>
                  <a:lnTo>
                    <a:pt x="101" y="44"/>
                  </a:lnTo>
                  <a:lnTo>
                    <a:pt x="100" y="39"/>
                  </a:lnTo>
                  <a:lnTo>
                    <a:pt x="99" y="34"/>
                  </a:lnTo>
                  <a:lnTo>
                    <a:pt x="97" y="30"/>
                  </a:lnTo>
                  <a:lnTo>
                    <a:pt x="94" y="25"/>
                  </a:lnTo>
                  <a:lnTo>
                    <a:pt x="91" y="21"/>
                  </a:lnTo>
                  <a:lnTo>
                    <a:pt x="88" y="17"/>
                  </a:lnTo>
                  <a:lnTo>
                    <a:pt x="85" y="13"/>
                  </a:lnTo>
                  <a:lnTo>
                    <a:pt x="81" y="10"/>
                  </a:lnTo>
                  <a:lnTo>
                    <a:pt x="77" y="7"/>
                  </a:lnTo>
                  <a:lnTo>
                    <a:pt x="73" y="5"/>
                  </a:lnTo>
                  <a:lnTo>
                    <a:pt x="68" y="3"/>
                  </a:lnTo>
                  <a:lnTo>
                    <a:pt x="64" y="2"/>
                  </a:lnTo>
                  <a:lnTo>
                    <a:pt x="59" y="1"/>
                  </a:lnTo>
                  <a:lnTo>
                    <a:pt x="54" y="0"/>
                  </a:lnTo>
                  <a:lnTo>
                    <a:pt x="49" y="0"/>
                  </a:lnTo>
                  <a:lnTo>
                    <a:pt x="44" y="1"/>
                  </a:lnTo>
                  <a:lnTo>
                    <a:pt x="39" y="1"/>
                  </a:lnTo>
                  <a:lnTo>
                    <a:pt x="34" y="3"/>
                  </a:lnTo>
                  <a:lnTo>
                    <a:pt x="30" y="5"/>
                  </a:lnTo>
                  <a:lnTo>
                    <a:pt x="25" y="7"/>
                  </a:lnTo>
                  <a:lnTo>
                    <a:pt x="21" y="10"/>
                  </a:lnTo>
                  <a:lnTo>
                    <a:pt x="17" y="13"/>
                  </a:lnTo>
                  <a:lnTo>
                    <a:pt x="13" y="17"/>
                  </a:lnTo>
                  <a:lnTo>
                    <a:pt x="10" y="21"/>
                  </a:lnTo>
                  <a:lnTo>
                    <a:pt x="7" y="25"/>
                  </a:lnTo>
                  <a:lnTo>
                    <a:pt x="5" y="29"/>
                  </a:lnTo>
                  <a:lnTo>
                    <a:pt x="3" y="34"/>
                  </a:lnTo>
                  <a:lnTo>
                    <a:pt x="2" y="38"/>
                  </a:lnTo>
                  <a:lnTo>
                    <a:pt x="1" y="43"/>
                  </a:lnTo>
                  <a:lnTo>
                    <a:pt x="0" y="48"/>
                  </a:lnTo>
                  <a:lnTo>
                    <a:pt x="0" y="53"/>
                  </a:lnTo>
                  <a:lnTo>
                    <a:pt x="0" y="58"/>
                  </a:lnTo>
                  <a:lnTo>
                    <a:pt x="1" y="63"/>
                  </a:lnTo>
                  <a:lnTo>
                    <a:pt x="2" y="68"/>
                  </a:lnTo>
                  <a:lnTo>
                    <a:pt x="4" y="72"/>
                  </a:lnTo>
                </a:path>
              </a:pathLst>
            </a:custGeom>
            <a:solidFill>
              <a:srgbClr val="97BCD8"/>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52" name="Freeform 247"/>
            <p:cNvSpPr>
              <a:spLocks/>
            </p:cNvSpPr>
            <p:nvPr/>
          </p:nvSpPr>
          <p:spPr bwMode="auto">
            <a:xfrm>
              <a:off x="344" y="309"/>
              <a:ext cx="97" cy="96"/>
            </a:xfrm>
            <a:custGeom>
              <a:avLst/>
              <a:gdLst>
                <a:gd name="T0" fmla="*/ 7 w 97"/>
                <a:gd name="T1" fmla="*/ 72 h 96"/>
                <a:gd name="T2" fmla="*/ 13 w 97"/>
                <a:gd name="T3" fmla="*/ 79 h 96"/>
                <a:gd name="T4" fmla="*/ 19 w 97"/>
                <a:gd name="T5" fmla="*/ 85 h 96"/>
                <a:gd name="T6" fmla="*/ 27 w 97"/>
                <a:gd name="T7" fmla="*/ 90 h 96"/>
                <a:gd name="T8" fmla="*/ 36 w 97"/>
                <a:gd name="T9" fmla="*/ 93 h 96"/>
                <a:gd name="T10" fmla="*/ 45 w 97"/>
                <a:gd name="T11" fmla="*/ 95 h 96"/>
                <a:gd name="T12" fmla="*/ 54 w 97"/>
                <a:gd name="T13" fmla="*/ 95 h 96"/>
                <a:gd name="T14" fmla="*/ 64 w 97"/>
                <a:gd name="T15" fmla="*/ 93 h 96"/>
                <a:gd name="T16" fmla="*/ 73 w 97"/>
                <a:gd name="T17" fmla="*/ 89 h 96"/>
                <a:gd name="T18" fmla="*/ 80 w 97"/>
                <a:gd name="T19" fmla="*/ 83 h 96"/>
                <a:gd name="T20" fmla="*/ 86 w 97"/>
                <a:gd name="T21" fmla="*/ 76 h 96"/>
                <a:gd name="T22" fmla="*/ 91 w 97"/>
                <a:gd name="T23" fmla="*/ 68 h 96"/>
                <a:gd name="T24" fmla="*/ 94 w 97"/>
                <a:gd name="T25" fmla="*/ 60 h 96"/>
                <a:gd name="T26" fmla="*/ 96 w 97"/>
                <a:gd name="T27" fmla="*/ 51 h 96"/>
                <a:gd name="T28" fmla="*/ 95 w 97"/>
                <a:gd name="T29" fmla="*/ 42 h 96"/>
                <a:gd name="T30" fmla="*/ 93 w 97"/>
                <a:gd name="T31" fmla="*/ 32 h 96"/>
                <a:gd name="T32" fmla="*/ 89 w 97"/>
                <a:gd name="T33" fmla="*/ 23 h 96"/>
                <a:gd name="T34" fmla="*/ 83 w 97"/>
                <a:gd name="T35" fmla="*/ 16 h 96"/>
                <a:gd name="T36" fmla="*/ 77 w 97"/>
                <a:gd name="T37" fmla="*/ 10 h 96"/>
                <a:gd name="T38" fmla="*/ 69 w 97"/>
                <a:gd name="T39" fmla="*/ 5 h 96"/>
                <a:gd name="T40" fmla="*/ 60 w 97"/>
                <a:gd name="T41" fmla="*/ 2 h 96"/>
                <a:gd name="T42" fmla="*/ 51 w 97"/>
                <a:gd name="T43" fmla="*/ 0 h 96"/>
                <a:gd name="T44" fmla="*/ 42 w 97"/>
                <a:gd name="T45" fmla="*/ 0 h 96"/>
                <a:gd name="T46" fmla="*/ 32 w 97"/>
                <a:gd name="T47" fmla="*/ 2 h 96"/>
                <a:gd name="T48" fmla="*/ 23 w 97"/>
                <a:gd name="T49" fmla="*/ 6 h 96"/>
                <a:gd name="T50" fmla="*/ 16 w 97"/>
                <a:gd name="T51" fmla="*/ 12 h 96"/>
                <a:gd name="T52" fmla="*/ 10 w 97"/>
                <a:gd name="T53" fmla="*/ 19 h 96"/>
                <a:gd name="T54" fmla="*/ 5 w 97"/>
                <a:gd name="T55" fmla="*/ 27 h 96"/>
                <a:gd name="T56" fmla="*/ 2 w 97"/>
                <a:gd name="T57" fmla="*/ 35 h 96"/>
                <a:gd name="T58" fmla="*/ 0 w 97"/>
                <a:gd name="T59" fmla="*/ 44 h 96"/>
                <a:gd name="T60" fmla="*/ 1 w 97"/>
                <a:gd name="T61" fmla="*/ 53 h 96"/>
                <a:gd name="T62" fmla="*/ 3 w 97"/>
                <a:gd name="T63" fmla="*/ 63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7" h="96">
                  <a:moveTo>
                    <a:pt x="5" y="67"/>
                  </a:moveTo>
                  <a:lnTo>
                    <a:pt x="7" y="72"/>
                  </a:lnTo>
                  <a:lnTo>
                    <a:pt x="10" y="76"/>
                  </a:lnTo>
                  <a:lnTo>
                    <a:pt x="13" y="79"/>
                  </a:lnTo>
                  <a:lnTo>
                    <a:pt x="16" y="83"/>
                  </a:lnTo>
                  <a:lnTo>
                    <a:pt x="19" y="85"/>
                  </a:lnTo>
                  <a:lnTo>
                    <a:pt x="23" y="88"/>
                  </a:lnTo>
                  <a:lnTo>
                    <a:pt x="27" y="90"/>
                  </a:lnTo>
                  <a:lnTo>
                    <a:pt x="32" y="92"/>
                  </a:lnTo>
                  <a:lnTo>
                    <a:pt x="36" y="93"/>
                  </a:lnTo>
                  <a:lnTo>
                    <a:pt x="40" y="94"/>
                  </a:lnTo>
                  <a:lnTo>
                    <a:pt x="45" y="95"/>
                  </a:lnTo>
                  <a:lnTo>
                    <a:pt x="50" y="95"/>
                  </a:lnTo>
                  <a:lnTo>
                    <a:pt x="54" y="95"/>
                  </a:lnTo>
                  <a:lnTo>
                    <a:pt x="59" y="94"/>
                  </a:lnTo>
                  <a:lnTo>
                    <a:pt x="64" y="93"/>
                  </a:lnTo>
                  <a:lnTo>
                    <a:pt x="68" y="91"/>
                  </a:lnTo>
                  <a:lnTo>
                    <a:pt x="73" y="89"/>
                  </a:lnTo>
                  <a:lnTo>
                    <a:pt x="77" y="86"/>
                  </a:lnTo>
                  <a:lnTo>
                    <a:pt x="80" y="83"/>
                  </a:lnTo>
                  <a:lnTo>
                    <a:pt x="83" y="80"/>
                  </a:lnTo>
                  <a:lnTo>
                    <a:pt x="86" y="76"/>
                  </a:lnTo>
                  <a:lnTo>
                    <a:pt x="89" y="72"/>
                  </a:lnTo>
                  <a:lnTo>
                    <a:pt x="91" y="68"/>
                  </a:lnTo>
                  <a:lnTo>
                    <a:pt x="93" y="64"/>
                  </a:lnTo>
                  <a:lnTo>
                    <a:pt x="94" y="60"/>
                  </a:lnTo>
                  <a:lnTo>
                    <a:pt x="95" y="55"/>
                  </a:lnTo>
                  <a:lnTo>
                    <a:pt x="96" y="51"/>
                  </a:lnTo>
                  <a:lnTo>
                    <a:pt x="96" y="46"/>
                  </a:lnTo>
                  <a:lnTo>
                    <a:pt x="95" y="42"/>
                  </a:lnTo>
                  <a:lnTo>
                    <a:pt x="95" y="37"/>
                  </a:lnTo>
                  <a:lnTo>
                    <a:pt x="93" y="32"/>
                  </a:lnTo>
                  <a:lnTo>
                    <a:pt x="91" y="28"/>
                  </a:lnTo>
                  <a:lnTo>
                    <a:pt x="89" y="23"/>
                  </a:lnTo>
                  <a:lnTo>
                    <a:pt x="86" y="19"/>
                  </a:lnTo>
                  <a:lnTo>
                    <a:pt x="83" y="16"/>
                  </a:lnTo>
                  <a:lnTo>
                    <a:pt x="80" y="12"/>
                  </a:lnTo>
                  <a:lnTo>
                    <a:pt x="77" y="10"/>
                  </a:lnTo>
                  <a:lnTo>
                    <a:pt x="73" y="7"/>
                  </a:lnTo>
                  <a:lnTo>
                    <a:pt x="69" y="5"/>
                  </a:lnTo>
                  <a:lnTo>
                    <a:pt x="64" y="3"/>
                  </a:lnTo>
                  <a:lnTo>
                    <a:pt x="60" y="2"/>
                  </a:lnTo>
                  <a:lnTo>
                    <a:pt x="56" y="1"/>
                  </a:lnTo>
                  <a:lnTo>
                    <a:pt x="51" y="0"/>
                  </a:lnTo>
                  <a:lnTo>
                    <a:pt x="46" y="0"/>
                  </a:lnTo>
                  <a:lnTo>
                    <a:pt x="42" y="0"/>
                  </a:lnTo>
                  <a:lnTo>
                    <a:pt x="37" y="1"/>
                  </a:lnTo>
                  <a:lnTo>
                    <a:pt x="32" y="2"/>
                  </a:lnTo>
                  <a:lnTo>
                    <a:pt x="28" y="4"/>
                  </a:lnTo>
                  <a:lnTo>
                    <a:pt x="23" y="6"/>
                  </a:lnTo>
                  <a:lnTo>
                    <a:pt x="19" y="9"/>
                  </a:lnTo>
                  <a:lnTo>
                    <a:pt x="16" y="12"/>
                  </a:lnTo>
                  <a:lnTo>
                    <a:pt x="13" y="15"/>
                  </a:lnTo>
                  <a:lnTo>
                    <a:pt x="10" y="19"/>
                  </a:lnTo>
                  <a:lnTo>
                    <a:pt x="7" y="23"/>
                  </a:lnTo>
                  <a:lnTo>
                    <a:pt x="5" y="27"/>
                  </a:lnTo>
                  <a:lnTo>
                    <a:pt x="3" y="31"/>
                  </a:lnTo>
                  <a:lnTo>
                    <a:pt x="2" y="35"/>
                  </a:lnTo>
                  <a:lnTo>
                    <a:pt x="1" y="40"/>
                  </a:lnTo>
                  <a:lnTo>
                    <a:pt x="0" y="44"/>
                  </a:lnTo>
                  <a:lnTo>
                    <a:pt x="0" y="49"/>
                  </a:lnTo>
                  <a:lnTo>
                    <a:pt x="1" y="53"/>
                  </a:lnTo>
                  <a:lnTo>
                    <a:pt x="1" y="58"/>
                  </a:lnTo>
                  <a:lnTo>
                    <a:pt x="3" y="63"/>
                  </a:lnTo>
                  <a:lnTo>
                    <a:pt x="5" y="67"/>
                  </a:lnTo>
                </a:path>
              </a:pathLst>
            </a:custGeom>
            <a:solidFill>
              <a:srgbClr val="9AC0DA"/>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53" name="Freeform 248"/>
            <p:cNvSpPr>
              <a:spLocks/>
            </p:cNvSpPr>
            <p:nvPr/>
          </p:nvSpPr>
          <p:spPr bwMode="auto">
            <a:xfrm>
              <a:off x="349" y="311"/>
              <a:ext cx="91" cy="91"/>
            </a:xfrm>
            <a:custGeom>
              <a:avLst/>
              <a:gdLst>
                <a:gd name="T0" fmla="*/ 6 w 91"/>
                <a:gd name="T1" fmla="*/ 68 h 91"/>
                <a:gd name="T2" fmla="*/ 12 w 91"/>
                <a:gd name="T3" fmla="*/ 75 h 91"/>
                <a:gd name="T4" fmla="*/ 18 w 91"/>
                <a:gd name="T5" fmla="*/ 81 h 91"/>
                <a:gd name="T6" fmla="*/ 25 w 91"/>
                <a:gd name="T7" fmla="*/ 85 h 91"/>
                <a:gd name="T8" fmla="*/ 33 w 91"/>
                <a:gd name="T9" fmla="*/ 89 h 91"/>
                <a:gd name="T10" fmla="*/ 42 w 91"/>
                <a:gd name="T11" fmla="*/ 90 h 91"/>
                <a:gd name="T12" fmla="*/ 51 w 91"/>
                <a:gd name="T13" fmla="*/ 90 h 91"/>
                <a:gd name="T14" fmla="*/ 60 w 91"/>
                <a:gd name="T15" fmla="*/ 88 h 91"/>
                <a:gd name="T16" fmla="*/ 68 w 91"/>
                <a:gd name="T17" fmla="*/ 84 h 91"/>
                <a:gd name="T18" fmla="*/ 75 w 91"/>
                <a:gd name="T19" fmla="*/ 78 h 91"/>
                <a:gd name="T20" fmla="*/ 81 w 91"/>
                <a:gd name="T21" fmla="*/ 72 h 91"/>
                <a:gd name="T22" fmla="*/ 86 w 91"/>
                <a:gd name="T23" fmla="*/ 65 h 91"/>
                <a:gd name="T24" fmla="*/ 89 w 91"/>
                <a:gd name="T25" fmla="*/ 56 h 91"/>
                <a:gd name="T26" fmla="*/ 90 w 91"/>
                <a:gd name="T27" fmla="*/ 48 h 91"/>
                <a:gd name="T28" fmla="*/ 90 w 91"/>
                <a:gd name="T29" fmla="*/ 39 h 91"/>
                <a:gd name="T30" fmla="*/ 88 w 91"/>
                <a:gd name="T31" fmla="*/ 30 h 91"/>
                <a:gd name="T32" fmla="*/ 84 w 91"/>
                <a:gd name="T33" fmla="*/ 22 h 91"/>
                <a:gd name="T34" fmla="*/ 78 w 91"/>
                <a:gd name="T35" fmla="*/ 15 h 91"/>
                <a:gd name="T36" fmla="*/ 72 w 91"/>
                <a:gd name="T37" fmla="*/ 9 h 91"/>
                <a:gd name="T38" fmla="*/ 65 w 91"/>
                <a:gd name="T39" fmla="*/ 4 h 91"/>
                <a:gd name="T40" fmla="*/ 57 w 91"/>
                <a:gd name="T41" fmla="*/ 1 h 91"/>
                <a:gd name="T42" fmla="*/ 48 w 91"/>
                <a:gd name="T43" fmla="*/ 0 h 91"/>
                <a:gd name="T44" fmla="*/ 39 w 91"/>
                <a:gd name="T45" fmla="*/ 0 h 91"/>
                <a:gd name="T46" fmla="*/ 30 w 91"/>
                <a:gd name="T47" fmla="*/ 2 h 91"/>
                <a:gd name="T48" fmla="*/ 22 w 91"/>
                <a:gd name="T49" fmla="*/ 6 h 91"/>
                <a:gd name="T50" fmla="*/ 15 w 91"/>
                <a:gd name="T51" fmla="*/ 12 h 91"/>
                <a:gd name="T52" fmla="*/ 9 w 91"/>
                <a:gd name="T53" fmla="*/ 18 h 91"/>
                <a:gd name="T54" fmla="*/ 5 w 91"/>
                <a:gd name="T55" fmla="*/ 25 h 91"/>
                <a:gd name="T56" fmla="*/ 1 w 91"/>
                <a:gd name="T57" fmla="*/ 33 h 91"/>
                <a:gd name="T58" fmla="*/ 0 w 91"/>
                <a:gd name="T59" fmla="*/ 42 h 91"/>
                <a:gd name="T60" fmla="*/ 0 w 91"/>
                <a:gd name="T61" fmla="*/ 51 h 91"/>
                <a:gd name="T62" fmla="*/ 2 w 91"/>
                <a:gd name="T63" fmla="*/ 59 h 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1" h="91">
                  <a:moveTo>
                    <a:pt x="4" y="64"/>
                  </a:moveTo>
                  <a:lnTo>
                    <a:pt x="6" y="68"/>
                  </a:lnTo>
                  <a:lnTo>
                    <a:pt x="9" y="72"/>
                  </a:lnTo>
                  <a:lnTo>
                    <a:pt x="12" y="75"/>
                  </a:lnTo>
                  <a:lnTo>
                    <a:pt x="15" y="78"/>
                  </a:lnTo>
                  <a:lnTo>
                    <a:pt x="18" y="81"/>
                  </a:lnTo>
                  <a:lnTo>
                    <a:pt x="22" y="83"/>
                  </a:lnTo>
                  <a:lnTo>
                    <a:pt x="25" y="85"/>
                  </a:lnTo>
                  <a:lnTo>
                    <a:pt x="29" y="87"/>
                  </a:lnTo>
                  <a:lnTo>
                    <a:pt x="33" y="89"/>
                  </a:lnTo>
                  <a:lnTo>
                    <a:pt x="38" y="89"/>
                  </a:lnTo>
                  <a:lnTo>
                    <a:pt x="42" y="90"/>
                  </a:lnTo>
                  <a:lnTo>
                    <a:pt x="46" y="90"/>
                  </a:lnTo>
                  <a:lnTo>
                    <a:pt x="51" y="90"/>
                  </a:lnTo>
                  <a:lnTo>
                    <a:pt x="55" y="89"/>
                  </a:lnTo>
                  <a:lnTo>
                    <a:pt x="60" y="88"/>
                  </a:lnTo>
                  <a:lnTo>
                    <a:pt x="64" y="86"/>
                  </a:lnTo>
                  <a:lnTo>
                    <a:pt x="68" y="84"/>
                  </a:lnTo>
                  <a:lnTo>
                    <a:pt x="72" y="81"/>
                  </a:lnTo>
                  <a:lnTo>
                    <a:pt x="75" y="78"/>
                  </a:lnTo>
                  <a:lnTo>
                    <a:pt x="78" y="75"/>
                  </a:lnTo>
                  <a:lnTo>
                    <a:pt x="81" y="72"/>
                  </a:lnTo>
                  <a:lnTo>
                    <a:pt x="83" y="68"/>
                  </a:lnTo>
                  <a:lnTo>
                    <a:pt x="86" y="65"/>
                  </a:lnTo>
                  <a:lnTo>
                    <a:pt x="87" y="61"/>
                  </a:lnTo>
                  <a:lnTo>
                    <a:pt x="89" y="56"/>
                  </a:lnTo>
                  <a:lnTo>
                    <a:pt x="89" y="52"/>
                  </a:lnTo>
                  <a:lnTo>
                    <a:pt x="90" y="48"/>
                  </a:lnTo>
                  <a:lnTo>
                    <a:pt x="90" y="44"/>
                  </a:lnTo>
                  <a:lnTo>
                    <a:pt x="90" y="39"/>
                  </a:lnTo>
                  <a:lnTo>
                    <a:pt x="89" y="35"/>
                  </a:lnTo>
                  <a:lnTo>
                    <a:pt x="88" y="30"/>
                  </a:lnTo>
                  <a:lnTo>
                    <a:pt x="86" y="26"/>
                  </a:lnTo>
                  <a:lnTo>
                    <a:pt x="84" y="22"/>
                  </a:lnTo>
                  <a:lnTo>
                    <a:pt x="81" y="18"/>
                  </a:lnTo>
                  <a:lnTo>
                    <a:pt x="78" y="15"/>
                  </a:lnTo>
                  <a:lnTo>
                    <a:pt x="75" y="12"/>
                  </a:lnTo>
                  <a:lnTo>
                    <a:pt x="72" y="9"/>
                  </a:lnTo>
                  <a:lnTo>
                    <a:pt x="68" y="7"/>
                  </a:lnTo>
                  <a:lnTo>
                    <a:pt x="65" y="4"/>
                  </a:lnTo>
                  <a:lnTo>
                    <a:pt x="61" y="3"/>
                  </a:lnTo>
                  <a:lnTo>
                    <a:pt x="57" y="1"/>
                  </a:lnTo>
                  <a:lnTo>
                    <a:pt x="52" y="1"/>
                  </a:lnTo>
                  <a:lnTo>
                    <a:pt x="48" y="0"/>
                  </a:lnTo>
                  <a:lnTo>
                    <a:pt x="44" y="0"/>
                  </a:lnTo>
                  <a:lnTo>
                    <a:pt x="39" y="0"/>
                  </a:lnTo>
                  <a:lnTo>
                    <a:pt x="35" y="1"/>
                  </a:lnTo>
                  <a:lnTo>
                    <a:pt x="30" y="2"/>
                  </a:lnTo>
                  <a:lnTo>
                    <a:pt x="26" y="4"/>
                  </a:lnTo>
                  <a:lnTo>
                    <a:pt x="22" y="6"/>
                  </a:lnTo>
                  <a:lnTo>
                    <a:pt x="18" y="9"/>
                  </a:lnTo>
                  <a:lnTo>
                    <a:pt x="15" y="12"/>
                  </a:lnTo>
                  <a:lnTo>
                    <a:pt x="12" y="15"/>
                  </a:lnTo>
                  <a:lnTo>
                    <a:pt x="9" y="18"/>
                  </a:lnTo>
                  <a:lnTo>
                    <a:pt x="7" y="22"/>
                  </a:lnTo>
                  <a:lnTo>
                    <a:pt x="5" y="25"/>
                  </a:lnTo>
                  <a:lnTo>
                    <a:pt x="3" y="29"/>
                  </a:lnTo>
                  <a:lnTo>
                    <a:pt x="1" y="33"/>
                  </a:lnTo>
                  <a:lnTo>
                    <a:pt x="1" y="38"/>
                  </a:lnTo>
                  <a:lnTo>
                    <a:pt x="0" y="42"/>
                  </a:lnTo>
                  <a:lnTo>
                    <a:pt x="0" y="46"/>
                  </a:lnTo>
                  <a:lnTo>
                    <a:pt x="0" y="51"/>
                  </a:lnTo>
                  <a:lnTo>
                    <a:pt x="1" y="55"/>
                  </a:lnTo>
                  <a:lnTo>
                    <a:pt x="2" y="59"/>
                  </a:lnTo>
                  <a:lnTo>
                    <a:pt x="4" y="64"/>
                  </a:lnTo>
                </a:path>
              </a:pathLst>
            </a:custGeom>
            <a:solidFill>
              <a:srgbClr val="9DC3DC"/>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54" name="Freeform 249"/>
            <p:cNvSpPr>
              <a:spLocks/>
            </p:cNvSpPr>
            <p:nvPr/>
          </p:nvSpPr>
          <p:spPr bwMode="auto">
            <a:xfrm>
              <a:off x="353" y="313"/>
              <a:ext cx="87" cy="86"/>
            </a:xfrm>
            <a:custGeom>
              <a:avLst/>
              <a:gdLst>
                <a:gd name="T0" fmla="*/ 6 w 87"/>
                <a:gd name="T1" fmla="*/ 64 h 86"/>
                <a:gd name="T2" fmla="*/ 11 w 87"/>
                <a:gd name="T3" fmla="*/ 71 h 86"/>
                <a:gd name="T4" fmla="*/ 17 w 87"/>
                <a:gd name="T5" fmla="*/ 76 h 86"/>
                <a:gd name="T6" fmla="*/ 25 w 87"/>
                <a:gd name="T7" fmla="*/ 81 h 86"/>
                <a:gd name="T8" fmla="*/ 32 w 87"/>
                <a:gd name="T9" fmla="*/ 84 h 86"/>
                <a:gd name="T10" fmla="*/ 40 w 87"/>
                <a:gd name="T11" fmla="*/ 85 h 86"/>
                <a:gd name="T12" fmla="*/ 49 w 87"/>
                <a:gd name="T13" fmla="*/ 85 h 86"/>
                <a:gd name="T14" fmla="*/ 57 w 87"/>
                <a:gd name="T15" fmla="*/ 83 h 86"/>
                <a:gd name="T16" fmla="*/ 65 w 87"/>
                <a:gd name="T17" fmla="*/ 79 h 86"/>
                <a:gd name="T18" fmla="*/ 72 w 87"/>
                <a:gd name="T19" fmla="*/ 74 h 86"/>
                <a:gd name="T20" fmla="*/ 77 w 87"/>
                <a:gd name="T21" fmla="*/ 68 h 86"/>
                <a:gd name="T22" fmla="*/ 82 w 87"/>
                <a:gd name="T23" fmla="*/ 61 h 86"/>
                <a:gd name="T24" fmla="*/ 85 w 87"/>
                <a:gd name="T25" fmla="*/ 54 h 86"/>
                <a:gd name="T26" fmla="*/ 86 w 87"/>
                <a:gd name="T27" fmla="*/ 46 h 86"/>
                <a:gd name="T28" fmla="*/ 86 w 87"/>
                <a:gd name="T29" fmla="*/ 37 h 86"/>
                <a:gd name="T30" fmla="*/ 84 w 87"/>
                <a:gd name="T31" fmla="*/ 29 h 86"/>
                <a:gd name="T32" fmla="*/ 80 w 87"/>
                <a:gd name="T33" fmla="*/ 21 h 86"/>
                <a:gd name="T34" fmla="*/ 75 w 87"/>
                <a:gd name="T35" fmla="*/ 14 h 86"/>
                <a:gd name="T36" fmla="*/ 69 w 87"/>
                <a:gd name="T37" fmla="*/ 9 h 86"/>
                <a:gd name="T38" fmla="*/ 61 w 87"/>
                <a:gd name="T39" fmla="*/ 4 h 86"/>
                <a:gd name="T40" fmla="*/ 54 w 87"/>
                <a:gd name="T41" fmla="*/ 1 h 86"/>
                <a:gd name="T42" fmla="*/ 46 w 87"/>
                <a:gd name="T43" fmla="*/ 0 h 86"/>
                <a:gd name="T44" fmla="*/ 37 w 87"/>
                <a:gd name="T45" fmla="*/ 0 h 86"/>
                <a:gd name="T46" fmla="*/ 29 w 87"/>
                <a:gd name="T47" fmla="*/ 2 h 86"/>
                <a:gd name="T48" fmla="*/ 21 w 87"/>
                <a:gd name="T49" fmla="*/ 6 h 86"/>
                <a:gd name="T50" fmla="*/ 14 w 87"/>
                <a:gd name="T51" fmla="*/ 11 h 86"/>
                <a:gd name="T52" fmla="*/ 9 w 87"/>
                <a:gd name="T53" fmla="*/ 17 h 86"/>
                <a:gd name="T54" fmla="*/ 4 w 87"/>
                <a:gd name="T55" fmla="*/ 24 h 86"/>
                <a:gd name="T56" fmla="*/ 2 w 87"/>
                <a:gd name="T57" fmla="*/ 31 h 86"/>
                <a:gd name="T58" fmla="*/ 0 w 87"/>
                <a:gd name="T59" fmla="*/ 39 h 86"/>
                <a:gd name="T60" fmla="*/ 1 w 87"/>
                <a:gd name="T61" fmla="*/ 48 h 86"/>
                <a:gd name="T62" fmla="*/ 3 w 87"/>
                <a:gd name="T63" fmla="*/ 56 h 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7" h="86">
                  <a:moveTo>
                    <a:pt x="4" y="60"/>
                  </a:moveTo>
                  <a:lnTo>
                    <a:pt x="6" y="64"/>
                  </a:lnTo>
                  <a:lnTo>
                    <a:pt x="9" y="68"/>
                  </a:lnTo>
                  <a:lnTo>
                    <a:pt x="11" y="71"/>
                  </a:lnTo>
                  <a:lnTo>
                    <a:pt x="14" y="74"/>
                  </a:lnTo>
                  <a:lnTo>
                    <a:pt x="17" y="76"/>
                  </a:lnTo>
                  <a:lnTo>
                    <a:pt x="21" y="79"/>
                  </a:lnTo>
                  <a:lnTo>
                    <a:pt x="25" y="81"/>
                  </a:lnTo>
                  <a:lnTo>
                    <a:pt x="28" y="82"/>
                  </a:lnTo>
                  <a:lnTo>
                    <a:pt x="32" y="84"/>
                  </a:lnTo>
                  <a:lnTo>
                    <a:pt x="36" y="85"/>
                  </a:lnTo>
                  <a:lnTo>
                    <a:pt x="40" y="85"/>
                  </a:lnTo>
                  <a:lnTo>
                    <a:pt x="45" y="85"/>
                  </a:lnTo>
                  <a:lnTo>
                    <a:pt x="49" y="85"/>
                  </a:lnTo>
                  <a:lnTo>
                    <a:pt x="53" y="84"/>
                  </a:lnTo>
                  <a:lnTo>
                    <a:pt x="57" y="83"/>
                  </a:lnTo>
                  <a:lnTo>
                    <a:pt x="61" y="81"/>
                  </a:lnTo>
                  <a:lnTo>
                    <a:pt x="65" y="79"/>
                  </a:lnTo>
                  <a:lnTo>
                    <a:pt x="69" y="77"/>
                  </a:lnTo>
                  <a:lnTo>
                    <a:pt x="72" y="74"/>
                  </a:lnTo>
                  <a:lnTo>
                    <a:pt x="75" y="71"/>
                  </a:lnTo>
                  <a:lnTo>
                    <a:pt x="77" y="68"/>
                  </a:lnTo>
                  <a:lnTo>
                    <a:pt x="80" y="65"/>
                  </a:lnTo>
                  <a:lnTo>
                    <a:pt x="82" y="61"/>
                  </a:lnTo>
                  <a:lnTo>
                    <a:pt x="83" y="58"/>
                  </a:lnTo>
                  <a:lnTo>
                    <a:pt x="85" y="54"/>
                  </a:lnTo>
                  <a:lnTo>
                    <a:pt x="85" y="50"/>
                  </a:lnTo>
                  <a:lnTo>
                    <a:pt x="86" y="46"/>
                  </a:lnTo>
                  <a:lnTo>
                    <a:pt x="86" y="41"/>
                  </a:lnTo>
                  <a:lnTo>
                    <a:pt x="86" y="37"/>
                  </a:lnTo>
                  <a:lnTo>
                    <a:pt x="85" y="33"/>
                  </a:lnTo>
                  <a:lnTo>
                    <a:pt x="84" y="29"/>
                  </a:lnTo>
                  <a:lnTo>
                    <a:pt x="82" y="25"/>
                  </a:lnTo>
                  <a:lnTo>
                    <a:pt x="80" y="21"/>
                  </a:lnTo>
                  <a:lnTo>
                    <a:pt x="77" y="17"/>
                  </a:lnTo>
                  <a:lnTo>
                    <a:pt x="75" y="14"/>
                  </a:lnTo>
                  <a:lnTo>
                    <a:pt x="72" y="11"/>
                  </a:lnTo>
                  <a:lnTo>
                    <a:pt x="69" y="9"/>
                  </a:lnTo>
                  <a:lnTo>
                    <a:pt x="65" y="6"/>
                  </a:lnTo>
                  <a:lnTo>
                    <a:pt x="61" y="4"/>
                  </a:lnTo>
                  <a:lnTo>
                    <a:pt x="58" y="3"/>
                  </a:lnTo>
                  <a:lnTo>
                    <a:pt x="54" y="1"/>
                  </a:lnTo>
                  <a:lnTo>
                    <a:pt x="50" y="0"/>
                  </a:lnTo>
                  <a:lnTo>
                    <a:pt x="46" y="0"/>
                  </a:lnTo>
                  <a:lnTo>
                    <a:pt x="41" y="0"/>
                  </a:lnTo>
                  <a:lnTo>
                    <a:pt x="37" y="0"/>
                  </a:lnTo>
                  <a:lnTo>
                    <a:pt x="33" y="1"/>
                  </a:lnTo>
                  <a:lnTo>
                    <a:pt x="29" y="2"/>
                  </a:lnTo>
                  <a:lnTo>
                    <a:pt x="25" y="4"/>
                  </a:lnTo>
                  <a:lnTo>
                    <a:pt x="21" y="6"/>
                  </a:lnTo>
                  <a:lnTo>
                    <a:pt x="17" y="8"/>
                  </a:lnTo>
                  <a:lnTo>
                    <a:pt x="14" y="11"/>
                  </a:lnTo>
                  <a:lnTo>
                    <a:pt x="11" y="14"/>
                  </a:lnTo>
                  <a:lnTo>
                    <a:pt x="9" y="17"/>
                  </a:lnTo>
                  <a:lnTo>
                    <a:pt x="6" y="20"/>
                  </a:lnTo>
                  <a:lnTo>
                    <a:pt x="4" y="24"/>
                  </a:lnTo>
                  <a:lnTo>
                    <a:pt x="3" y="27"/>
                  </a:lnTo>
                  <a:lnTo>
                    <a:pt x="2" y="31"/>
                  </a:lnTo>
                  <a:lnTo>
                    <a:pt x="1" y="35"/>
                  </a:lnTo>
                  <a:lnTo>
                    <a:pt x="0" y="39"/>
                  </a:lnTo>
                  <a:lnTo>
                    <a:pt x="0" y="44"/>
                  </a:lnTo>
                  <a:lnTo>
                    <a:pt x="1" y="48"/>
                  </a:lnTo>
                  <a:lnTo>
                    <a:pt x="1" y="52"/>
                  </a:lnTo>
                  <a:lnTo>
                    <a:pt x="3" y="56"/>
                  </a:lnTo>
                  <a:lnTo>
                    <a:pt x="4" y="60"/>
                  </a:lnTo>
                </a:path>
              </a:pathLst>
            </a:custGeom>
            <a:solidFill>
              <a:srgbClr val="A0C7DE"/>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55" name="Freeform 250"/>
            <p:cNvSpPr>
              <a:spLocks/>
            </p:cNvSpPr>
            <p:nvPr/>
          </p:nvSpPr>
          <p:spPr bwMode="auto">
            <a:xfrm>
              <a:off x="358" y="314"/>
              <a:ext cx="82" cy="82"/>
            </a:xfrm>
            <a:custGeom>
              <a:avLst/>
              <a:gdLst>
                <a:gd name="T0" fmla="*/ 6 w 82"/>
                <a:gd name="T1" fmla="*/ 61 h 82"/>
                <a:gd name="T2" fmla="*/ 10 w 82"/>
                <a:gd name="T3" fmla="*/ 68 h 82"/>
                <a:gd name="T4" fmla="*/ 16 w 82"/>
                <a:gd name="T5" fmla="*/ 73 h 82"/>
                <a:gd name="T6" fmla="*/ 23 w 82"/>
                <a:gd name="T7" fmla="*/ 77 h 82"/>
                <a:gd name="T8" fmla="*/ 30 w 82"/>
                <a:gd name="T9" fmla="*/ 80 h 82"/>
                <a:gd name="T10" fmla="*/ 38 w 82"/>
                <a:gd name="T11" fmla="*/ 81 h 82"/>
                <a:gd name="T12" fmla="*/ 46 w 82"/>
                <a:gd name="T13" fmla="*/ 81 h 82"/>
                <a:gd name="T14" fmla="*/ 54 w 82"/>
                <a:gd name="T15" fmla="*/ 79 h 82"/>
                <a:gd name="T16" fmla="*/ 61 w 82"/>
                <a:gd name="T17" fmla="*/ 75 h 82"/>
                <a:gd name="T18" fmla="*/ 68 w 82"/>
                <a:gd name="T19" fmla="*/ 71 h 82"/>
                <a:gd name="T20" fmla="*/ 73 w 82"/>
                <a:gd name="T21" fmla="*/ 65 h 82"/>
                <a:gd name="T22" fmla="*/ 77 w 82"/>
                <a:gd name="T23" fmla="*/ 58 h 82"/>
                <a:gd name="T24" fmla="*/ 80 w 82"/>
                <a:gd name="T25" fmla="*/ 51 h 82"/>
                <a:gd name="T26" fmla="*/ 81 w 82"/>
                <a:gd name="T27" fmla="*/ 43 h 82"/>
                <a:gd name="T28" fmla="*/ 81 w 82"/>
                <a:gd name="T29" fmla="*/ 35 h 82"/>
                <a:gd name="T30" fmla="*/ 79 w 82"/>
                <a:gd name="T31" fmla="*/ 27 h 82"/>
                <a:gd name="T32" fmla="*/ 75 w 82"/>
                <a:gd name="T33" fmla="*/ 20 h 82"/>
                <a:gd name="T34" fmla="*/ 71 w 82"/>
                <a:gd name="T35" fmla="*/ 13 h 82"/>
                <a:gd name="T36" fmla="*/ 65 w 82"/>
                <a:gd name="T37" fmla="*/ 8 h 82"/>
                <a:gd name="T38" fmla="*/ 58 w 82"/>
                <a:gd name="T39" fmla="*/ 4 h 82"/>
                <a:gd name="T40" fmla="*/ 51 w 82"/>
                <a:gd name="T41" fmla="*/ 1 h 82"/>
                <a:gd name="T42" fmla="*/ 43 w 82"/>
                <a:gd name="T43" fmla="*/ 0 h 82"/>
                <a:gd name="T44" fmla="*/ 35 w 82"/>
                <a:gd name="T45" fmla="*/ 0 h 82"/>
                <a:gd name="T46" fmla="*/ 27 w 82"/>
                <a:gd name="T47" fmla="*/ 2 h 82"/>
                <a:gd name="T48" fmla="*/ 20 w 82"/>
                <a:gd name="T49" fmla="*/ 6 h 82"/>
                <a:gd name="T50" fmla="*/ 13 w 82"/>
                <a:gd name="T51" fmla="*/ 10 h 82"/>
                <a:gd name="T52" fmla="*/ 8 w 82"/>
                <a:gd name="T53" fmla="*/ 16 h 82"/>
                <a:gd name="T54" fmla="*/ 4 w 82"/>
                <a:gd name="T55" fmla="*/ 23 h 82"/>
                <a:gd name="T56" fmla="*/ 1 w 82"/>
                <a:gd name="T57" fmla="*/ 30 h 82"/>
                <a:gd name="T58" fmla="*/ 0 w 82"/>
                <a:gd name="T59" fmla="*/ 38 h 82"/>
                <a:gd name="T60" fmla="*/ 0 w 82"/>
                <a:gd name="T61" fmla="*/ 46 h 82"/>
                <a:gd name="T62" fmla="*/ 2 w 82"/>
                <a:gd name="T63" fmla="*/ 54 h 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2" h="82">
                  <a:moveTo>
                    <a:pt x="4" y="57"/>
                  </a:moveTo>
                  <a:lnTo>
                    <a:pt x="6" y="61"/>
                  </a:lnTo>
                  <a:lnTo>
                    <a:pt x="8" y="64"/>
                  </a:lnTo>
                  <a:lnTo>
                    <a:pt x="10" y="68"/>
                  </a:lnTo>
                  <a:lnTo>
                    <a:pt x="13" y="70"/>
                  </a:lnTo>
                  <a:lnTo>
                    <a:pt x="16" y="73"/>
                  </a:lnTo>
                  <a:lnTo>
                    <a:pt x="19" y="75"/>
                  </a:lnTo>
                  <a:lnTo>
                    <a:pt x="23" y="77"/>
                  </a:lnTo>
                  <a:lnTo>
                    <a:pt x="26" y="78"/>
                  </a:lnTo>
                  <a:lnTo>
                    <a:pt x="30" y="80"/>
                  </a:lnTo>
                  <a:lnTo>
                    <a:pt x="34" y="80"/>
                  </a:lnTo>
                  <a:lnTo>
                    <a:pt x="38" y="81"/>
                  </a:lnTo>
                  <a:lnTo>
                    <a:pt x="42" y="81"/>
                  </a:lnTo>
                  <a:lnTo>
                    <a:pt x="46" y="81"/>
                  </a:lnTo>
                  <a:lnTo>
                    <a:pt x="50" y="80"/>
                  </a:lnTo>
                  <a:lnTo>
                    <a:pt x="54" y="79"/>
                  </a:lnTo>
                  <a:lnTo>
                    <a:pt x="57" y="77"/>
                  </a:lnTo>
                  <a:lnTo>
                    <a:pt x="61" y="75"/>
                  </a:lnTo>
                  <a:lnTo>
                    <a:pt x="65" y="73"/>
                  </a:lnTo>
                  <a:lnTo>
                    <a:pt x="68" y="71"/>
                  </a:lnTo>
                  <a:lnTo>
                    <a:pt x="70" y="68"/>
                  </a:lnTo>
                  <a:lnTo>
                    <a:pt x="73" y="65"/>
                  </a:lnTo>
                  <a:lnTo>
                    <a:pt x="75" y="62"/>
                  </a:lnTo>
                  <a:lnTo>
                    <a:pt x="77" y="58"/>
                  </a:lnTo>
                  <a:lnTo>
                    <a:pt x="78" y="55"/>
                  </a:lnTo>
                  <a:lnTo>
                    <a:pt x="80" y="51"/>
                  </a:lnTo>
                  <a:lnTo>
                    <a:pt x="80" y="47"/>
                  </a:lnTo>
                  <a:lnTo>
                    <a:pt x="81" y="43"/>
                  </a:lnTo>
                  <a:lnTo>
                    <a:pt x="81" y="39"/>
                  </a:lnTo>
                  <a:lnTo>
                    <a:pt x="81" y="35"/>
                  </a:lnTo>
                  <a:lnTo>
                    <a:pt x="80" y="31"/>
                  </a:lnTo>
                  <a:lnTo>
                    <a:pt x="79" y="27"/>
                  </a:lnTo>
                  <a:lnTo>
                    <a:pt x="77" y="24"/>
                  </a:lnTo>
                  <a:lnTo>
                    <a:pt x="75" y="20"/>
                  </a:lnTo>
                  <a:lnTo>
                    <a:pt x="73" y="17"/>
                  </a:lnTo>
                  <a:lnTo>
                    <a:pt x="71" y="13"/>
                  </a:lnTo>
                  <a:lnTo>
                    <a:pt x="68" y="11"/>
                  </a:lnTo>
                  <a:lnTo>
                    <a:pt x="65" y="8"/>
                  </a:lnTo>
                  <a:lnTo>
                    <a:pt x="62" y="6"/>
                  </a:lnTo>
                  <a:lnTo>
                    <a:pt x="58" y="4"/>
                  </a:lnTo>
                  <a:lnTo>
                    <a:pt x="55" y="3"/>
                  </a:lnTo>
                  <a:lnTo>
                    <a:pt x="51" y="1"/>
                  </a:lnTo>
                  <a:lnTo>
                    <a:pt x="47" y="1"/>
                  </a:lnTo>
                  <a:lnTo>
                    <a:pt x="43" y="0"/>
                  </a:lnTo>
                  <a:lnTo>
                    <a:pt x="39" y="0"/>
                  </a:lnTo>
                  <a:lnTo>
                    <a:pt x="35" y="0"/>
                  </a:lnTo>
                  <a:lnTo>
                    <a:pt x="31" y="1"/>
                  </a:lnTo>
                  <a:lnTo>
                    <a:pt x="27" y="2"/>
                  </a:lnTo>
                  <a:lnTo>
                    <a:pt x="24" y="4"/>
                  </a:lnTo>
                  <a:lnTo>
                    <a:pt x="20" y="6"/>
                  </a:lnTo>
                  <a:lnTo>
                    <a:pt x="17" y="8"/>
                  </a:lnTo>
                  <a:lnTo>
                    <a:pt x="13" y="10"/>
                  </a:lnTo>
                  <a:lnTo>
                    <a:pt x="11" y="13"/>
                  </a:lnTo>
                  <a:lnTo>
                    <a:pt x="8" y="16"/>
                  </a:lnTo>
                  <a:lnTo>
                    <a:pt x="6" y="19"/>
                  </a:lnTo>
                  <a:lnTo>
                    <a:pt x="4" y="23"/>
                  </a:lnTo>
                  <a:lnTo>
                    <a:pt x="3" y="26"/>
                  </a:lnTo>
                  <a:lnTo>
                    <a:pt x="1" y="30"/>
                  </a:lnTo>
                  <a:lnTo>
                    <a:pt x="1" y="34"/>
                  </a:lnTo>
                  <a:lnTo>
                    <a:pt x="0" y="38"/>
                  </a:lnTo>
                  <a:lnTo>
                    <a:pt x="0" y="42"/>
                  </a:lnTo>
                  <a:lnTo>
                    <a:pt x="0" y="46"/>
                  </a:lnTo>
                  <a:lnTo>
                    <a:pt x="1" y="50"/>
                  </a:lnTo>
                  <a:lnTo>
                    <a:pt x="2" y="54"/>
                  </a:lnTo>
                  <a:lnTo>
                    <a:pt x="4" y="57"/>
                  </a:lnTo>
                </a:path>
              </a:pathLst>
            </a:custGeom>
            <a:solidFill>
              <a:srgbClr val="A3CAE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56" name="Freeform 251"/>
            <p:cNvSpPr>
              <a:spLocks/>
            </p:cNvSpPr>
            <p:nvPr/>
          </p:nvSpPr>
          <p:spPr bwMode="auto">
            <a:xfrm>
              <a:off x="361" y="316"/>
              <a:ext cx="78" cy="77"/>
            </a:xfrm>
            <a:custGeom>
              <a:avLst/>
              <a:gdLst>
                <a:gd name="T0" fmla="*/ 6 w 78"/>
                <a:gd name="T1" fmla="*/ 57 h 77"/>
                <a:gd name="T2" fmla="*/ 10 w 78"/>
                <a:gd name="T3" fmla="*/ 63 h 77"/>
                <a:gd name="T4" fmla="*/ 16 w 78"/>
                <a:gd name="T5" fmla="*/ 68 h 77"/>
                <a:gd name="T6" fmla="*/ 22 w 78"/>
                <a:gd name="T7" fmla="*/ 72 h 77"/>
                <a:gd name="T8" fmla="*/ 29 w 78"/>
                <a:gd name="T9" fmla="*/ 75 h 77"/>
                <a:gd name="T10" fmla="*/ 36 w 78"/>
                <a:gd name="T11" fmla="*/ 76 h 77"/>
                <a:gd name="T12" fmla="*/ 44 w 78"/>
                <a:gd name="T13" fmla="*/ 76 h 77"/>
                <a:gd name="T14" fmla="*/ 51 w 78"/>
                <a:gd name="T15" fmla="*/ 74 h 77"/>
                <a:gd name="T16" fmla="*/ 58 w 78"/>
                <a:gd name="T17" fmla="*/ 71 h 77"/>
                <a:gd name="T18" fmla="*/ 64 w 78"/>
                <a:gd name="T19" fmla="*/ 66 h 77"/>
                <a:gd name="T20" fmla="*/ 69 w 78"/>
                <a:gd name="T21" fmla="*/ 61 h 77"/>
                <a:gd name="T22" fmla="*/ 73 w 78"/>
                <a:gd name="T23" fmla="*/ 55 h 77"/>
                <a:gd name="T24" fmla="*/ 76 w 78"/>
                <a:gd name="T25" fmla="*/ 48 h 77"/>
                <a:gd name="T26" fmla="*/ 77 w 78"/>
                <a:gd name="T27" fmla="*/ 41 h 77"/>
                <a:gd name="T28" fmla="*/ 77 w 78"/>
                <a:gd name="T29" fmla="*/ 33 h 77"/>
                <a:gd name="T30" fmla="*/ 75 w 78"/>
                <a:gd name="T31" fmla="*/ 26 h 77"/>
                <a:gd name="T32" fmla="*/ 71 w 78"/>
                <a:gd name="T33" fmla="*/ 19 h 77"/>
                <a:gd name="T34" fmla="*/ 67 w 78"/>
                <a:gd name="T35" fmla="*/ 13 h 77"/>
                <a:gd name="T36" fmla="*/ 61 w 78"/>
                <a:gd name="T37" fmla="*/ 8 h 77"/>
                <a:gd name="T38" fmla="*/ 55 w 78"/>
                <a:gd name="T39" fmla="*/ 4 h 77"/>
                <a:gd name="T40" fmla="*/ 48 w 78"/>
                <a:gd name="T41" fmla="*/ 1 h 77"/>
                <a:gd name="T42" fmla="*/ 41 w 78"/>
                <a:gd name="T43" fmla="*/ 0 h 77"/>
                <a:gd name="T44" fmla="*/ 33 w 78"/>
                <a:gd name="T45" fmla="*/ 0 h 77"/>
                <a:gd name="T46" fmla="*/ 26 w 78"/>
                <a:gd name="T47" fmla="*/ 2 h 77"/>
                <a:gd name="T48" fmla="*/ 19 w 78"/>
                <a:gd name="T49" fmla="*/ 5 h 77"/>
                <a:gd name="T50" fmla="*/ 13 w 78"/>
                <a:gd name="T51" fmla="*/ 9 h 77"/>
                <a:gd name="T52" fmla="*/ 8 w 78"/>
                <a:gd name="T53" fmla="*/ 15 h 77"/>
                <a:gd name="T54" fmla="*/ 4 w 78"/>
                <a:gd name="T55" fmla="*/ 21 h 77"/>
                <a:gd name="T56" fmla="*/ 1 w 78"/>
                <a:gd name="T57" fmla="*/ 28 h 77"/>
                <a:gd name="T58" fmla="*/ 0 w 78"/>
                <a:gd name="T59" fmla="*/ 35 h 77"/>
                <a:gd name="T60" fmla="*/ 0 w 78"/>
                <a:gd name="T61" fmla="*/ 43 h 77"/>
                <a:gd name="T62" fmla="*/ 2 w 78"/>
                <a:gd name="T63" fmla="*/ 50 h 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8" h="77">
                  <a:moveTo>
                    <a:pt x="4" y="54"/>
                  </a:moveTo>
                  <a:lnTo>
                    <a:pt x="6" y="57"/>
                  </a:lnTo>
                  <a:lnTo>
                    <a:pt x="8" y="60"/>
                  </a:lnTo>
                  <a:lnTo>
                    <a:pt x="10" y="63"/>
                  </a:lnTo>
                  <a:lnTo>
                    <a:pt x="13" y="66"/>
                  </a:lnTo>
                  <a:lnTo>
                    <a:pt x="16" y="68"/>
                  </a:lnTo>
                  <a:lnTo>
                    <a:pt x="19" y="70"/>
                  </a:lnTo>
                  <a:lnTo>
                    <a:pt x="22" y="72"/>
                  </a:lnTo>
                  <a:lnTo>
                    <a:pt x="25" y="74"/>
                  </a:lnTo>
                  <a:lnTo>
                    <a:pt x="29" y="75"/>
                  </a:lnTo>
                  <a:lnTo>
                    <a:pt x="33" y="76"/>
                  </a:lnTo>
                  <a:lnTo>
                    <a:pt x="36" y="76"/>
                  </a:lnTo>
                  <a:lnTo>
                    <a:pt x="40" y="76"/>
                  </a:lnTo>
                  <a:lnTo>
                    <a:pt x="44" y="76"/>
                  </a:lnTo>
                  <a:lnTo>
                    <a:pt x="47" y="75"/>
                  </a:lnTo>
                  <a:lnTo>
                    <a:pt x="51" y="74"/>
                  </a:lnTo>
                  <a:lnTo>
                    <a:pt x="55" y="73"/>
                  </a:lnTo>
                  <a:lnTo>
                    <a:pt x="58" y="71"/>
                  </a:lnTo>
                  <a:lnTo>
                    <a:pt x="61" y="69"/>
                  </a:lnTo>
                  <a:lnTo>
                    <a:pt x="64" y="66"/>
                  </a:lnTo>
                  <a:lnTo>
                    <a:pt x="67" y="64"/>
                  </a:lnTo>
                  <a:lnTo>
                    <a:pt x="69" y="61"/>
                  </a:lnTo>
                  <a:lnTo>
                    <a:pt x="71" y="58"/>
                  </a:lnTo>
                  <a:lnTo>
                    <a:pt x="73" y="55"/>
                  </a:lnTo>
                  <a:lnTo>
                    <a:pt x="75" y="51"/>
                  </a:lnTo>
                  <a:lnTo>
                    <a:pt x="76" y="48"/>
                  </a:lnTo>
                  <a:lnTo>
                    <a:pt x="76" y="44"/>
                  </a:lnTo>
                  <a:lnTo>
                    <a:pt x="77" y="41"/>
                  </a:lnTo>
                  <a:lnTo>
                    <a:pt x="77" y="37"/>
                  </a:lnTo>
                  <a:lnTo>
                    <a:pt x="77" y="33"/>
                  </a:lnTo>
                  <a:lnTo>
                    <a:pt x="76" y="30"/>
                  </a:lnTo>
                  <a:lnTo>
                    <a:pt x="75" y="26"/>
                  </a:lnTo>
                  <a:lnTo>
                    <a:pt x="73" y="22"/>
                  </a:lnTo>
                  <a:lnTo>
                    <a:pt x="71" y="19"/>
                  </a:lnTo>
                  <a:lnTo>
                    <a:pt x="69" y="16"/>
                  </a:lnTo>
                  <a:lnTo>
                    <a:pt x="67" y="13"/>
                  </a:lnTo>
                  <a:lnTo>
                    <a:pt x="64" y="10"/>
                  </a:lnTo>
                  <a:lnTo>
                    <a:pt x="61" y="8"/>
                  </a:lnTo>
                  <a:lnTo>
                    <a:pt x="58" y="6"/>
                  </a:lnTo>
                  <a:lnTo>
                    <a:pt x="55" y="4"/>
                  </a:lnTo>
                  <a:lnTo>
                    <a:pt x="52" y="2"/>
                  </a:lnTo>
                  <a:lnTo>
                    <a:pt x="48" y="1"/>
                  </a:lnTo>
                  <a:lnTo>
                    <a:pt x="44" y="0"/>
                  </a:lnTo>
                  <a:lnTo>
                    <a:pt x="41" y="0"/>
                  </a:lnTo>
                  <a:lnTo>
                    <a:pt x="37" y="0"/>
                  </a:lnTo>
                  <a:lnTo>
                    <a:pt x="33" y="0"/>
                  </a:lnTo>
                  <a:lnTo>
                    <a:pt x="30" y="1"/>
                  </a:lnTo>
                  <a:lnTo>
                    <a:pt x="26" y="2"/>
                  </a:lnTo>
                  <a:lnTo>
                    <a:pt x="22" y="3"/>
                  </a:lnTo>
                  <a:lnTo>
                    <a:pt x="19" y="5"/>
                  </a:lnTo>
                  <a:lnTo>
                    <a:pt x="16" y="7"/>
                  </a:lnTo>
                  <a:lnTo>
                    <a:pt x="13" y="9"/>
                  </a:lnTo>
                  <a:lnTo>
                    <a:pt x="10" y="12"/>
                  </a:lnTo>
                  <a:lnTo>
                    <a:pt x="8" y="15"/>
                  </a:lnTo>
                  <a:lnTo>
                    <a:pt x="6" y="18"/>
                  </a:lnTo>
                  <a:lnTo>
                    <a:pt x="4" y="21"/>
                  </a:lnTo>
                  <a:lnTo>
                    <a:pt x="2" y="25"/>
                  </a:lnTo>
                  <a:lnTo>
                    <a:pt x="1" y="28"/>
                  </a:lnTo>
                  <a:lnTo>
                    <a:pt x="1" y="32"/>
                  </a:lnTo>
                  <a:lnTo>
                    <a:pt x="0" y="35"/>
                  </a:lnTo>
                  <a:lnTo>
                    <a:pt x="0" y="39"/>
                  </a:lnTo>
                  <a:lnTo>
                    <a:pt x="0" y="43"/>
                  </a:lnTo>
                  <a:lnTo>
                    <a:pt x="1" y="46"/>
                  </a:lnTo>
                  <a:lnTo>
                    <a:pt x="2" y="50"/>
                  </a:lnTo>
                  <a:lnTo>
                    <a:pt x="4" y="54"/>
                  </a:lnTo>
                </a:path>
              </a:pathLst>
            </a:custGeom>
            <a:solidFill>
              <a:srgbClr val="A6CEE3"/>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57" name="Freeform 252"/>
            <p:cNvSpPr>
              <a:spLocks/>
            </p:cNvSpPr>
            <p:nvPr/>
          </p:nvSpPr>
          <p:spPr bwMode="auto">
            <a:xfrm>
              <a:off x="366" y="317"/>
              <a:ext cx="72" cy="73"/>
            </a:xfrm>
            <a:custGeom>
              <a:avLst/>
              <a:gdLst>
                <a:gd name="T0" fmla="*/ 5 w 72"/>
                <a:gd name="T1" fmla="*/ 54 h 73"/>
                <a:gd name="T2" fmla="*/ 9 w 72"/>
                <a:gd name="T3" fmla="*/ 60 h 73"/>
                <a:gd name="T4" fmla="*/ 14 w 72"/>
                <a:gd name="T5" fmla="*/ 65 h 73"/>
                <a:gd name="T6" fmla="*/ 20 w 72"/>
                <a:gd name="T7" fmla="*/ 68 h 73"/>
                <a:gd name="T8" fmla="*/ 26 w 72"/>
                <a:gd name="T9" fmla="*/ 71 h 73"/>
                <a:gd name="T10" fmla="*/ 33 w 72"/>
                <a:gd name="T11" fmla="*/ 72 h 73"/>
                <a:gd name="T12" fmla="*/ 40 w 72"/>
                <a:gd name="T13" fmla="*/ 72 h 73"/>
                <a:gd name="T14" fmla="*/ 47 w 72"/>
                <a:gd name="T15" fmla="*/ 70 h 73"/>
                <a:gd name="T16" fmla="*/ 53 w 72"/>
                <a:gd name="T17" fmla="*/ 67 h 73"/>
                <a:gd name="T18" fmla="*/ 59 w 72"/>
                <a:gd name="T19" fmla="*/ 63 h 73"/>
                <a:gd name="T20" fmla="*/ 64 w 72"/>
                <a:gd name="T21" fmla="*/ 57 h 73"/>
                <a:gd name="T22" fmla="*/ 68 w 72"/>
                <a:gd name="T23" fmla="*/ 51 h 73"/>
                <a:gd name="T24" fmla="*/ 70 w 72"/>
                <a:gd name="T25" fmla="*/ 45 h 73"/>
                <a:gd name="T26" fmla="*/ 71 w 72"/>
                <a:gd name="T27" fmla="*/ 38 h 73"/>
                <a:gd name="T28" fmla="*/ 71 w 72"/>
                <a:gd name="T29" fmla="*/ 31 h 73"/>
                <a:gd name="T30" fmla="*/ 69 w 72"/>
                <a:gd name="T31" fmla="*/ 24 h 73"/>
                <a:gd name="T32" fmla="*/ 66 w 72"/>
                <a:gd name="T33" fmla="*/ 18 h 73"/>
                <a:gd name="T34" fmla="*/ 62 w 72"/>
                <a:gd name="T35" fmla="*/ 12 h 73"/>
                <a:gd name="T36" fmla="*/ 57 w 72"/>
                <a:gd name="T37" fmla="*/ 7 h 73"/>
                <a:gd name="T38" fmla="*/ 51 w 72"/>
                <a:gd name="T39" fmla="*/ 4 h 73"/>
                <a:gd name="T40" fmla="*/ 45 w 72"/>
                <a:gd name="T41" fmla="*/ 1 h 73"/>
                <a:gd name="T42" fmla="*/ 38 w 72"/>
                <a:gd name="T43" fmla="*/ 0 h 73"/>
                <a:gd name="T44" fmla="*/ 31 w 72"/>
                <a:gd name="T45" fmla="*/ 0 h 73"/>
                <a:gd name="T46" fmla="*/ 24 w 72"/>
                <a:gd name="T47" fmla="*/ 2 h 73"/>
                <a:gd name="T48" fmla="*/ 18 w 72"/>
                <a:gd name="T49" fmla="*/ 5 h 73"/>
                <a:gd name="T50" fmla="*/ 12 w 72"/>
                <a:gd name="T51" fmla="*/ 9 h 73"/>
                <a:gd name="T52" fmla="*/ 7 w 72"/>
                <a:gd name="T53" fmla="*/ 15 h 73"/>
                <a:gd name="T54" fmla="*/ 4 w 72"/>
                <a:gd name="T55" fmla="*/ 21 h 73"/>
                <a:gd name="T56" fmla="*/ 1 w 72"/>
                <a:gd name="T57" fmla="*/ 27 h 73"/>
                <a:gd name="T58" fmla="*/ 0 w 72"/>
                <a:gd name="T59" fmla="*/ 34 h 73"/>
                <a:gd name="T60" fmla="*/ 0 w 72"/>
                <a:gd name="T61" fmla="*/ 41 h 73"/>
                <a:gd name="T62" fmla="*/ 2 w 72"/>
                <a:gd name="T63" fmla="*/ 48 h 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2" h="73">
                  <a:moveTo>
                    <a:pt x="3" y="51"/>
                  </a:moveTo>
                  <a:lnTo>
                    <a:pt x="5" y="54"/>
                  </a:lnTo>
                  <a:lnTo>
                    <a:pt x="7" y="57"/>
                  </a:lnTo>
                  <a:lnTo>
                    <a:pt x="9" y="60"/>
                  </a:lnTo>
                  <a:lnTo>
                    <a:pt x="11" y="63"/>
                  </a:lnTo>
                  <a:lnTo>
                    <a:pt x="14" y="65"/>
                  </a:lnTo>
                  <a:lnTo>
                    <a:pt x="17" y="67"/>
                  </a:lnTo>
                  <a:lnTo>
                    <a:pt x="20" y="68"/>
                  </a:lnTo>
                  <a:lnTo>
                    <a:pt x="23" y="70"/>
                  </a:lnTo>
                  <a:lnTo>
                    <a:pt x="26" y="71"/>
                  </a:lnTo>
                  <a:lnTo>
                    <a:pt x="30" y="71"/>
                  </a:lnTo>
                  <a:lnTo>
                    <a:pt x="33" y="72"/>
                  </a:lnTo>
                  <a:lnTo>
                    <a:pt x="36" y="72"/>
                  </a:lnTo>
                  <a:lnTo>
                    <a:pt x="40" y="72"/>
                  </a:lnTo>
                  <a:lnTo>
                    <a:pt x="43" y="71"/>
                  </a:lnTo>
                  <a:lnTo>
                    <a:pt x="47" y="70"/>
                  </a:lnTo>
                  <a:lnTo>
                    <a:pt x="50" y="68"/>
                  </a:lnTo>
                  <a:lnTo>
                    <a:pt x="53" y="67"/>
                  </a:lnTo>
                  <a:lnTo>
                    <a:pt x="56" y="65"/>
                  </a:lnTo>
                  <a:lnTo>
                    <a:pt x="59" y="63"/>
                  </a:lnTo>
                  <a:lnTo>
                    <a:pt x="62" y="60"/>
                  </a:lnTo>
                  <a:lnTo>
                    <a:pt x="64" y="57"/>
                  </a:lnTo>
                  <a:lnTo>
                    <a:pt x="66" y="54"/>
                  </a:lnTo>
                  <a:lnTo>
                    <a:pt x="68" y="51"/>
                  </a:lnTo>
                  <a:lnTo>
                    <a:pt x="69" y="48"/>
                  </a:lnTo>
                  <a:lnTo>
                    <a:pt x="70" y="45"/>
                  </a:lnTo>
                  <a:lnTo>
                    <a:pt x="71" y="42"/>
                  </a:lnTo>
                  <a:lnTo>
                    <a:pt x="71" y="38"/>
                  </a:lnTo>
                  <a:lnTo>
                    <a:pt x="71" y="35"/>
                  </a:lnTo>
                  <a:lnTo>
                    <a:pt x="71" y="31"/>
                  </a:lnTo>
                  <a:lnTo>
                    <a:pt x="70" y="28"/>
                  </a:lnTo>
                  <a:lnTo>
                    <a:pt x="69" y="24"/>
                  </a:lnTo>
                  <a:lnTo>
                    <a:pt x="68" y="21"/>
                  </a:lnTo>
                  <a:lnTo>
                    <a:pt x="66" y="18"/>
                  </a:lnTo>
                  <a:lnTo>
                    <a:pt x="64" y="15"/>
                  </a:lnTo>
                  <a:lnTo>
                    <a:pt x="62" y="12"/>
                  </a:lnTo>
                  <a:lnTo>
                    <a:pt x="60" y="9"/>
                  </a:lnTo>
                  <a:lnTo>
                    <a:pt x="57" y="7"/>
                  </a:lnTo>
                  <a:lnTo>
                    <a:pt x="54" y="5"/>
                  </a:lnTo>
                  <a:lnTo>
                    <a:pt x="51" y="4"/>
                  </a:lnTo>
                  <a:lnTo>
                    <a:pt x="48" y="2"/>
                  </a:lnTo>
                  <a:lnTo>
                    <a:pt x="45" y="1"/>
                  </a:lnTo>
                  <a:lnTo>
                    <a:pt x="41" y="1"/>
                  </a:lnTo>
                  <a:lnTo>
                    <a:pt x="38" y="0"/>
                  </a:lnTo>
                  <a:lnTo>
                    <a:pt x="35" y="0"/>
                  </a:lnTo>
                  <a:lnTo>
                    <a:pt x="31" y="0"/>
                  </a:lnTo>
                  <a:lnTo>
                    <a:pt x="28" y="1"/>
                  </a:lnTo>
                  <a:lnTo>
                    <a:pt x="24" y="2"/>
                  </a:lnTo>
                  <a:lnTo>
                    <a:pt x="21" y="4"/>
                  </a:lnTo>
                  <a:lnTo>
                    <a:pt x="18" y="5"/>
                  </a:lnTo>
                  <a:lnTo>
                    <a:pt x="15" y="7"/>
                  </a:lnTo>
                  <a:lnTo>
                    <a:pt x="12" y="9"/>
                  </a:lnTo>
                  <a:lnTo>
                    <a:pt x="9" y="12"/>
                  </a:lnTo>
                  <a:lnTo>
                    <a:pt x="7" y="15"/>
                  </a:lnTo>
                  <a:lnTo>
                    <a:pt x="5" y="18"/>
                  </a:lnTo>
                  <a:lnTo>
                    <a:pt x="4" y="21"/>
                  </a:lnTo>
                  <a:lnTo>
                    <a:pt x="2" y="24"/>
                  </a:lnTo>
                  <a:lnTo>
                    <a:pt x="1" y="27"/>
                  </a:lnTo>
                  <a:lnTo>
                    <a:pt x="0" y="30"/>
                  </a:lnTo>
                  <a:lnTo>
                    <a:pt x="0" y="34"/>
                  </a:lnTo>
                  <a:lnTo>
                    <a:pt x="0" y="37"/>
                  </a:lnTo>
                  <a:lnTo>
                    <a:pt x="0" y="41"/>
                  </a:lnTo>
                  <a:lnTo>
                    <a:pt x="1" y="44"/>
                  </a:lnTo>
                  <a:lnTo>
                    <a:pt x="2" y="48"/>
                  </a:lnTo>
                  <a:lnTo>
                    <a:pt x="3" y="51"/>
                  </a:lnTo>
                </a:path>
              </a:pathLst>
            </a:custGeom>
            <a:solidFill>
              <a:srgbClr val="A9D1E5"/>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58" name="Freeform 253"/>
            <p:cNvSpPr>
              <a:spLocks/>
            </p:cNvSpPr>
            <p:nvPr/>
          </p:nvSpPr>
          <p:spPr bwMode="auto">
            <a:xfrm>
              <a:off x="162" y="551"/>
              <a:ext cx="117" cy="29"/>
            </a:xfrm>
            <a:custGeom>
              <a:avLst/>
              <a:gdLst>
                <a:gd name="T0" fmla="*/ 0 w 117"/>
                <a:gd name="T1" fmla="*/ 0 h 29"/>
                <a:gd name="T2" fmla="*/ 1 w 117"/>
                <a:gd name="T3" fmla="*/ 1 h 29"/>
                <a:gd name="T4" fmla="*/ 3 w 117"/>
                <a:gd name="T5" fmla="*/ 3 h 29"/>
                <a:gd name="T6" fmla="*/ 6 w 117"/>
                <a:gd name="T7" fmla="*/ 5 h 29"/>
                <a:gd name="T8" fmla="*/ 11 w 117"/>
                <a:gd name="T9" fmla="*/ 7 h 29"/>
                <a:gd name="T10" fmla="*/ 15 w 117"/>
                <a:gd name="T11" fmla="*/ 9 h 29"/>
                <a:gd name="T12" fmla="*/ 21 w 117"/>
                <a:gd name="T13" fmla="*/ 11 h 29"/>
                <a:gd name="T14" fmla="*/ 28 w 117"/>
                <a:gd name="T15" fmla="*/ 14 h 29"/>
                <a:gd name="T16" fmla="*/ 35 w 117"/>
                <a:gd name="T17" fmla="*/ 16 h 29"/>
                <a:gd name="T18" fmla="*/ 43 w 117"/>
                <a:gd name="T19" fmla="*/ 18 h 29"/>
                <a:gd name="T20" fmla="*/ 52 w 117"/>
                <a:gd name="T21" fmla="*/ 20 h 29"/>
                <a:gd name="T22" fmla="*/ 61 w 117"/>
                <a:gd name="T23" fmla="*/ 22 h 29"/>
                <a:gd name="T24" fmla="*/ 71 w 117"/>
                <a:gd name="T25" fmla="*/ 24 h 29"/>
                <a:gd name="T26" fmla="*/ 82 w 117"/>
                <a:gd name="T27" fmla="*/ 26 h 29"/>
                <a:gd name="T28" fmla="*/ 93 w 117"/>
                <a:gd name="T29" fmla="*/ 27 h 29"/>
                <a:gd name="T30" fmla="*/ 104 w 117"/>
                <a:gd name="T31" fmla="*/ 28 h 29"/>
                <a:gd name="T32" fmla="*/ 116 w 117"/>
                <a:gd name="T33" fmla="*/ 28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7" h="29">
                  <a:moveTo>
                    <a:pt x="0" y="0"/>
                  </a:moveTo>
                  <a:lnTo>
                    <a:pt x="1" y="1"/>
                  </a:lnTo>
                  <a:lnTo>
                    <a:pt x="3" y="3"/>
                  </a:lnTo>
                  <a:lnTo>
                    <a:pt x="6" y="5"/>
                  </a:lnTo>
                  <a:lnTo>
                    <a:pt x="11" y="7"/>
                  </a:lnTo>
                  <a:lnTo>
                    <a:pt x="15" y="9"/>
                  </a:lnTo>
                  <a:lnTo>
                    <a:pt x="21" y="11"/>
                  </a:lnTo>
                  <a:lnTo>
                    <a:pt x="28" y="14"/>
                  </a:lnTo>
                  <a:lnTo>
                    <a:pt x="35" y="16"/>
                  </a:lnTo>
                  <a:lnTo>
                    <a:pt x="43" y="18"/>
                  </a:lnTo>
                  <a:lnTo>
                    <a:pt x="52" y="20"/>
                  </a:lnTo>
                  <a:lnTo>
                    <a:pt x="61" y="22"/>
                  </a:lnTo>
                  <a:lnTo>
                    <a:pt x="71" y="24"/>
                  </a:lnTo>
                  <a:lnTo>
                    <a:pt x="82" y="26"/>
                  </a:lnTo>
                  <a:lnTo>
                    <a:pt x="93" y="27"/>
                  </a:lnTo>
                  <a:lnTo>
                    <a:pt x="104" y="28"/>
                  </a:lnTo>
                  <a:lnTo>
                    <a:pt x="116" y="28"/>
                  </a:lnTo>
                </a:path>
              </a:pathLst>
            </a:custGeom>
            <a:noFill/>
            <a:ln w="12699" cap="rnd" cmpd="sng">
              <a:solidFill>
                <a:srgbClr val="72A6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59" name="Freeform 254"/>
            <p:cNvSpPr>
              <a:spLocks/>
            </p:cNvSpPr>
            <p:nvPr/>
          </p:nvSpPr>
          <p:spPr bwMode="auto">
            <a:xfrm>
              <a:off x="161" y="550"/>
              <a:ext cx="2" cy="3"/>
            </a:xfrm>
            <a:custGeom>
              <a:avLst/>
              <a:gdLst>
                <a:gd name="T0" fmla="*/ 0 w 2"/>
                <a:gd name="T1" fmla="*/ 2 h 3"/>
                <a:gd name="T2" fmla="*/ 1 w 2"/>
                <a:gd name="T3" fmla="*/ 0 h 3"/>
                <a:gd name="T4" fmla="*/ 0 w 2"/>
                <a:gd name="T5" fmla="*/ 2 h 3"/>
                <a:gd name="T6" fmla="*/ 0 60000 65536"/>
                <a:gd name="T7" fmla="*/ 0 60000 65536"/>
                <a:gd name="T8" fmla="*/ 0 60000 65536"/>
              </a:gdLst>
              <a:ahLst/>
              <a:cxnLst>
                <a:cxn ang="T6">
                  <a:pos x="T0" y="T1"/>
                </a:cxn>
                <a:cxn ang="T7">
                  <a:pos x="T2" y="T3"/>
                </a:cxn>
                <a:cxn ang="T8">
                  <a:pos x="T4" y="T5"/>
                </a:cxn>
              </a:cxnLst>
              <a:rect l="0" t="0" r="r" b="b"/>
              <a:pathLst>
                <a:path w="2" h="3">
                  <a:moveTo>
                    <a:pt x="0" y="2"/>
                  </a:moveTo>
                  <a:lnTo>
                    <a:pt x="1" y="0"/>
                  </a:lnTo>
                  <a:lnTo>
                    <a:pt x="0" y="2"/>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60" name="Freeform 255"/>
            <p:cNvSpPr>
              <a:spLocks/>
            </p:cNvSpPr>
            <p:nvPr/>
          </p:nvSpPr>
          <p:spPr bwMode="auto">
            <a:xfrm>
              <a:off x="278" y="579"/>
              <a:ext cx="1" cy="2"/>
            </a:xfrm>
            <a:custGeom>
              <a:avLst/>
              <a:gdLst>
                <a:gd name="T0" fmla="*/ 0 w 1"/>
                <a:gd name="T1" fmla="*/ 0 h 2"/>
                <a:gd name="T2" fmla="*/ 0 w 1"/>
                <a:gd name="T3" fmla="*/ 1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0" y="0"/>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61" name="Freeform 256"/>
            <p:cNvSpPr>
              <a:spLocks/>
            </p:cNvSpPr>
            <p:nvPr/>
          </p:nvSpPr>
          <p:spPr bwMode="auto">
            <a:xfrm>
              <a:off x="278" y="556"/>
              <a:ext cx="119" cy="25"/>
            </a:xfrm>
            <a:custGeom>
              <a:avLst/>
              <a:gdLst>
                <a:gd name="T0" fmla="*/ 0 w 119"/>
                <a:gd name="T1" fmla="*/ 24 h 25"/>
                <a:gd name="T2" fmla="*/ 12 w 119"/>
                <a:gd name="T3" fmla="*/ 24 h 25"/>
                <a:gd name="T4" fmla="*/ 24 w 119"/>
                <a:gd name="T5" fmla="*/ 24 h 25"/>
                <a:gd name="T6" fmla="*/ 35 w 119"/>
                <a:gd name="T7" fmla="*/ 23 h 25"/>
                <a:gd name="T8" fmla="*/ 45 w 119"/>
                <a:gd name="T9" fmla="*/ 22 h 25"/>
                <a:gd name="T10" fmla="*/ 55 w 119"/>
                <a:gd name="T11" fmla="*/ 20 h 25"/>
                <a:gd name="T12" fmla="*/ 64 w 119"/>
                <a:gd name="T13" fmla="*/ 18 h 25"/>
                <a:gd name="T14" fmla="*/ 73 w 119"/>
                <a:gd name="T15" fmla="*/ 16 h 25"/>
                <a:gd name="T16" fmla="*/ 81 w 119"/>
                <a:gd name="T17" fmla="*/ 14 h 25"/>
                <a:gd name="T18" fmla="*/ 88 w 119"/>
                <a:gd name="T19" fmla="*/ 12 h 25"/>
                <a:gd name="T20" fmla="*/ 95 w 119"/>
                <a:gd name="T21" fmla="*/ 10 h 25"/>
                <a:gd name="T22" fmla="*/ 101 w 119"/>
                <a:gd name="T23" fmla="*/ 8 h 25"/>
                <a:gd name="T24" fmla="*/ 106 w 119"/>
                <a:gd name="T25" fmla="*/ 6 h 25"/>
                <a:gd name="T26" fmla="*/ 110 w 119"/>
                <a:gd name="T27" fmla="*/ 4 h 25"/>
                <a:gd name="T28" fmla="*/ 114 w 119"/>
                <a:gd name="T29" fmla="*/ 2 h 25"/>
                <a:gd name="T30" fmla="*/ 116 w 119"/>
                <a:gd name="T31" fmla="*/ 1 h 25"/>
                <a:gd name="T32" fmla="*/ 118 w 119"/>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9" h="25">
                  <a:moveTo>
                    <a:pt x="0" y="24"/>
                  </a:moveTo>
                  <a:lnTo>
                    <a:pt x="12" y="24"/>
                  </a:lnTo>
                  <a:lnTo>
                    <a:pt x="24" y="24"/>
                  </a:lnTo>
                  <a:lnTo>
                    <a:pt x="35" y="23"/>
                  </a:lnTo>
                  <a:lnTo>
                    <a:pt x="45" y="22"/>
                  </a:lnTo>
                  <a:lnTo>
                    <a:pt x="55" y="20"/>
                  </a:lnTo>
                  <a:lnTo>
                    <a:pt x="64" y="18"/>
                  </a:lnTo>
                  <a:lnTo>
                    <a:pt x="73" y="16"/>
                  </a:lnTo>
                  <a:lnTo>
                    <a:pt x="81" y="14"/>
                  </a:lnTo>
                  <a:lnTo>
                    <a:pt x="88" y="12"/>
                  </a:lnTo>
                  <a:lnTo>
                    <a:pt x="95" y="10"/>
                  </a:lnTo>
                  <a:lnTo>
                    <a:pt x="101" y="8"/>
                  </a:lnTo>
                  <a:lnTo>
                    <a:pt x="106" y="6"/>
                  </a:lnTo>
                  <a:lnTo>
                    <a:pt x="110" y="4"/>
                  </a:lnTo>
                  <a:lnTo>
                    <a:pt x="114" y="2"/>
                  </a:lnTo>
                  <a:lnTo>
                    <a:pt x="116" y="1"/>
                  </a:lnTo>
                  <a:lnTo>
                    <a:pt x="118" y="0"/>
                  </a:lnTo>
                </a:path>
              </a:pathLst>
            </a:custGeom>
            <a:noFill/>
            <a:ln w="12699" cap="rnd" cmpd="sng">
              <a:solidFill>
                <a:srgbClr val="72A6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62" name="Freeform 257"/>
            <p:cNvSpPr>
              <a:spLocks/>
            </p:cNvSpPr>
            <p:nvPr/>
          </p:nvSpPr>
          <p:spPr bwMode="auto">
            <a:xfrm>
              <a:off x="278" y="579"/>
              <a:ext cx="1" cy="2"/>
            </a:xfrm>
            <a:custGeom>
              <a:avLst/>
              <a:gdLst>
                <a:gd name="T0" fmla="*/ 0 w 1"/>
                <a:gd name="T1" fmla="*/ 1 h 2"/>
                <a:gd name="T2" fmla="*/ 0 w 1"/>
                <a:gd name="T3" fmla="*/ 0 h 2"/>
                <a:gd name="T4" fmla="*/ 0 w 1"/>
                <a:gd name="T5" fmla="*/ 1 h 2"/>
                <a:gd name="T6" fmla="*/ 0 60000 65536"/>
                <a:gd name="T7" fmla="*/ 0 60000 65536"/>
                <a:gd name="T8" fmla="*/ 0 60000 65536"/>
              </a:gdLst>
              <a:ahLst/>
              <a:cxnLst>
                <a:cxn ang="T6">
                  <a:pos x="T0" y="T1"/>
                </a:cxn>
                <a:cxn ang="T7">
                  <a:pos x="T2" y="T3"/>
                </a:cxn>
                <a:cxn ang="T8">
                  <a:pos x="T4" y="T5"/>
                </a:cxn>
              </a:cxnLst>
              <a:rect l="0" t="0" r="r" b="b"/>
              <a:pathLst>
                <a:path w="1" h="2">
                  <a:moveTo>
                    <a:pt x="0" y="1"/>
                  </a:moveTo>
                  <a:lnTo>
                    <a:pt x="0" y="0"/>
                  </a:lnTo>
                  <a:lnTo>
                    <a:pt x="0" y="1"/>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63" name="Freeform 258"/>
            <p:cNvSpPr>
              <a:spLocks/>
            </p:cNvSpPr>
            <p:nvPr/>
          </p:nvSpPr>
          <p:spPr bwMode="auto">
            <a:xfrm>
              <a:off x="394" y="555"/>
              <a:ext cx="3" cy="1"/>
            </a:xfrm>
            <a:custGeom>
              <a:avLst/>
              <a:gdLst>
                <a:gd name="T0" fmla="*/ 0 w 3"/>
                <a:gd name="T1" fmla="*/ 0 h 1"/>
                <a:gd name="T2" fmla="*/ 2 w 3"/>
                <a:gd name="T3" fmla="*/ 0 h 1"/>
                <a:gd name="T4" fmla="*/ 0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0" y="0"/>
                  </a:moveTo>
                  <a:lnTo>
                    <a:pt x="2" y="0"/>
                  </a:lnTo>
                  <a:lnTo>
                    <a:pt x="0" y="0"/>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64" name="Freeform 259"/>
            <p:cNvSpPr>
              <a:spLocks/>
            </p:cNvSpPr>
            <p:nvPr/>
          </p:nvSpPr>
          <p:spPr bwMode="auto">
            <a:xfrm>
              <a:off x="278" y="397"/>
              <a:ext cx="203" cy="197"/>
            </a:xfrm>
            <a:custGeom>
              <a:avLst/>
              <a:gdLst>
                <a:gd name="T0" fmla="*/ 0 w 203"/>
                <a:gd name="T1" fmla="*/ 196 h 197"/>
                <a:gd name="T2" fmla="*/ 20 w 203"/>
                <a:gd name="T3" fmla="*/ 195 h 197"/>
                <a:gd name="T4" fmla="*/ 39 w 203"/>
                <a:gd name="T5" fmla="*/ 192 h 197"/>
                <a:gd name="T6" fmla="*/ 58 w 203"/>
                <a:gd name="T7" fmla="*/ 188 h 197"/>
                <a:gd name="T8" fmla="*/ 77 w 203"/>
                <a:gd name="T9" fmla="*/ 181 h 197"/>
                <a:gd name="T10" fmla="*/ 94 w 203"/>
                <a:gd name="T11" fmla="*/ 173 h 197"/>
                <a:gd name="T12" fmla="*/ 111 w 203"/>
                <a:gd name="T13" fmla="*/ 164 h 197"/>
                <a:gd name="T14" fmla="*/ 126 w 203"/>
                <a:gd name="T15" fmla="*/ 152 h 197"/>
                <a:gd name="T16" fmla="*/ 141 w 203"/>
                <a:gd name="T17" fmla="*/ 140 h 197"/>
                <a:gd name="T18" fmla="*/ 154 w 203"/>
                <a:gd name="T19" fmla="*/ 126 h 197"/>
                <a:gd name="T20" fmla="*/ 165 w 203"/>
                <a:gd name="T21" fmla="*/ 111 h 197"/>
                <a:gd name="T22" fmla="*/ 176 w 203"/>
                <a:gd name="T23" fmla="*/ 95 h 197"/>
                <a:gd name="T24" fmla="*/ 184 w 203"/>
                <a:gd name="T25" fmla="*/ 77 h 197"/>
                <a:gd name="T26" fmla="*/ 191 w 203"/>
                <a:gd name="T27" fmla="*/ 59 h 197"/>
                <a:gd name="T28" fmla="*/ 197 w 203"/>
                <a:gd name="T29" fmla="*/ 40 h 197"/>
                <a:gd name="T30" fmla="*/ 200 w 203"/>
                <a:gd name="T31" fmla="*/ 21 h 197"/>
                <a:gd name="T32" fmla="*/ 202 w 203"/>
                <a:gd name="T33" fmla="*/ 0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3" h="197">
                  <a:moveTo>
                    <a:pt x="0" y="196"/>
                  </a:moveTo>
                  <a:lnTo>
                    <a:pt x="20" y="195"/>
                  </a:lnTo>
                  <a:lnTo>
                    <a:pt x="39" y="192"/>
                  </a:lnTo>
                  <a:lnTo>
                    <a:pt x="58" y="188"/>
                  </a:lnTo>
                  <a:lnTo>
                    <a:pt x="77" y="181"/>
                  </a:lnTo>
                  <a:lnTo>
                    <a:pt x="94" y="173"/>
                  </a:lnTo>
                  <a:lnTo>
                    <a:pt x="111" y="164"/>
                  </a:lnTo>
                  <a:lnTo>
                    <a:pt x="126" y="152"/>
                  </a:lnTo>
                  <a:lnTo>
                    <a:pt x="141" y="140"/>
                  </a:lnTo>
                  <a:lnTo>
                    <a:pt x="154" y="126"/>
                  </a:lnTo>
                  <a:lnTo>
                    <a:pt x="165" y="111"/>
                  </a:lnTo>
                  <a:lnTo>
                    <a:pt x="176" y="95"/>
                  </a:lnTo>
                  <a:lnTo>
                    <a:pt x="184" y="77"/>
                  </a:lnTo>
                  <a:lnTo>
                    <a:pt x="191" y="59"/>
                  </a:lnTo>
                  <a:lnTo>
                    <a:pt x="197" y="40"/>
                  </a:lnTo>
                  <a:lnTo>
                    <a:pt x="200" y="21"/>
                  </a:lnTo>
                  <a:lnTo>
                    <a:pt x="202" y="0"/>
                  </a:lnTo>
                </a:path>
              </a:pathLst>
            </a:custGeom>
            <a:noFill/>
            <a:ln w="12699" cap="rnd" cmpd="sng">
              <a:solidFill>
                <a:srgbClr val="1F61A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65" name="Freeform 260"/>
            <p:cNvSpPr>
              <a:spLocks/>
            </p:cNvSpPr>
            <p:nvPr/>
          </p:nvSpPr>
          <p:spPr bwMode="auto">
            <a:xfrm>
              <a:off x="276" y="592"/>
              <a:ext cx="3" cy="3"/>
            </a:xfrm>
            <a:custGeom>
              <a:avLst/>
              <a:gdLst>
                <a:gd name="T0" fmla="*/ 2 w 3"/>
                <a:gd name="T1" fmla="*/ 2 h 3"/>
                <a:gd name="T2" fmla="*/ 1 w 3"/>
                <a:gd name="T3" fmla="*/ 2 h 3"/>
                <a:gd name="T4" fmla="*/ 0 w 3"/>
                <a:gd name="T5" fmla="*/ 0 h 3"/>
                <a:gd name="T6" fmla="*/ 1 w 3"/>
                <a:gd name="T7" fmla="*/ 0 h 3"/>
                <a:gd name="T8" fmla="*/ 2 w 3"/>
                <a:gd name="T9" fmla="*/ 2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2" y="2"/>
                  </a:moveTo>
                  <a:lnTo>
                    <a:pt x="1" y="2"/>
                  </a:lnTo>
                  <a:lnTo>
                    <a:pt x="0" y="0"/>
                  </a:lnTo>
                  <a:lnTo>
                    <a:pt x="1" y="0"/>
                  </a:lnTo>
                  <a:lnTo>
                    <a:pt x="2" y="2"/>
                  </a:lnTo>
                </a:path>
              </a:pathLst>
            </a:custGeom>
            <a:solidFill>
              <a:srgbClr val="1F61A9"/>
            </a:solidFill>
            <a:ln w="12699" cap="rnd" cmpd="sng">
              <a:solidFill>
                <a:srgbClr val="1F61A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66" name="Freeform 261"/>
            <p:cNvSpPr>
              <a:spLocks/>
            </p:cNvSpPr>
            <p:nvPr/>
          </p:nvSpPr>
          <p:spPr bwMode="auto">
            <a:xfrm>
              <a:off x="480" y="396"/>
              <a:ext cx="1" cy="2"/>
            </a:xfrm>
            <a:custGeom>
              <a:avLst/>
              <a:gdLst>
                <a:gd name="T0" fmla="*/ 0 w 1"/>
                <a:gd name="T1" fmla="*/ 1 h 2"/>
                <a:gd name="T2" fmla="*/ 0 w 1"/>
                <a:gd name="T3" fmla="*/ 0 h 2"/>
                <a:gd name="T4" fmla="*/ 0 w 1"/>
                <a:gd name="T5" fmla="*/ 1 h 2"/>
                <a:gd name="T6" fmla="*/ 0 60000 65536"/>
                <a:gd name="T7" fmla="*/ 0 60000 65536"/>
                <a:gd name="T8" fmla="*/ 0 60000 65536"/>
              </a:gdLst>
              <a:ahLst/>
              <a:cxnLst>
                <a:cxn ang="T6">
                  <a:pos x="T0" y="T1"/>
                </a:cxn>
                <a:cxn ang="T7">
                  <a:pos x="T2" y="T3"/>
                </a:cxn>
                <a:cxn ang="T8">
                  <a:pos x="T4" y="T5"/>
                </a:cxn>
              </a:cxnLst>
              <a:rect l="0" t="0" r="r" b="b"/>
              <a:pathLst>
                <a:path w="1" h="2">
                  <a:moveTo>
                    <a:pt x="0" y="1"/>
                  </a:moveTo>
                  <a:lnTo>
                    <a:pt x="0" y="0"/>
                  </a:lnTo>
                  <a:lnTo>
                    <a:pt x="0" y="1"/>
                  </a:lnTo>
                </a:path>
              </a:pathLst>
            </a:custGeom>
            <a:solidFill>
              <a:srgbClr val="1F61A9"/>
            </a:solidFill>
            <a:ln w="12699" cap="rnd" cmpd="sng">
              <a:solidFill>
                <a:srgbClr val="1F61A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67" name="Freeform 262"/>
            <p:cNvSpPr>
              <a:spLocks/>
            </p:cNvSpPr>
            <p:nvPr/>
          </p:nvSpPr>
          <p:spPr bwMode="auto">
            <a:xfrm>
              <a:off x="284" y="195"/>
              <a:ext cx="198" cy="204"/>
            </a:xfrm>
            <a:custGeom>
              <a:avLst/>
              <a:gdLst>
                <a:gd name="T0" fmla="*/ 197 w 198"/>
                <a:gd name="T1" fmla="*/ 203 h 204"/>
                <a:gd name="T2" fmla="*/ 196 w 198"/>
                <a:gd name="T3" fmla="*/ 182 h 204"/>
                <a:gd name="T4" fmla="*/ 193 w 198"/>
                <a:gd name="T5" fmla="*/ 163 h 204"/>
                <a:gd name="T6" fmla="*/ 189 w 198"/>
                <a:gd name="T7" fmla="*/ 144 h 204"/>
                <a:gd name="T8" fmla="*/ 182 w 198"/>
                <a:gd name="T9" fmla="*/ 125 h 204"/>
                <a:gd name="T10" fmla="*/ 174 w 198"/>
                <a:gd name="T11" fmla="*/ 108 h 204"/>
                <a:gd name="T12" fmla="*/ 164 w 198"/>
                <a:gd name="T13" fmla="*/ 91 h 204"/>
                <a:gd name="T14" fmla="*/ 153 w 198"/>
                <a:gd name="T15" fmla="*/ 76 h 204"/>
                <a:gd name="T16" fmla="*/ 140 w 198"/>
                <a:gd name="T17" fmla="*/ 61 h 204"/>
                <a:gd name="T18" fmla="*/ 126 w 198"/>
                <a:gd name="T19" fmla="*/ 48 h 204"/>
                <a:gd name="T20" fmla="*/ 111 w 198"/>
                <a:gd name="T21" fmla="*/ 37 h 204"/>
                <a:gd name="T22" fmla="*/ 95 w 198"/>
                <a:gd name="T23" fmla="*/ 26 h 204"/>
                <a:gd name="T24" fmla="*/ 78 w 198"/>
                <a:gd name="T25" fmla="*/ 17 h 204"/>
                <a:gd name="T26" fmla="*/ 59 w 198"/>
                <a:gd name="T27" fmla="*/ 10 h 204"/>
                <a:gd name="T28" fmla="*/ 40 w 198"/>
                <a:gd name="T29" fmla="*/ 5 h 204"/>
                <a:gd name="T30" fmla="*/ 21 w 198"/>
                <a:gd name="T31" fmla="*/ 2 h 204"/>
                <a:gd name="T32" fmla="*/ 0 w 198"/>
                <a:gd name="T33" fmla="*/ 0 h 2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8" h="204">
                  <a:moveTo>
                    <a:pt x="197" y="203"/>
                  </a:moveTo>
                  <a:lnTo>
                    <a:pt x="196" y="182"/>
                  </a:lnTo>
                  <a:lnTo>
                    <a:pt x="193" y="163"/>
                  </a:lnTo>
                  <a:lnTo>
                    <a:pt x="189" y="144"/>
                  </a:lnTo>
                  <a:lnTo>
                    <a:pt x="182" y="125"/>
                  </a:lnTo>
                  <a:lnTo>
                    <a:pt x="174" y="108"/>
                  </a:lnTo>
                  <a:lnTo>
                    <a:pt x="164" y="91"/>
                  </a:lnTo>
                  <a:lnTo>
                    <a:pt x="153" y="76"/>
                  </a:lnTo>
                  <a:lnTo>
                    <a:pt x="140" y="61"/>
                  </a:lnTo>
                  <a:lnTo>
                    <a:pt x="126" y="48"/>
                  </a:lnTo>
                  <a:lnTo>
                    <a:pt x="111" y="37"/>
                  </a:lnTo>
                  <a:lnTo>
                    <a:pt x="95" y="26"/>
                  </a:lnTo>
                  <a:lnTo>
                    <a:pt x="78" y="17"/>
                  </a:lnTo>
                  <a:lnTo>
                    <a:pt x="59" y="10"/>
                  </a:lnTo>
                  <a:lnTo>
                    <a:pt x="40" y="5"/>
                  </a:lnTo>
                  <a:lnTo>
                    <a:pt x="21" y="2"/>
                  </a:lnTo>
                  <a:lnTo>
                    <a:pt x="0" y="0"/>
                  </a:lnTo>
                </a:path>
              </a:pathLst>
            </a:custGeom>
            <a:noFill/>
            <a:ln w="12699" cap="rnd" cmpd="sng">
              <a:solidFill>
                <a:srgbClr val="1F61A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68" name="Freeform 263"/>
            <p:cNvSpPr>
              <a:spLocks/>
            </p:cNvSpPr>
            <p:nvPr/>
          </p:nvSpPr>
          <p:spPr bwMode="auto">
            <a:xfrm>
              <a:off x="480" y="397"/>
              <a:ext cx="1" cy="3"/>
            </a:xfrm>
            <a:custGeom>
              <a:avLst/>
              <a:gdLst>
                <a:gd name="T0" fmla="*/ 0 w 1"/>
                <a:gd name="T1" fmla="*/ 0 h 3"/>
                <a:gd name="T2" fmla="*/ 0 w 1"/>
                <a:gd name="T3" fmla="*/ 1 h 3"/>
                <a:gd name="T4" fmla="*/ 0 w 1"/>
                <a:gd name="T5" fmla="*/ 2 h 3"/>
                <a:gd name="T6" fmla="*/ 0 w 1"/>
                <a:gd name="T7" fmla="*/ 1 h 3"/>
                <a:gd name="T8" fmla="*/ 0 w 1"/>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0" y="0"/>
                  </a:moveTo>
                  <a:lnTo>
                    <a:pt x="0" y="1"/>
                  </a:lnTo>
                  <a:lnTo>
                    <a:pt x="0" y="2"/>
                  </a:lnTo>
                  <a:lnTo>
                    <a:pt x="0" y="1"/>
                  </a:lnTo>
                  <a:lnTo>
                    <a:pt x="0" y="0"/>
                  </a:lnTo>
                </a:path>
              </a:pathLst>
            </a:custGeom>
            <a:solidFill>
              <a:srgbClr val="1F61A9"/>
            </a:solidFill>
            <a:ln w="12699" cap="rnd" cmpd="sng">
              <a:solidFill>
                <a:srgbClr val="1F61A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69" name="Freeform 264"/>
            <p:cNvSpPr>
              <a:spLocks/>
            </p:cNvSpPr>
            <p:nvPr/>
          </p:nvSpPr>
          <p:spPr bwMode="auto">
            <a:xfrm>
              <a:off x="284" y="194"/>
              <a:ext cx="2" cy="3"/>
            </a:xfrm>
            <a:custGeom>
              <a:avLst/>
              <a:gdLst>
                <a:gd name="T0" fmla="*/ 1 w 2"/>
                <a:gd name="T1" fmla="*/ 2 h 3"/>
                <a:gd name="T2" fmla="*/ 0 w 2"/>
                <a:gd name="T3" fmla="*/ 2 h 3"/>
                <a:gd name="T4" fmla="*/ 0 w 2"/>
                <a:gd name="T5" fmla="*/ 0 h 3"/>
                <a:gd name="T6" fmla="*/ 1 w 2"/>
                <a:gd name="T7" fmla="*/ 0 h 3"/>
                <a:gd name="T8" fmla="*/ 1 w 2"/>
                <a:gd name="T9" fmla="*/ 2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1" y="2"/>
                  </a:moveTo>
                  <a:lnTo>
                    <a:pt x="0" y="2"/>
                  </a:lnTo>
                  <a:lnTo>
                    <a:pt x="0" y="0"/>
                  </a:lnTo>
                  <a:lnTo>
                    <a:pt x="1" y="0"/>
                  </a:lnTo>
                  <a:lnTo>
                    <a:pt x="1" y="2"/>
                  </a:lnTo>
                </a:path>
              </a:pathLst>
            </a:custGeom>
            <a:solidFill>
              <a:srgbClr val="1F61A9"/>
            </a:solidFill>
            <a:ln w="12699" cap="rnd" cmpd="sng">
              <a:solidFill>
                <a:srgbClr val="1F61A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70" name="Freeform 265"/>
            <p:cNvSpPr>
              <a:spLocks/>
            </p:cNvSpPr>
            <p:nvPr/>
          </p:nvSpPr>
          <p:spPr bwMode="auto">
            <a:xfrm>
              <a:off x="83" y="195"/>
              <a:ext cx="203" cy="197"/>
            </a:xfrm>
            <a:custGeom>
              <a:avLst/>
              <a:gdLst>
                <a:gd name="T0" fmla="*/ 202 w 203"/>
                <a:gd name="T1" fmla="*/ 0 h 197"/>
                <a:gd name="T2" fmla="*/ 182 w 203"/>
                <a:gd name="T3" fmla="*/ 1 h 197"/>
                <a:gd name="T4" fmla="*/ 162 w 203"/>
                <a:gd name="T5" fmla="*/ 4 h 197"/>
                <a:gd name="T6" fmla="*/ 143 w 203"/>
                <a:gd name="T7" fmla="*/ 8 h 197"/>
                <a:gd name="T8" fmla="*/ 125 w 203"/>
                <a:gd name="T9" fmla="*/ 15 h 197"/>
                <a:gd name="T10" fmla="*/ 107 w 203"/>
                <a:gd name="T11" fmla="*/ 23 h 197"/>
                <a:gd name="T12" fmla="*/ 90 w 203"/>
                <a:gd name="T13" fmla="*/ 32 h 197"/>
                <a:gd name="T14" fmla="*/ 75 w 203"/>
                <a:gd name="T15" fmla="*/ 43 h 197"/>
                <a:gd name="T16" fmla="*/ 61 w 203"/>
                <a:gd name="T17" fmla="*/ 56 h 197"/>
                <a:gd name="T18" fmla="*/ 47 w 203"/>
                <a:gd name="T19" fmla="*/ 70 h 197"/>
                <a:gd name="T20" fmla="*/ 36 w 203"/>
                <a:gd name="T21" fmla="*/ 85 h 197"/>
                <a:gd name="T22" fmla="*/ 25 w 203"/>
                <a:gd name="T23" fmla="*/ 101 h 197"/>
                <a:gd name="T24" fmla="*/ 17 w 203"/>
                <a:gd name="T25" fmla="*/ 118 h 197"/>
                <a:gd name="T26" fmla="*/ 10 w 203"/>
                <a:gd name="T27" fmla="*/ 136 h 197"/>
                <a:gd name="T28" fmla="*/ 4 w 203"/>
                <a:gd name="T29" fmla="*/ 155 h 197"/>
                <a:gd name="T30" fmla="*/ 1 w 203"/>
                <a:gd name="T31" fmla="*/ 175 h 197"/>
                <a:gd name="T32" fmla="*/ 0 w 203"/>
                <a:gd name="T33" fmla="*/ 196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3" h="197">
                  <a:moveTo>
                    <a:pt x="202" y="0"/>
                  </a:moveTo>
                  <a:lnTo>
                    <a:pt x="182" y="1"/>
                  </a:lnTo>
                  <a:lnTo>
                    <a:pt x="162" y="4"/>
                  </a:lnTo>
                  <a:lnTo>
                    <a:pt x="143" y="8"/>
                  </a:lnTo>
                  <a:lnTo>
                    <a:pt x="125" y="15"/>
                  </a:lnTo>
                  <a:lnTo>
                    <a:pt x="107" y="23"/>
                  </a:lnTo>
                  <a:lnTo>
                    <a:pt x="90" y="32"/>
                  </a:lnTo>
                  <a:lnTo>
                    <a:pt x="75" y="43"/>
                  </a:lnTo>
                  <a:lnTo>
                    <a:pt x="61" y="56"/>
                  </a:lnTo>
                  <a:lnTo>
                    <a:pt x="47" y="70"/>
                  </a:lnTo>
                  <a:lnTo>
                    <a:pt x="36" y="85"/>
                  </a:lnTo>
                  <a:lnTo>
                    <a:pt x="25" y="101"/>
                  </a:lnTo>
                  <a:lnTo>
                    <a:pt x="17" y="118"/>
                  </a:lnTo>
                  <a:lnTo>
                    <a:pt x="10" y="136"/>
                  </a:lnTo>
                  <a:lnTo>
                    <a:pt x="4" y="155"/>
                  </a:lnTo>
                  <a:lnTo>
                    <a:pt x="1" y="175"/>
                  </a:lnTo>
                  <a:lnTo>
                    <a:pt x="0" y="196"/>
                  </a:lnTo>
                </a:path>
              </a:pathLst>
            </a:custGeom>
            <a:noFill/>
            <a:ln w="12699" cap="rnd" cmpd="sng">
              <a:solidFill>
                <a:srgbClr val="1F61A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71" name="Freeform 266"/>
            <p:cNvSpPr>
              <a:spLocks/>
            </p:cNvSpPr>
            <p:nvPr/>
          </p:nvSpPr>
          <p:spPr bwMode="auto">
            <a:xfrm>
              <a:off x="285" y="194"/>
              <a:ext cx="2" cy="3"/>
            </a:xfrm>
            <a:custGeom>
              <a:avLst/>
              <a:gdLst>
                <a:gd name="T0" fmla="*/ 0 w 2"/>
                <a:gd name="T1" fmla="*/ 0 h 3"/>
                <a:gd name="T2" fmla="*/ 1 w 2"/>
                <a:gd name="T3" fmla="*/ 0 h 3"/>
                <a:gd name="T4" fmla="*/ 1 w 2"/>
                <a:gd name="T5" fmla="*/ 2 h 3"/>
                <a:gd name="T6" fmla="*/ 0 w 2"/>
                <a:gd name="T7" fmla="*/ 2 h 3"/>
                <a:gd name="T8" fmla="*/ 0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0"/>
                  </a:moveTo>
                  <a:lnTo>
                    <a:pt x="1" y="0"/>
                  </a:lnTo>
                  <a:lnTo>
                    <a:pt x="1" y="2"/>
                  </a:lnTo>
                  <a:lnTo>
                    <a:pt x="0" y="2"/>
                  </a:lnTo>
                  <a:lnTo>
                    <a:pt x="0" y="0"/>
                  </a:lnTo>
                </a:path>
              </a:pathLst>
            </a:custGeom>
            <a:solidFill>
              <a:srgbClr val="1F61A9"/>
            </a:solidFill>
            <a:ln w="12699" cap="rnd" cmpd="sng">
              <a:solidFill>
                <a:srgbClr val="1F61A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72" name="Freeform 267"/>
            <p:cNvSpPr>
              <a:spLocks/>
            </p:cNvSpPr>
            <p:nvPr/>
          </p:nvSpPr>
          <p:spPr bwMode="auto">
            <a:xfrm>
              <a:off x="81" y="390"/>
              <a:ext cx="3" cy="3"/>
            </a:xfrm>
            <a:custGeom>
              <a:avLst/>
              <a:gdLst>
                <a:gd name="T0" fmla="*/ 2 w 3"/>
                <a:gd name="T1" fmla="*/ 0 h 3"/>
                <a:gd name="T2" fmla="*/ 2 w 3"/>
                <a:gd name="T3" fmla="*/ 1 h 3"/>
                <a:gd name="T4" fmla="*/ 0 w 3"/>
                <a:gd name="T5" fmla="*/ 2 h 3"/>
                <a:gd name="T6" fmla="*/ 0 w 3"/>
                <a:gd name="T7" fmla="*/ 1 h 3"/>
                <a:gd name="T8" fmla="*/ 2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2" y="0"/>
                  </a:moveTo>
                  <a:lnTo>
                    <a:pt x="2" y="1"/>
                  </a:lnTo>
                  <a:lnTo>
                    <a:pt x="0" y="2"/>
                  </a:lnTo>
                  <a:lnTo>
                    <a:pt x="0" y="1"/>
                  </a:lnTo>
                  <a:lnTo>
                    <a:pt x="2" y="0"/>
                  </a:lnTo>
                </a:path>
              </a:pathLst>
            </a:custGeom>
            <a:solidFill>
              <a:srgbClr val="1F61A9"/>
            </a:solidFill>
            <a:ln w="12699" cap="rnd" cmpd="sng">
              <a:solidFill>
                <a:srgbClr val="1F61A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73" name="Freeform 268"/>
            <p:cNvSpPr>
              <a:spLocks/>
            </p:cNvSpPr>
            <p:nvPr/>
          </p:nvSpPr>
          <p:spPr bwMode="auto">
            <a:xfrm>
              <a:off x="82" y="390"/>
              <a:ext cx="198" cy="204"/>
            </a:xfrm>
            <a:custGeom>
              <a:avLst/>
              <a:gdLst>
                <a:gd name="T0" fmla="*/ 0 w 198"/>
                <a:gd name="T1" fmla="*/ 0 h 204"/>
                <a:gd name="T2" fmla="*/ 1 w 198"/>
                <a:gd name="T3" fmla="*/ 20 h 204"/>
                <a:gd name="T4" fmla="*/ 4 w 198"/>
                <a:gd name="T5" fmla="*/ 40 h 204"/>
                <a:gd name="T6" fmla="*/ 8 w 198"/>
                <a:gd name="T7" fmla="*/ 59 h 204"/>
                <a:gd name="T8" fmla="*/ 15 w 198"/>
                <a:gd name="T9" fmla="*/ 78 h 204"/>
                <a:gd name="T10" fmla="*/ 23 w 198"/>
                <a:gd name="T11" fmla="*/ 95 h 204"/>
                <a:gd name="T12" fmla="*/ 33 w 198"/>
                <a:gd name="T13" fmla="*/ 112 h 204"/>
                <a:gd name="T14" fmla="*/ 44 w 198"/>
                <a:gd name="T15" fmla="*/ 127 h 204"/>
                <a:gd name="T16" fmla="*/ 57 w 198"/>
                <a:gd name="T17" fmla="*/ 142 h 204"/>
                <a:gd name="T18" fmla="*/ 71 w 198"/>
                <a:gd name="T19" fmla="*/ 155 h 204"/>
                <a:gd name="T20" fmla="*/ 86 w 198"/>
                <a:gd name="T21" fmla="*/ 166 h 204"/>
                <a:gd name="T22" fmla="*/ 102 w 198"/>
                <a:gd name="T23" fmla="*/ 177 h 204"/>
                <a:gd name="T24" fmla="*/ 119 w 198"/>
                <a:gd name="T25" fmla="*/ 185 h 204"/>
                <a:gd name="T26" fmla="*/ 137 w 198"/>
                <a:gd name="T27" fmla="*/ 193 h 204"/>
                <a:gd name="T28" fmla="*/ 157 w 198"/>
                <a:gd name="T29" fmla="*/ 198 h 204"/>
                <a:gd name="T30" fmla="*/ 176 w 198"/>
                <a:gd name="T31" fmla="*/ 201 h 204"/>
                <a:gd name="T32" fmla="*/ 197 w 198"/>
                <a:gd name="T33" fmla="*/ 203 h 2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8" h="204">
                  <a:moveTo>
                    <a:pt x="0" y="0"/>
                  </a:moveTo>
                  <a:lnTo>
                    <a:pt x="1" y="20"/>
                  </a:lnTo>
                  <a:lnTo>
                    <a:pt x="4" y="40"/>
                  </a:lnTo>
                  <a:lnTo>
                    <a:pt x="8" y="59"/>
                  </a:lnTo>
                  <a:lnTo>
                    <a:pt x="15" y="78"/>
                  </a:lnTo>
                  <a:lnTo>
                    <a:pt x="23" y="95"/>
                  </a:lnTo>
                  <a:lnTo>
                    <a:pt x="33" y="112"/>
                  </a:lnTo>
                  <a:lnTo>
                    <a:pt x="44" y="127"/>
                  </a:lnTo>
                  <a:lnTo>
                    <a:pt x="57" y="142"/>
                  </a:lnTo>
                  <a:lnTo>
                    <a:pt x="71" y="155"/>
                  </a:lnTo>
                  <a:lnTo>
                    <a:pt x="86" y="166"/>
                  </a:lnTo>
                  <a:lnTo>
                    <a:pt x="102" y="177"/>
                  </a:lnTo>
                  <a:lnTo>
                    <a:pt x="119" y="185"/>
                  </a:lnTo>
                  <a:lnTo>
                    <a:pt x="137" y="193"/>
                  </a:lnTo>
                  <a:lnTo>
                    <a:pt x="157" y="198"/>
                  </a:lnTo>
                  <a:lnTo>
                    <a:pt x="176" y="201"/>
                  </a:lnTo>
                  <a:lnTo>
                    <a:pt x="197" y="203"/>
                  </a:lnTo>
                </a:path>
              </a:pathLst>
            </a:custGeom>
            <a:noFill/>
            <a:ln w="12699" cap="rnd" cmpd="sng">
              <a:solidFill>
                <a:srgbClr val="1F61A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74" name="Freeform 269"/>
            <p:cNvSpPr>
              <a:spLocks/>
            </p:cNvSpPr>
            <p:nvPr/>
          </p:nvSpPr>
          <p:spPr bwMode="auto">
            <a:xfrm>
              <a:off x="81" y="389"/>
              <a:ext cx="3" cy="3"/>
            </a:xfrm>
            <a:custGeom>
              <a:avLst/>
              <a:gdLst>
                <a:gd name="T0" fmla="*/ 0 w 3"/>
                <a:gd name="T1" fmla="*/ 2 h 3"/>
                <a:gd name="T2" fmla="*/ 0 w 3"/>
                <a:gd name="T3" fmla="*/ 1 h 3"/>
                <a:gd name="T4" fmla="*/ 2 w 3"/>
                <a:gd name="T5" fmla="*/ 0 h 3"/>
                <a:gd name="T6" fmla="*/ 2 w 3"/>
                <a:gd name="T7" fmla="*/ 1 h 3"/>
                <a:gd name="T8" fmla="*/ 0 w 3"/>
                <a:gd name="T9" fmla="*/ 2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2"/>
                  </a:moveTo>
                  <a:lnTo>
                    <a:pt x="0" y="1"/>
                  </a:lnTo>
                  <a:lnTo>
                    <a:pt x="2" y="0"/>
                  </a:lnTo>
                  <a:lnTo>
                    <a:pt x="2" y="1"/>
                  </a:lnTo>
                  <a:lnTo>
                    <a:pt x="0" y="2"/>
                  </a:lnTo>
                </a:path>
              </a:pathLst>
            </a:custGeom>
            <a:solidFill>
              <a:srgbClr val="1F61A9"/>
            </a:solidFill>
            <a:ln w="12699" cap="rnd" cmpd="sng">
              <a:solidFill>
                <a:srgbClr val="1F61A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75" name="Freeform 270"/>
            <p:cNvSpPr>
              <a:spLocks/>
            </p:cNvSpPr>
            <p:nvPr/>
          </p:nvSpPr>
          <p:spPr bwMode="auto">
            <a:xfrm>
              <a:off x="277" y="592"/>
              <a:ext cx="2" cy="3"/>
            </a:xfrm>
            <a:custGeom>
              <a:avLst/>
              <a:gdLst>
                <a:gd name="T0" fmla="*/ 0 w 2"/>
                <a:gd name="T1" fmla="*/ 0 h 3"/>
                <a:gd name="T2" fmla="*/ 1 w 2"/>
                <a:gd name="T3" fmla="*/ 0 h 3"/>
                <a:gd name="T4" fmla="*/ 1 w 2"/>
                <a:gd name="T5" fmla="*/ 2 h 3"/>
                <a:gd name="T6" fmla="*/ 0 w 2"/>
                <a:gd name="T7" fmla="*/ 2 h 3"/>
                <a:gd name="T8" fmla="*/ 0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0"/>
                  </a:moveTo>
                  <a:lnTo>
                    <a:pt x="1" y="0"/>
                  </a:lnTo>
                  <a:lnTo>
                    <a:pt x="1" y="2"/>
                  </a:lnTo>
                  <a:lnTo>
                    <a:pt x="0" y="2"/>
                  </a:lnTo>
                  <a:lnTo>
                    <a:pt x="0" y="0"/>
                  </a:lnTo>
                </a:path>
              </a:pathLst>
            </a:custGeom>
            <a:solidFill>
              <a:srgbClr val="1F61A9"/>
            </a:solidFill>
            <a:ln w="12699" cap="rnd" cmpd="sng">
              <a:solidFill>
                <a:srgbClr val="1F61A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76" name="Freeform 271"/>
            <p:cNvSpPr>
              <a:spLocks/>
            </p:cNvSpPr>
            <p:nvPr/>
          </p:nvSpPr>
          <p:spPr bwMode="auto">
            <a:xfrm>
              <a:off x="278" y="398"/>
              <a:ext cx="163" cy="196"/>
            </a:xfrm>
            <a:custGeom>
              <a:avLst/>
              <a:gdLst>
                <a:gd name="T0" fmla="*/ 0 w 163"/>
                <a:gd name="T1" fmla="*/ 195 h 196"/>
                <a:gd name="T2" fmla="*/ 16 w 163"/>
                <a:gd name="T3" fmla="*/ 194 h 196"/>
                <a:gd name="T4" fmla="*/ 32 w 163"/>
                <a:gd name="T5" fmla="*/ 191 h 196"/>
                <a:gd name="T6" fmla="*/ 47 w 163"/>
                <a:gd name="T7" fmla="*/ 187 h 196"/>
                <a:gd name="T8" fmla="*/ 62 w 163"/>
                <a:gd name="T9" fmla="*/ 180 h 196"/>
                <a:gd name="T10" fmla="*/ 76 w 163"/>
                <a:gd name="T11" fmla="*/ 172 h 196"/>
                <a:gd name="T12" fmla="*/ 89 w 163"/>
                <a:gd name="T13" fmla="*/ 163 h 196"/>
                <a:gd name="T14" fmla="*/ 102 w 163"/>
                <a:gd name="T15" fmla="*/ 151 h 196"/>
                <a:gd name="T16" fmla="*/ 113 w 163"/>
                <a:gd name="T17" fmla="*/ 139 h 196"/>
                <a:gd name="T18" fmla="*/ 124 w 163"/>
                <a:gd name="T19" fmla="*/ 125 h 196"/>
                <a:gd name="T20" fmla="*/ 133 w 163"/>
                <a:gd name="T21" fmla="*/ 110 h 196"/>
                <a:gd name="T22" fmla="*/ 142 w 163"/>
                <a:gd name="T23" fmla="*/ 94 h 196"/>
                <a:gd name="T24" fmla="*/ 149 w 163"/>
                <a:gd name="T25" fmla="*/ 77 h 196"/>
                <a:gd name="T26" fmla="*/ 154 w 163"/>
                <a:gd name="T27" fmla="*/ 58 h 196"/>
                <a:gd name="T28" fmla="*/ 158 w 163"/>
                <a:gd name="T29" fmla="*/ 39 h 196"/>
                <a:gd name="T30" fmla="*/ 161 w 163"/>
                <a:gd name="T31" fmla="*/ 20 h 196"/>
                <a:gd name="T32" fmla="*/ 162 w 163"/>
                <a:gd name="T33" fmla="*/ 0 h 1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3" h="196">
                  <a:moveTo>
                    <a:pt x="0" y="195"/>
                  </a:moveTo>
                  <a:lnTo>
                    <a:pt x="16" y="194"/>
                  </a:lnTo>
                  <a:lnTo>
                    <a:pt x="32" y="191"/>
                  </a:lnTo>
                  <a:lnTo>
                    <a:pt x="47" y="187"/>
                  </a:lnTo>
                  <a:lnTo>
                    <a:pt x="62" y="180"/>
                  </a:lnTo>
                  <a:lnTo>
                    <a:pt x="76" y="172"/>
                  </a:lnTo>
                  <a:lnTo>
                    <a:pt x="89" y="163"/>
                  </a:lnTo>
                  <a:lnTo>
                    <a:pt x="102" y="151"/>
                  </a:lnTo>
                  <a:lnTo>
                    <a:pt x="113" y="139"/>
                  </a:lnTo>
                  <a:lnTo>
                    <a:pt x="124" y="125"/>
                  </a:lnTo>
                  <a:lnTo>
                    <a:pt x="133" y="110"/>
                  </a:lnTo>
                  <a:lnTo>
                    <a:pt x="142" y="94"/>
                  </a:lnTo>
                  <a:lnTo>
                    <a:pt x="149" y="77"/>
                  </a:lnTo>
                  <a:lnTo>
                    <a:pt x="154" y="58"/>
                  </a:lnTo>
                  <a:lnTo>
                    <a:pt x="158" y="39"/>
                  </a:lnTo>
                  <a:lnTo>
                    <a:pt x="161" y="20"/>
                  </a:lnTo>
                  <a:lnTo>
                    <a:pt x="162" y="0"/>
                  </a:lnTo>
                </a:path>
              </a:pathLst>
            </a:custGeom>
            <a:noFill/>
            <a:ln w="12699" cap="rnd" cmpd="sng">
              <a:solidFill>
                <a:srgbClr val="72A6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77" name="Freeform 272"/>
            <p:cNvSpPr>
              <a:spLocks/>
            </p:cNvSpPr>
            <p:nvPr/>
          </p:nvSpPr>
          <p:spPr bwMode="auto">
            <a:xfrm>
              <a:off x="276" y="593"/>
              <a:ext cx="3" cy="2"/>
            </a:xfrm>
            <a:custGeom>
              <a:avLst/>
              <a:gdLst>
                <a:gd name="T0" fmla="*/ 2 w 3"/>
                <a:gd name="T1" fmla="*/ 1 h 2"/>
                <a:gd name="T2" fmla="*/ 1 w 3"/>
                <a:gd name="T3" fmla="*/ 1 h 2"/>
                <a:gd name="T4" fmla="*/ 0 w 3"/>
                <a:gd name="T5" fmla="*/ 0 h 2"/>
                <a:gd name="T6" fmla="*/ 1 w 3"/>
                <a:gd name="T7" fmla="*/ 0 h 2"/>
                <a:gd name="T8" fmla="*/ 2 w 3"/>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1"/>
                  </a:moveTo>
                  <a:lnTo>
                    <a:pt x="1" y="1"/>
                  </a:lnTo>
                  <a:lnTo>
                    <a:pt x="0" y="0"/>
                  </a:lnTo>
                  <a:lnTo>
                    <a:pt x="1" y="0"/>
                  </a:lnTo>
                  <a:lnTo>
                    <a:pt x="2" y="1"/>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78" name="Freeform 273"/>
            <p:cNvSpPr>
              <a:spLocks/>
            </p:cNvSpPr>
            <p:nvPr/>
          </p:nvSpPr>
          <p:spPr bwMode="auto">
            <a:xfrm>
              <a:off x="439" y="396"/>
              <a:ext cx="3" cy="1"/>
            </a:xfrm>
            <a:custGeom>
              <a:avLst/>
              <a:gdLst>
                <a:gd name="T0" fmla="*/ 1 w 3"/>
                <a:gd name="T1" fmla="*/ 0 h 1"/>
                <a:gd name="T2" fmla="*/ 0 w 3"/>
                <a:gd name="T3" fmla="*/ 0 h 1"/>
                <a:gd name="T4" fmla="*/ 1 w 3"/>
                <a:gd name="T5" fmla="*/ 0 h 1"/>
                <a:gd name="T6" fmla="*/ 2 w 3"/>
                <a:gd name="T7" fmla="*/ 0 h 1"/>
                <a:gd name="T8" fmla="*/ 1 w 3"/>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
                  <a:moveTo>
                    <a:pt x="1" y="0"/>
                  </a:moveTo>
                  <a:lnTo>
                    <a:pt x="0" y="0"/>
                  </a:lnTo>
                  <a:lnTo>
                    <a:pt x="1" y="0"/>
                  </a:lnTo>
                  <a:lnTo>
                    <a:pt x="2" y="0"/>
                  </a:lnTo>
                  <a:lnTo>
                    <a:pt x="1" y="0"/>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79" name="Freeform 274"/>
            <p:cNvSpPr>
              <a:spLocks/>
            </p:cNvSpPr>
            <p:nvPr/>
          </p:nvSpPr>
          <p:spPr bwMode="auto">
            <a:xfrm>
              <a:off x="286" y="195"/>
              <a:ext cx="155" cy="203"/>
            </a:xfrm>
            <a:custGeom>
              <a:avLst/>
              <a:gdLst>
                <a:gd name="T0" fmla="*/ 154 w 155"/>
                <a:gd name="T1" fmla="*/ 202 h 203"/>
                <a:gd name="T2" fmla="*/ 154 w 155"/>
                <a:gd name="T3" fmla="*/ 182 h 203"/>
                <a:gd name="T4" fmla="*/ 152 w 155"/>
                <a:gd name="T5" fmla="*/ 162 h 203"/>
                <a:gd name="T6" fmla="*/ 148 w 155"/>
                <a:gd name="T7" fmla="*/ 143 h 203"/>
                <a:gd name="T8" fmla="*/ 143 w 155"/>
                <a:gd name="T9" fmla="*/ 124 h 203"/>
                <a:gd name="T10" fmla="*/ 137 w 155"/>
                <a:gd name="T11" fmla="*/ 107 h 203"/>
                <a:gd name="T12" fmla="*/ 130 w 155"/>
                <a:gd name="T13" fmla="*/ 90 h 203"/>
                <a:gd name="T14" fmla="*/ 121 w 155"/>
                <a:gd name="T15" fmla="*/ 74 h 203"/>
                <a:gd name="T16" fmla="*/ 111 w 155"/>
                <a:gd name="T17" fmla="*/ 60 h 203"/>
                <a:gd name="T18" fmla="*/ 100 w 155"/>
                <a:gd name="T19" fmla="*/ 47 h 203"/>
                <a:gd name="T20" fmla="*/ 88 w 155"/>
                <a:gd name="T21" fmla="*/ 35 h 203"/>
                <a:gd name="T22" fmla="*/ 75 w 155"/>
                <a:gd name="T23" fmla="*/ 25 h 203"/>
                <a:gd name="T24" fmla="*/ 61 w 155"/>
                <a:gd name="T25" fmla="*/ 16 h 203"/>
                <a:gd name="T26" fmla="*/ 47 w 155"/>
                <a:gd name="T27" fmla="*/ 9 h 203"/>
                <a:gd name="T28" fmla="*/ 32 w 155"/>
                <a:gd name="T29" fmla="*/ 4 h 203"/>
                <a:gd name="T30" fmla="*/ 16 w 155"/>
                <a:gd name="T31" fmla="*/ 1 h 203"/>
                <a:gd name="T32" fmla="*/ 0 w 155"/>
                <a:gd name="T33" fmla="*/ 0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5" h="203">
                  <a:moveTo>
                    <a:pt x="154" y="202"/>
                  </a:moveTo>
                  <a:lnTo>
                    <a:pt x="154" y="182"/>
                  </a:lnTo>
                  <a:lnTo>
                    <a:pt x="152" y="162"/>
                  </a:lnTo>
                  <a:lnTo>
                    <a:pt x="148" y="143"/>
                  </a:lnTo>
                  <a:lnTo>
                    <a:pt x="143" y="124"/>
                  </a:lnTo>
                  <a:lnTo>
                    <a:pt x="137" y="107"/>
                  </a:lnTo>
                  <a:lnTo>
                    <a:pt x="130" y="90"/>
                  </a:lnTo>
                  <a:lnTo>
                    <a:pt x="121" y="74"/>
                  </a:lnTo>
                  <a:lnTo>
                    <a:pt x="111" y="60"/>
                  </a:lnTo>
                  <a:lnTo>
                    <a:pt x="100" y="47"/>
                  </a:lnTo>
                  <a:lnTo>
                    <a:pt x="88" y="35"/>
                  </a:lnTo>
                  <a:lnTo>
                    <a:pt x="75" y="25"/>
                  </a:lnTo>
                  <a:lnTo>
                    <a:pt x="61" y="16"/>
                  </a:lnTo>
                  <a:lnTo>
                    <a:pt x="47" y="9"/>
                  </a:lnTo>
                  <a:lnTo>
                    <a:pt x="32" y="4"/>
                  </a:lnTo>
                  <a:lnTo>
                    <a:pt x="16" y="1"/>
                  </a:lnTo>
                  <a:lnTo>
                    <a:pt x="0" y="0"/>
                  </a:lnTo>
                </a:path>
              </a:pathLst>
            </a:custGeom>
            <a:noFill/>
            <a:ln w="12699" cap="rnd" cmpd="sng">
              <a:solidFill>
                <a:srgbClr val="72A6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80" name="Freeform 275"/>
            <p:cNvSpPr>
              <a:spLocks/>
            </p:cNvSpPr>
            <p:nvPr/>
          </p:nvSpPr>
          <p:spPr bwMode="auto">
            <a:xfrm>
              <a:off x="439" y="396"/>
              <a:ext cx="3" cy="2"/>
            </a:xfrm>
            <a:custGeom>
              <a:avLst/>
              <a:gdLst>
                <a:gd name="T0" fmla="*/ 2 w 3"/>
                <a:gd name="T1" fmla="*/ 0 h 2"/>
                <a:gd name="T2" fmla="*/ 2 w 3"/>
                <a:gd name="T3" fmla="*/ 1 h 2"/>
                <a:gd name="T4" fmla="*/ 0 w 3"/>
                <a:gd name="T5" fmla="*/ 1 h 2"/>
                <a:gd name="T6" fmla="*/ 0 w 3"/>
                <a:gd name="T7" fmla="*/ 0 h 2"/>
                <a:gd name="T8" fmla="*/ 2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0"/>
                  </a:moveTo>
                  <a:lnTo>
                    <a:pt x="2" y="1"/>
                  </a:lnTo>
                  <a:lnTo>
                    <a:pt x="0" y="1"/>
                  </a:lnTo>
                  <a:lnTo>
                    <a:pt x="0" y="0"/>
                  </a:lnTo>
                  <a:lnTo>
                    <a:pt x="2" y="0"/>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81" name="Freeform 276"/>
            <p:cNvSpPr>
              <a:spLocks/>
            </p:cNvSpPr>
            <p:nvPr/>
          </p:nvSpPr>
          <p:spPr bwMode="auto">
            <a:xfrm>
              <a:off x="284" y="193"/>
              <a:ext cx="2" cy="3"/>
            </a:xfrm>
            <a:custGeom>
              <a:avLst/>
              <a:gdLst>
                <a:gd name="T0" fmla="*/ 1 w 2"/>
                <a:gd name="T1" fmla="*/ 2 h 3"/>
                <a:gd name="T2" fmla="*/ 0 w 2"/>
                <a:gd name="T3" fmla="*/ 2 h 3"/>
                <a:gd name="T4" fmla="*/ 0 w 2"/>
                <a:gd name="T5" fmla="*/ 0 h 3"/>
                <a:gd name="T6" fmla="*/ 1 w 2"/>
                <a:gd name="T7" fmla="*/ 0 h 3"/>
                <a:gd name="T8" fmla="*/ 1 w 2"/>
                <a:gd name="T9" fmla="*/ 2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1" y="2"/>
                  </a:moveTo>
                  <a:lnTo>
                    <a:pt x="0" y="2"/>
                  </a:lnTo>
                  <a:lnTo>
                    <a:pt x="0" y="0"/>
                  </a:lnTo>
                  <a:lnTo>
                    <a:pt x="1" y="0"/>
                  </a:lnTo>
                  <a:lnTo>
                    <a:pt x="1" y="2"/>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82" name="Freeform 277"/>
            <p:cNvSpPr>
              <a:spLocks/>
            </p:cNvSpPr>
            <p:nvPr/>
          </p:nvSpPr>
          <p:spPr bwMode="auto">
            <a:xfrm>
              <a:off x="122" y="194"/>
              <a:ext cx="164" cy="197"/>
            </a:xfrm>
            <a:custGeom>
              <a:avLst/>
              <a:gdLst>
                <a:gd name="T0" fmla="*/ 163 w 164"/>
                <a:gd name="T1" fmla="*/ 0 h 197"/>
                <a:gd name="T2" fmla="*/ 147 w 164"/>
                <a:gd name="T3" fmla="*/ 1 h 197"/>
                <a:gd name="T4" fmla="*/ 131 w 164"/>
                <a:gd name="T5" fmla="*/ 4 h 197"/>
                <a:gd name="T6" fmla="*/ 116 w 164"/>
                <a:gd name="T7" fmla="*/ 8 h 197"/>
                <a:gd name="T8" fmla="*/ 101 w 164"/>
                <a:gd name="T9" fmla="*/ 15 h 197"/>
                <a:gd name="T10" fmla="*/ 87 w 164"/>
                <a:gd name="T11" fmla="*/ 23 h 197"/>
                <a:gd name="T12" fmla="*/ 74 w 164"/>
                <a:gd name="T13" fmla="*/ 33 h 197"/>
                <a:gd name="T14" fmla="*/ 61 w 164"/>
                <a:gd name="T15" fmla="*/ 44 h 197"/>
                <a:gd name="T16" fmla="*/ 50 w 164"/>
                <a:gd name="T17" fmla="*/ 57 h 197"/>
                <a:gd name="T18" fmla="*/ 39 w 164"/>
                <a:gd name="T19" fmla="*/ 70 h 197"/>
                <a:gd name="T20" fmla="*/ 30 w 164"/>
                <a:gd name="T21" fmla="*/ 86 h 197"/>
                <a:gd name="T22" fmla="*/ 21 w 164"/>
                <a:gd name="T23" fmla="*/ 102 h 197"/>
                <a:gd name="T24" fmla="*/ 14 w 164"/>
                <a:gd name="T25" fmla="*/ 119 h 197"/>
                <a:gd name="T26" fmla="*/ 9 w 164"/>
                <a:gd name="T27" fmla="*/ 137 h 197"/>
                <a:gd name="T28" fmla="*/ 4 w 164"/>
                <a:gd name="T29" fmla="*/ 156 h 197"/>
                <a:gd name="T30" fmla="*/ 2 w 164"/>
                <a:gd name="T31" fmla="*/ 176 h 197"/>
                <a:gd name="T32" fmla="*/ 0 w 164"/>
                <a:gd name="T33" fmla="*/ 196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4" h="197">
                  <a:moveTo>
                    <a:pt x="163" y="0"/>
                  </a:moveTo>
                  <a:lnTo>
                    <a:pt x="147" y="1"/>
                  </a:lnTo>
                  <a:lnTo>
                    <a:pt x="131" y="4"/>
                  </a:lnTo>
                  <a:lnTo>
                    <a:pt x="116" y="8"/>
                  </a:lnTo>
                  <a:lnTo>
                    <a:pt x="101" y="15"/>
                  </a:lnTo>
                  <a:lnTo>
                    <a:pt x="87" y="23"/>
                  </a:lnTo>
                  <a:lnTo>
                    <a:pt x="74" y="33"/>
                  </a:lnTo>
                  <a:lnTo>
                    <a:pt x="61" y="44"/>
                  </a:lnTo>
                  <a:lnTo>
                    <a:pt x="50" y="57"/>
                  </a:lnTo>
                  <a:lnTo>
                    <a:pt x="39" y="70"/>
                  </a:lnTo>
                  <a:lnTo>
                    <a:pt x="30" y="86"/>
                  </a:lnTo>
                  <a:lnTo>
                    <a:pt x="21" y="102"/>
                  </a:lnTo>
                  <a:lnTo>
                    <a:pt x="14" y="119"/>
                  </a:lnTo>
                  <a:lnTo>
                    <a:pt x="9" y="137"/>
                  </a:lnTo>
                  <a:lnTo>
                    <a:pt x="4" y="156"/>
                  </a:lnTo>
                  <a:lnTo>
                    <a:pt x="2" y="176"/>
                  </a:lnTo>
                  <a:lnTo>
                    <a:pt x="0" y="196"/>
                  </a:lnTo>
                </a:path>
              </a:pathLst>
            </a:custGeom>
            <a:noFill/>
            <a:ln w="12699" cap="rnd" cmpd="sng">
              <a:solidFill>
                <a:srgbClr val="72A6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83" name="Freeform 278"/>
            <p:cNvSpPr>
              <a:spLocks/>
            </p:cNvSpPr>
            <p:nvPr/>
          </p:nvSpPr>
          <p:spPr bwMode="auto">
            <a:xfrm>
              <a:off x="285" y="194"/>
              <a:ext cx="2" cy="3"/>
            </a:xfrm>
            <a:custGeom>
              <a:avLst/>
              <a:gdLst>
                <a:gd name="T0" fmla="*/ 0 w 2"/>
                <a:gd name="T1" fmla="*/ 0 h 3"/>
                <a:gd name="T2" fmla="*/ 1 w 2"/>
                <a:gd name="T3" fmla="*/ 0 h 3"/>
                <a:gd name="T4" fmla="*/ 1 w 2"/>
                <a:gd name="T5" fmla="*/ 2 h 3"/>
                <a:gd name="T6" fmla="*/ 0 w 2"/>
                <a:gd name="T7" fmla="*/ 2 h 3"/>
                <a:gd name="T8" fmla="*/ 0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0"/>
                  </a:moveTo>
                  <a:lnTo>
                    <a:pt x="1" y="0"/>
                  </a:lnTo>
                  <a:lnTo>
                    <a:pt x="1" y="2"/>
                  </a:lnTo>
                  <a:lnTo>
                    <a:pt x="0" y="2"/>
                  </a:lnTo>
                  <a:lnTo>
                    <a:pt x="0" y="0"/>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84" name="Freeform 279"/>
            <p:cNvSpPr>
              <a:spLocks/>
            </p:cNvSpPr>
            <p:nvPr/>
          </p:nvSpPr>
          <p:spPr bwMode="auto">
            <a:xfrm>
              <a:off x="121" y="391"/>
              <a:ext cx="3" cy="2"/>
            </a:xfrm>
            <a:custGeom>
              <a:avLst/>
              <a:gdLst>
                <a:gd name="T0" fmla="*/ 2 w 3"/>
                <a:gd name="T1" fmla="*/ 0 h 2"/>
                <a:gd name="T2" fmla="*/ 2 w 3"/>
                <a:gd name="T3" fmla="*/ 1 h 2"/>
                <a:gd name="T4" fmla="*/ 0 w 3"/>
                <a:gd name="T5" fmla="*/ 1 h 2"/>
                <a:gd name="T6" fmla="*/ 0 w 3"/>
                <a:gd name="T7" fmla="*/ 0 h 2"/>
                <a:gd name="T8" fmla="*/ 2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0"/>
                  </a:moveTo>
                  <a:lnTo>
                    <a:pt x="2" y="1"/>
                  </a:lnTo>
                  <a:lnTo>
                    <a:pt x="0" y="1"/>
                  </a:lnTo>
                  <a:lnTo>
                    <a:pt x="0" y="0"/>
                  </a:lnTo>
                  <a:lnTo>
                    <a:pt x="2" y="0"/>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85" name="Freeform 280"/>
            <p:cNvSpPr>
              <a:spLocks/>
            </p:cNvSpPr>
            <p:nvPr/>
          </p:nvSpPr>
          <p:spPr bwMode="auto">
            <a:xfrm>
              <a:off x="122" y="390"/>
              <a:ext cx="156" cy="204"/>
            </a:xfrm>
            <a:custGeom>
              <a:avLst/>
              <a:gdLst>
                <a:gd name="T0" fmla="*/ 0 w 156"/>
                <a:gd name="T1" fmla="*/ 0 h 204"/>
                <a:gd name="T2" fmla="*/ 0 w 156"/>
                <a:gd name="T3" fmla="*/ 21 h 204"/>
                <a:gd name="T4" fmla="*/ 2 w 156"/>
                <a:gd name="T5" fmla="*/ 40 h 204"/>
                <a:gd name="T6" fmla="*/ 6 w 156"/>
                <a:gd name="T7" fmla="*/ 60 h 204"/>
                <a:gd name="T8" fmla="*/ 11 w 156"/>
                <a:gd name="T9" fmla="*/ 78 h 204"/>
                <a:gd name="T10" fmla="*/ 17 w 156"/>
                <a:gd name="T11" fmla="*/ 96 h 204"/>
                <a:gd name="T12" fmla="*/ 25 w 156"/>
                <a:gd name="T13" fmla="*/ 112 h 204"/>
                <a:gd name="T14" fmla="*/ 34 w 156"/>
                <a:gd name="T15" fmla="*/ 128 h 204"/>
                <a:gd name="T16" fmla="*/ 44 w 156"/>
                <a:gd name="T17" fmla="*/ 142 h 204"/>
                <a:gd name="T18" fmla="*/ 55 w 156"/>
                <a:gd name="T19" fmla="*/ 155 h 204"/>
                <a:gd name="T20" fmla="*/ 67 w 156"/>
                <a:gd name="T21" fmla="*/ 167 h 204"/>
                <a:gd name="T22" fmla="*/ 80 w 156"/>
                <a:gd name="T23" fmla="*/ 177 h 204"/>
                <a:gd name="T24" fmla="*/ 94 w 156"/>
                <a:gd name="T25" fmla="*/ 186 h 204"/>
                <a:gd name="T26" fmla="*/ 108 w 156"/>
                <a:gd name="T27" fmla="*/ 193 h 204"/>
                <a:gd name="T28" fmla="*/ 123 w 156"/>
                <a:gd name="T29" fmla="*/ 198 h 204"/>
                <a:gd name="T30" fmla="*/ 139 w 156"/>
                <a:gd name="T31" fmla="*/ 201 h 204"/>
                <a:gd name="T32" fmla="*/ 155 w 156"/>
                <a:gd name="T33" fmla="*/ 203 h 2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6" h="204">
                  <a:moveTo>
                    <a:pt x="0" y="0"/>
                  </a:moveTo>
                  <a:lnTo>
                    <a:pt x="0" y="21"/>
                  </a:lnTo>
                  <a:lnTo>
                    <a:pt x="2" y="40"/>
                  </a:lnTo>
                  <a:lnTo>
                    <a:pt x="6" y="60"/>
                  </a:lnTo>
                  <a:lnTo>
                    <a:pt x="11" y="78"/>
                  </a:lnTo>
                  <a:lnTo>
                    <a:pt x="17" y="96"/>
                  </a:lnTo>
                  <a:lnTo>
                    <a:pt x="25" y="112"/>
                  </a:lnTo>
                  <a:lnTo>
                    <a:pt x="34" y="128"/>
                  </a:lnTo>
                  <a:lnTo>
                    <a:pt x="44" y="142"/>
                  </a:lnTo>
                  <a:lnTo>
                    <a:pt x="55" y="155"/>
                  </a:lnTo>
                  <a:lnTo>
                    <a:pt x="67" y="167"/>
                  </a:lnTo>
                  <a:lnTo>
                    <a:pt x="80" y="177"/>
                  </a:lnTo>
                  <a:lnTo>
                    <a:pt x="94" y="186"/>
                  </a:lnTo>
                  <a:lnTo>
                    <a:pt x="108" y="193"/>
                  </a:lnTo>
                  <a:lnTo>
                    <a:pt x="123" y="198"/>
                  </a:lnTo>
                  <a:lnTo>
                    <a:pt x="139" y="201"/>
                  </a:lnTo>
                  <a:lnTo>
                    <a:pt x="155" y="203"/>
                  </a:lnTo>
                </a:path>
              </a:pathLst>
            </a:custGeom>
            <a:noFill/>
            <a:ln w="12699" cap="rnd" cmpd="sng">
              <a:solidFill>
                <a:srgbClr val="72A6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86" name="Freeform 281"/>
            <p:cNvSpPr>
              <a:spLocks/>
            </p:cNvSpPr>
            <p:nvPr/>
          </p:nvSpPr>
          <p:spPr bwMode="auto">
            <a:xfrm>
              <a:off x="121" y="390"/>
              <a:ext cx="3" cy="3"/>
            </a:xfrm>
            <a:custGeom>
              <a:avLst/>
              <a:gdLst>
                <a:gd name="T0" fmla="*/ 0 w 3"/>
                <a:gd name="T1" fmla="*/ 2 h 3"/>
                <a:gd name="T2" fmla="*/ 0 w 3"/>
                <a:gd name="T3" fmla="*/ 1 h 3"/>
                <a:gd name="T4" fmla="*/ 2 w 3"/>
                <a:gd name="T5" fmla="*/ 0 h 3"/>
                <a:gd name="T6" fmla="*/ 2 w 3"/>
                <a:gd name="T7" fmla="*/ 1 h 3"/>
                <a:gd name="T8" fmla="*/ 0 w 3"/>
                <a:gd name="T9" fmla="*/ 2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2"/>
                  </a:moveTo>
                  <a:lnTo>
                    <a:pt x="0" y="1"/>
                  </a:lnTo>
                  <a:lnTo>
                    <a:pt x="2" y="0"/>
                  </a:lnTo>
                  <a:lnTo>
                    <a:pt x="2" y="1"/>
                  </a:lnTo>
                  <a:lnTo>
                    <a:pt x="0" y="2"/>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87" name="Freeform 282"/>
            <p:cNvSpPr>
              <a:spLocks/>
            </p:cNvSpPr>
            <p:nvPr/>
          </p:nvSpPr>
          <p:spPr bwMode="auto">
            <a:xfrm>
              <a:off x="277" y="593"/>
              <a:ext cx="2" cy="2"/>
            </a:xfrm>
            <a:custGeom>
              <a:avLst/>
              <a:gdLst>
                <a:gd name="T0" fmla="*/ 0 w 2"/>
                <a:gd name="T1" fmla="*/ 0 h 2"/>
                <a:gd name="T2" fmla="*/ 1 w 2"/>
                <a:gd name="T3" fmla="*/ 0 h 2"/>
                <a:gd name="T4" fmla="*/ 1 w 2"/>
                <a:gd name="T5" fmla="*/ 1 h 2"/>
                <a:gd name="T6" fmla="*/ 0 w 2"/>
                <a:gd name="T7" fmla="*/ 1 h 2"/>
                <a:gd name="T8" fmla="*/ 0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0"/>
                  </a:moveTo>
                  <a:lnTo>
                    <a:pt x="1" y="0"/>
                  </a:lnTo>
                  <a:lnTo>
                    <a:pt x="1" y="1"/>
                  </a:lnTo>
                  <a:lnTo>
                    <a:pt x="0" y="1"/>
                  </a:lnTo>
                  <a:lnTo>
                    <a:pt x="0" y="0"/>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88" name="Freeform 283"/>
            <p:cNvSpPr>
              <a:spLocks/>
            </p:cNvSpPr>
            <p:nvPr/>
          </p:nvSpPr>
          <p:spPr bwMode="auto">
            <a:xfrm>
              <a:off x="277" y="396"/>
              <a:ext cx="95" cy="199"/>
            </a:xfrm>
            <a:custGeom>
              <a:avLst/>
              <a:gdLst>
                <a:gd name="T0" fmla="*/ 0 w 95"/>
                <a:gd name="T1" fmla="*/ 198 h 199"/>
                <a:gd name="T2" fmla="*/ 10 w 95"/>
                <a:gd name="T3" fmla="*/ 197 h 199"/>
                <a:gd name="T4" fmla="*/ 19 w 95"/>
                <a:gd name="T5" fmla="*/ 194 h 199"/>
                <a:gd name="T6" fmla="*/ 27 w 95"/>
                <a:gd name="T7" fmla="*/ 190 h 199"/>
                <a:gd name="T8" fmla="*/ 36 w 95"/>
                <a:gd name="T9" fmla="*/ 183 h 199"/>
                <a:gd name="T10" fmla="*/ 44 w 95"/>
                <a:gd name="T11" fmla="*/ 175 h 199"/>
                <a:gd name="T12" fmla="*/ 51 w 95"/>
                <a:gd name="T13" fmla="*/ 165 h 199"/>
                <a:gd name="T14" fmla="*/ 58 w 95"/>
                <a:gd name="T15" fmla="*/ 154 h 199"/>
                <a:gd name="T16" fmla="*/ 65 w 95"/>
                <a:gd name="T17" fmla="*/ 141 h 199"/>
                <a:gd name="T18" fmla="*/ 71 w 95"/>
                <a:gd name="T19" fmla="*/ 127 h 199"/>
                <a:gd name="T20" fmla="*/ 76 w 95"/>
                <a:gd name="T21" fmla="*/ 111 h 199"/>
                <a:gd name="T22" fmla="*/ 81 w 95"/>
                <a:gd name="T23" fmla="*/ 95 h 199"/>
                <a:gd name="T24" fmla="*/ 85 w 95"/>
                <a:gd name="T25" fmla="*/ 78 h 199"/>
                <a:gd name="T26" fmla="*/ 89 w 95"/>
                <a:gd name="T27" fmla="*/ 59 h 199"/>
                <a:gd name="T28" fmla="*/ 91 w 95"/>
                <a:gd name="T29" fmla="*/ 40 h 199"/>
                <a:gd name="T30" fmla="*/ 93 w 95"/>
                <a:gd name="T31" fmla="*/ 20 h 199"/>
                <a:gd name="T32" fmla="*/ 94 w 95"/>
                <a:gd name="T33" fmla="*/ 0 h 1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199">
                  <a:moveTo>
                    <a:pt x="0" y="198"/>
                  </a:moveTo>
                  <a:lnTo>
                    <a:pt x="10" y="197"/>
                  </a:lnTo>
                  <a:lnTo>
                    <a:pt x="19" y="194"/>
                  </a:lnTo>
                  <a:lnTo>
                    <a:pt x="27" y="190"/>
                  </a:lnTo>
                  <a:lnTo>
                    <a:pt x="36" y="183"/>
                  </a:lnTo>
                  <a:lnTo>
                    <a:pt x="44" y="175"/>
                  </a:lnTo>
                  <a:lnTo>
                    <a:pt x="51" y="165"/>
                  </a:lnTo>
                  <a:lnTo>
                    <a:pt x="58" y="154"/>
                  </a:lnTo>
                  <a:lnTo>
                    <a:pt x="65" y="141"/>
                  </a:lnTo>
                  <a:lnTo>
                    <a:pt x="71" y="127"/>
                  </a:lnTo>
                  <a:lnTo>
                    <a:pt x="76" y="111"/>
                  </a:lnTo>
                  <a:lnTo>
                    <a:pt x="81" y="95"/>
                  </a:lnTo>
                  <a:lnTo>
                    <a:pt x="85" y="78"/>
                  </a:lnTo>
                  <a:lnTo>
                    <a:pt x="89" y="59"/>
                  </a:lnTo>
                  <a:lnTo>
                    <a:pt x="91" y="40"/>
                  </a:lnTo>
                  <a:lnTo>
                    <a:pt x="93" y="20"/>
                  </a:lnTo>
                  <a:lnTo>
                    <a:pt x="94" y="0"/>
                  </a:lnTo>
                </a:path>
              </a:pathLst>
            </a:custGeom>
            <a:noFill/>
            <a:ln w="12699" cap="rnd" cmpd="sng">
              <a:solidFill>
                <a:srgbClr val="A9D1E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89" name="Freeform 284"/>
            <p:cNvSpPr>
              <a:spLocks/>
            </p:cNvSpPr>
            <p:nvPr/>
          </p:nvSpPr>
          <p:spPr bwMode="auto">
            <a:xfrm>
              <a:off x="276" y="593"/>
              <a:ext cx="3" cy="2"/>
            </a:xfrm>
            <a:custGeom>
              <a:avLst/>
              <a:gdLst>
                <a:gd name="T0" fmla="*/ 2 w 3"/>
                <a:gd name="T1" fmla="*/ 1 h 2"/>
                <a:gd name="T2" fmla="*/ 1 w 3"/>
                <a:gd name="T3" fmla="*/ 1 h 2"/>
                <a:gd name="T4" fmla="*/ 0 w 3"/>
                <a:gd name="T5" fmla="*/ 0 h 2"/>
                <a:gd name="T6" fmla="*/ 1 w 3"/>
                <a:gd name="T7" fmla="*/ 0 h 2"/>
                <a:gd name="T8" fmla="*/ 2 w 3"/>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1"/>
                  </a:moveTo>
                  <a:lnTo>
                    <a:pt x="1" y="1"/>
                  </a:lnTo>
                  <a:lnTo>
                    <a:pt x="0" y="0"/>
                  </a:lnTo>
                  <a:lnTo>
                    <a:pt x="1" y="0"/>
                  </a:lnTo>
                  <a:lnTo>
                    <a:pt x="2" y="1"/>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90" name="Freeform 285"/>
            <p:cNvSpPr>
              <a:spLocks/>
            </p:cNvSpPr>
            <p:nvPr/>
          </p:nvSpPr>
          <p:spPr bwMode="auto">
            <a:xfrm>
              <a:off x="370" y="395"/>
              <a:ext cx="3" cy="2"/>
            </a:xfrm>
            <a:custGeom>
              <a:avLst/>
              <a:gdLst>
                <a:gd name="T0" fmla="*/ 0 w 3"/>
                <a:gd name="T1" fmla="*/ 1 h 2"/>
                <a:gd name="T2" fmla="*/ 0 w 3"/>
                <a:gd name="T3" fmla="*/ 0 h 2"/>
                <a:gd name="T4" fmla="*/ 2 w 3"/>
                <a:gd name="T5" fmla="*/ 0 h 2"/>
                <a:gd name="T6" fmla="*/ 2 w 3"/>
                <a:gd name="T7" fmla="*/ 1 h 2"/>
                <a:gd name="T8" fmla="*/ 0 w 3"/>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0" y="1"/>
                  </a:moveTo>
                  <a:lnTo>
                    <a:pt x="0" y="0"/>
                  </a:lnTo>
                  <a:lnTo>
                    <a:pt x="2" y="0"/>
                  </a:lnTo>
                  <a:lnTo>
                    <a:pt x="2" y="1"/>
                  </a:lnTo>
                  <a:lnTo>
                    <a:pt x="0" y="1"/>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91" name="Freeform 286"/>
            <p:cNvSpPr>
              <a:spLocks/>
            </p:cNvSpPr>
            <p:nvPr/>
          </p:nvSpPr>
          <p:spPr bwMode="auto">
            <a:xfrm>
              <a:off x="286" y="194"/>
              <a:ext cx="86" cy="203"/>
            </a:xfrm>
            <a:custGeom>
              <a:avLst/>
              <a:gdLst>
                <a:gd name="T0" fmla="*/ 85 w 86"/>
                <a:gd name="T1" fmla="*/ 202 h 203"/>
                <a:gd name="T2" fmla="*/ 85 w 86"/>
                <a:gd name="T3" fmla="*/ 182 h 203"/>
                <a:gd name="T4" fmla="*/ 84 w 86"/>
                <a:gd name="T5" fmla="*/ 162 h 203"/>
                <a:gd name="T6" fmla="*/ 83 w 86"/>
                <a:gd name="T7" fmla="*/ 143 h 203"/>
                <a:gd name="T8" fmla="*/ 80 w 86"/>
                <a:gd name="T9" fmla="*/ 124 h 203"/>
                <a:gd name="T10" fmla="*/ 77 w 86"/>
                <a:gd name="T11" fmla="*/ 107 h 203"/>
                <a:gd name="T12" fmla="*/ 72 w 86"/>
                <a:gd name="T13" fmla="*/ 90 h 203"/>
                <a:gd name="T14" fmla="*/ 68 w 86"/>
                <a:gd name="T15" fmla="*/ 75 h 203"/>
                <a:gd name="T16" fmla="*/ 62 w 86"/>
                <a:gd name="T17" fmla="*/ 60 h 203"/>
                <a:gd name="T18" fmla="*/ 56 w 86"/>
                <a:gd name="T19" fmla="*/ 47 h 203"/>
                <a:gd name="T20" fmla="*/ 49 w 86"/>
                <a:gd name="T21" fmla="*/ 35 h 203"/>
                <a:gd name="T22" fmla="*/ 42 w 86"/>
                <a:gd name="T23" fmla="*/ 25 h 203"/>
                <a:gd name="T24" fmla="*/ 34 w 86"/>
                <a:gd name="T25" fmla="*/ 17 h 203"/>
                <a:gd name="T26" fmla="*/ 26 w 86"/>
                <a:gd name="T27" fmla="*/ 10 h 203"/>
                <a:gd name="T28" fmla="*/ 18 w 86"/>
                <a:gd name="T29" fmla="*/ 5 h 203"/>
                <a:gd name="T30" fmla="*/ 9 w 86"/>
                <a:gd name="T31" fmla="*/ 2 h 203"/>
                <a:gd name="T32" fmla="*/ 0 w 86"/>
                <a:gd name="T33" fmla="*/ 0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6" h="203">
                  <a:moveTo>
                    <a:pt x="85" y="202"/>
                  </a:moveTo>
                  <a:lnTo>
                    <a:pt x="85" y="182"/>
                  </a:lnTo>
                  <a:lnTo>
                    <a:pt x="84" y="162"/>
                  </a:lnTo>
                  <a:lnTo>
                    <a:pt x="83" y="143"/>
                  </a:lnTo>
                  <a:lnTo>
                    <a:pt x="80" y="124"/>
                  </a:lnTo>
                  <a:lnTo>
                    <a:pt x="77" y="107"/>
                  </a:lnTo>
                  <a:lnTo>
                    <a:pt x="72" y="90"/>
                  </a:lnTo>
                  <a:lnTo>
                    <a:pt x="68" y="75"/>
                  </a:lnTo>
                  <a:lnTo>
                    <a:pt x="62" y="60"/>
                  </a:lnTo>
                  <a:lnTo>
                    <a:pt x="56" y="47"/>
                  </a:lnTo>
                  <a:lnTo>
                    <a:pt x="49" y="35"/>
                  </a:lnTo>
                  <a:lnTo>
                    <a:pt x="42" y="25"/>
                  </a:lnTo>
                  <a:lnTo>
                    <a:pt x="34" y="17"/>
                  </a:lnTo>
                  <a:lnTo>
                    <a:pt x="26" y="10"/>
                  </a:lnTo>
                  <a:lnTo>
                    <a:pt x="18" y="5"/>
                  </a:lnTo>
                  <a:lnTo>
                    <a:pt x="9" y="2"/>
                  </a:lnTo>
                  <a:lnTo>
                    <a:pt x="0" y="0"/>
                  </a:lnTo>
                </a:path>
              </a:pathLst>
            </a:custGeom>
            <a:noFill/>
            <a:ln w="12699" cap="rnd" cmpd="sng">
              <a:solidFill>
                <a:srgbClr val="A9D1E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92" name="Freeform 287"/>
            <p:cNvSpPr>
              <a:spLocks/>
            </p:cNvSpPr>
            <p:nvPr/>
          </p:nvSpPr>
          <p:spPr bwMode="auto">
            <a:xfrm>
              <a:off x="369" y="395"/>
              <a:ext cx="3" cy="2"/>
            </a:xfrm>
            <a:custGeom>
              <a:avLst/>
              <a:gdLst>
                <a:gd name="T0" fmla="*/ 2 w 3"/>
                <a:gd name="T1" fmla="*/ 0 h 2"/>
                <a:gd name="T2" fmla="*/ 2 w 3"/>
                <a:gd name="T3" fmla="*/ 1 h 2"/>
                <a:gd name="T4" fmla="*/ 0 w 3"/>
                <a:gd name="T5" fmla="*/ 1 h 2"/>
                <a:gd name="T6" fmla="*/ 0 w 3"/>
                <a:gd name="T7" fmla="*/ 0 h 2"/>
                <a:gd name="T8" fmla="*/ 2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0"/>
                  </a:moveTo>
                  <a:lnTo>
                    <a:pt x="2" y="1"/>
                  </a:lnTo>
                  <a:lnTo>
                    <a:pt x="0" y="1"/>
                  </a:lnTo>
                  <a:lnTo>
                    <a:pt x="0" y="0"/>
                  </a:lnTo>
                  <a:lnTo>
                    <a:pt x="2" y="0"/>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93" name="Freeform 288"/>
            <p:cNvSpPr>
              <a:spLocks/>
            </p:cNvSpPr>
            <p:nvPr/>
          </p:nvSpPr>
          <p:spPr bwMode="auto">
            <a:xfrm>
              <a:off x="284" y="193"/>
              <a:ext cx="2" cy="3"/>
            </a:xfrm>
            <a:custGeom>
              <a:avLst/>
              <a:gdLst>
                <a:gd name="T0" fmla="*/ 1 w 2"/>
                <a:gd name="T1" fmla="*/ 2 h 3"/>
                <a:gd name="T2" fmla="*/ 0 w 2"/>
                <a:gd name="T3" fmla="*/ 2 h 3"/>
                <a:gd name="T4" fmla="*/ 0 w 2"/>
                <a:gd name="T5" fmla="*/ 0 h 3"/>
                <a:gd name="T6" fmla="*/ 1 w 2"/>
                <a:gd name="T7" fmla="*/ 0 h 3"/>
                <a:gd name="T8" fmla="*/ 1 w 2"/>
                <a:gd name="T9" fmla="*/ 2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1" y="2"/>
                  </a:moveTo>
                  <a:lnTo>
                    <a:pt x="0" y="2"/>
                  </a:lnTo>
                  <a:lnTo>
                    <a:pt x="0" y="0"/>
                  </a:lnTo>
                  <a:lnTo>
                    <a:pt x="1" y="0"/>
                  </a:lnTo>
                  <a:lnTo>
                    <a:pt x="1" y="2"/>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94" name="Freeform 289"/>
            <p:cNvSpPr>
              <a:spLocks/>
            </p:cNvSpPr>
            <p:nvPr/>
          </p:nvSpPr>
          <p:spPr bwMode="auto">
            <a:xfrm>
              <a:off x="192" y="195"/>
              <a:ext cx="94" cy="198"/>
            </a:xfrm>
            <a:custGeom>
              <a:avLst/>
              <a:gdLst>
                <a:gd name="T0" fmla="*/ 93 w 94"/>
                <a:gd name="T1" fmla="*/ 0 h 198"/>
                <a:gd name="T2" fmla="*/ 84 w 94"/>
                <a:gd name="T3" fmla="*/ 0 h 198"/>
                <a:gd name="T4" fmla="*/ 75 w 94"/>
                <a:gd name="T5" fmla="*/ 3 h 198"/>
                <a:gd name="T6" fmla="*/ 66 w 94"/>
                <a:gd name="T7" fmla="*/ 8 h 198"/>
                <a:gd name="T8" fmla="*/ 57 w 94"/>
                <a:gd name="T9" fmla="*/ 14 h 198"/>
                <a:gd name="T10" fmla="*/ 49 w 94"/>
                <a:gd name="T11" fmla="*/ 23 h 198"/>
                <a:gd name="T12" fmla="*/ 42 w 94"/>
                <a:gd name="T13" fmla="*/ 32 h 198"/>
                <a:gd name="T14" fmla="*/ 35 w 94"/>
                <a:gd name="T15" fmla="*/ 44 h 198"/>
                <a:gd name="T16" fmla="*/ 28 w 94"/>
                <a:gd name="T17" fmla="*/ 56 h 198"/>
                <a:gd name="T18" fmla="*/ 22 w 94"/>
                <a:gd name="T19" fmla="*/ 71 h 198"/>
                <a:gd name="T20" fmla="*/ 17 w 94"/>
                <a:gd name="T21" fmla="*/ 86 h 198"/>
                <a:gd name="T22" fmla="*/ 12 w 94"/>
                <a:gd name="T23" fmla="*/ 102 h 198"/>
                <a:gd name="T24" fmla="*/ 8 w 94"/>
                <a:gd name="T25" fmla="*/ 120 h 198"/>
                <a:gd name="T26" fmla="*/ 5 w 94"/>
                <a:gd name="T27" fmla="*/ 138 h 198"/>
                <a:gd name="T28" fmla="*/ 2 w 94"/>
                <a:gd name="T29" fmla="*/ 157 h 198"/>
                <a:gd name="T30" fmla="*/ 1 w 94"/>
                <a:gd name="T31" fmla="*/ 177 h 198"/>
                <a:gd name="T32" fmla="*/ 0 w 94"/>
                <a:gd name="T33" fmla="*/ 197 h 1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4" h="198">
                  <a:moveTo>
                    <a:pt x="93" y="0"/>
                  </a:moveTo>
                  <a:lnTo>
                    <a:pt x="84" y="0"/>
                  </a:lnTo>
                  <a:lnTo>
                    <a:pt x="75" y="3"/>
                  </a:lnTo>
                  <a:lnTo>
                    <a:pt x="66" y="8"/>
                  </a:lnTo>
                  <a:lnTo>
                    <a:pt x="57" y="14"/>
                  </a:lnTo>
                  <a:lnTo>
                    <a:pt x="49" y="23"/>
                  </a:lnTo>
                  <a:lnTo>
                    <a:pt x="42" y="32"/>
                  </a:lnTo>
                  <a:lnTo>
                    <a:pt x="35" y="44"/>
                  </a:lnTo>
                  <a:lnTo>
                    <a:pt x="28" y="56"/>
                  </a:lnTo>
                  <a:lnTo>
                    <a:pt x="22" y="71"/>
                  </a:lnTo>
                  <a:lnTo>
                    <a:pt x="17" y="86"/>
                  </a:lnTo>
                  <a:lnTo>
                    <a:pt x="12" y="102"/>
                  </a:lnTo>
                  <a:lnTo>
                    <a:pt x="8" y="120"/>
                  </a:lnTo>
                  <a:lnTo>
                    <a:pt x="5" y="138"/>
                  </a:lnTo>
                  <a:lnTo>
                    <a:pt x="2" y="157"/>
                  </a:lnTo>
                  <a:lnTo>
                    <a:pt x="1" y="177"/>
                  </a:lnTo>
                  <a:lnTo>
                    <a:pt x="0" y="197"/>
                  </a:lnTo>
                </a:path>
              </a:pathLst>
            </a:custGeom>
            <a:noFill/>
            <a:ln w="12699" cap="rnd" cmpd="sng">
              <a:solidFill>
                <a:srgbClr val="A9D1E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95" name="Freeform 290"/>
            <p:cNvSpPr>
              <a:spLocks/>
            </p:cNvSpPr>
            <p:nvPr/>
          </p:nvSpPr>
          <p:spPr bwMode="auto">
            <a:xfrm>
              <a:off x="285" y="194"/>
              <a:ext cx="2" cy="3"/>
            </a:xfrm>
            <a:custGeom>
              <a:avLst/>
              <a:gdLst>
                <a:gd name="T0" fmla="*/ 0 w 2"/>
                <a:gd name="T1" fmla="*/ 0 h 3"/>
                <a:gd name="T2" fmla="*/ 1 w 2"/>
                <a:gd name="T3" fmla="*/ 0 h 3"/>
                <a:gd name="T4" fmla="*/ 1 w 2"/>
                <a:gd name="T5" fmla="*/ 2 h 3"/>
                <a:gd name="T6" fmla="*/ 0 w 2"/>
                <a:gd name="T7" fmla="*/ 2 h 3"/>
                <a:gd name="T8" fmla="*/ 0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0"/>
                  </a:moveTo>
                  <a:lnTo>
                    <a:pt x="1" y="0"/>
                  </a:lnTo>
                  <a:lnTo>
                    <a:pt x="1" y="2"/>
                  </a:lnTo>
                  <a:lnTo>
                    <a:pt x="0" y="2"/>
                  </a:lnTo>
                  <a:lnTo>
                    <a:pt x="0" y="0"/>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96" name="Freeform 291"/>
            <p:cNvSpPr>
              <a:spLocks/>
            </p:cNvSpPr>
            <p:nvPr/>
          </p:nvSpPr>
          <p:spPr bwMode="auto">
            <a:xfrm>
              <a:off x="191" y="392"/>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97" name="Freeform 292"/>
            <p:cNvSpPr>
              <a:spLocks/>
            </p:cNvSpPr>
            <p:nvPr/>
          </p:nvSpPr>
          <p:spPr bwMode="auto">
            <a:xfrm>
              <a:off x="191" y="392"/>
              <a:ext cx="87" cy="203"/>
            </a:xfrm>
            <a:custGeom>
              <a:avLst/>
              <a:gdLst>
                <a:gd name="T0" fmla="*/ 0 w 87"/>
                <a:gd name="T1" fmla="*/ 0 h 203"/>
                <a:gd name="T2" fmla="*/ 1 w 87"/>
                <a:gd name="T3" fmla="*/ 21 h 203"/>
                <a:gd name="T4" fmla="*/ 2 w 87"/>
                <a:gd name="T5" fmla="*/ 41 h 203"/>
                <a:gd name="T6" fmla="*/ 3 w 87"/>
                <a:gd name="T7" fmla="*/ 60 h 203"/>
                <a:gd name="T8" fmla="*/ 6 w 87"/>
                <a:gd name="T9" fmla="*/ 78 h 203"/>
                <a:gd name="T10" fmla="*/ 10 w 87"/>
                <a:gd name="T11" fmla="*/ 96 h 203"/>
                <a:gd name="T12" fmla="*/ 14 w 87"/>
                <a:gd name="T13" fmla="*/ 112 h 203"/>
                <a:gd name="T14" fmla="*/ 19 w 87"/>
                <a:gd name="T15" fmla="*/ 128 h 203"/>
                <a:gd name="T16" fmla="*/ 24 w 87"/>
                <a:gd name="T17" fmla="*/ 142 h 203"/>
                <a:gd name="T18" fmla="*/ 30 w 87"/>
                <a:gd name="T19" fmla="*/ 155 h 203"/>
                <a:gd name="T20" fmla="*/ 37 w 87"/>
                <a:gd name="T21" fmla="*/ 167 h 203"/>
                <a:gd name="T22" fmla="*/ 44 w 87"/>
                <a:gd name="T23" fmla="*/ 177 h 203"/>
                <a:gd name="T24" fmla="*/ 52 w 87"/>
                <a:gd name="T25" fmla="*/ 185 h 203"/>
                <a:gd name="T26" fmla="*/ 60 w 87"/>
                <a:gd name="T27" fmla="*/ 192 h 203"/>
                <a:gd name="T28" fmla="*/ 68 w 87"/>
                <a:gd name="T29" fmla="*/ 197 h 203"/>
                <a:gd name="T30" fmla="*/ 77 w 87"/>
                <a:gd name="T31" fmla="*/ 201 h 203"/>
                <a:gd name="T32" fmla="*/ 86 w 87"/>
                <a:gd name="T33" fmla="*/ 202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7" h="203">
                  <a:moveTo>
                    <a:pt x="0" y="0"/>
                  </a:moveTo>
                  <a:lnTo>
                    <a:pt x="1" y="21"/>
                  </a:lnTo>
                  <a:lnTo>
                    <a:pt x="2" y="41"/>
                  </a:lnTo>
                  <a:lnTo>
                    <a:pt x="3" y="60"/>
                  </a:lnTo>
                  <a:lnTo>
                    <a:pt x="6" y="78"/>
                  </a:lnTo>
                  <a:lnTo>
                    <a:pt x="10" y="96"/>
                  </a:lnTo>
                  <a:lnTo>
                    <a:pt x="14" y="112"/>
                  </a:lnTo>
                  <a:lnTo>
                    <a:pt x="19" y="128"/>
                  </a:lnTo>
                  <a:lnTo>
                    <a:pt x="24" y="142"/>
                  </a:lnTo>
                  <a:lnTo>
                    <a:pt x="30" y="155"/>
                  </a:lnTo>
                  <a:lnTo>
                    <a:pt x="37" y="167"/>
                  </a:lnTo>
                  <a:lnTo>
                    <a:pt x="44" y="177"/>
                  </a:lnTo>
                  <a:lnTo>
                    <a:pt x="52" y="185"/>
                  </a:lnTo>
                  <a:lnTo>
                    <a:pt x="60" y="192"/>
                  </a:lnTo>
                  <a:lnTo>
                    <a:pt x="68" y="197"/>
                  </a:lnTo>
                  <a:lnTo>
                    <a:pt x="77" y="201"/>
                  </a:lnTo>
                  <a:lnTo>
                    <a:pt x="86" y="202"/>
                  </a:lnTo>
                </a:path>
              </a:pathLst>
            </a:custGeom>
            <a:noFill/>
            <a:ln w="12699" cap="rnd" cmpd="sng">
              <a:solidFill>
                <a:srgbClr val="A9D1E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98" name="Freeform 293"/>
            <p:cNvSpPr>
              <a:spLocks/>
            </p:cNvSpPr>
            <p:nvPr/>
          </p:nvSpPr>
          <p:spPr bwMode="auto">
            <a:xfrm>
              <a:off x="191" y="392"/>
              <a:ext cx="2" cy="2"/>
            </a:xfrm>
            <a:custGeom>
              <a:avLst/>
              <a:gdLst>
                <a:gd name="T0" fmla="*/ 0 w 2"/>
                <a:gd name="T1" fmla="*/ 1 h 2"/>
                <a:gd name="T2" fmla="*/ 0 w 2"/>
                <a:gd name="T3" fmla="*/ 0 h 2"/>
                <a:gd name="T4" fmla="*/ 1 w 2"/>
                <a:gd name="T5" fmla="*/ 0 h 2"/>
                <a:gd name="T6" fmla="*/ 1 w 2"/>
                <a:gd name="T7" fmla="*/ 1 h 2"/>
                <a:gd name="T8" fmla="*/ 0 w 2"/>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0" y="0"/>
                  </a:lnTo>
                  <a:lnTo>
                    <a:pt x="1" y="0"/>
                  </a:lnTo>
                  <a:lnTo>
                    <a:pt x="1" y="1"/>
                  </a:lnTo>
                  <a:lnTo>
                    <a:pt x="0" y="1"/>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399" name="Freeform 294"/>
            <p:cNvSpPr>
              <a:spLocks/>
            </p:cNvSpPr>
            <p:nvPr/>
          </p:nvSpPr>
          <p:spPr bwMode="auto">
            <a:xfrm>
              <a:off x="277" y="593"/>
              <a:ext cx="2" cy="2"/>
            </a:xfrm>
            <a:custGeom>
              <a:avLst/>
              <a:gdLst>
                <a:gd name="T0" fmla="*/ 0 w 2"/>
                <a:gd name="T1" fmla="*/ 0 h 2"/>
                <a:gd name="T2" fmla="*/ 1 w 2"/>
                <a:gd name="T3" fmla="*/ 0 h 2"/>
                <a:gd name="T4" fmla="*/ 1 w 2"/>
                <a:gd name="T5" fmla="*/ 1 h 2"/>
                <a:gd name="T6" fmla="*/ 0 w 2"/>
                <a:gd name="T7" fmla="*/ 1 h 2"/>
                <a:gd name="T8" fmla="*/ 0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0"/>
                  </a:moveTo>
                  <a:lnTo>
                    <a:pt x="1" y="0"/>
                  </a:lnTo>
                  <a:lnTo>
                    <a:pt x="1" y="1"/>
                  </a:lnTo>
                  <a:lnTo>
                    <a:pt x="0" y="1"/>
                  </a:lnTo>
                  <a:lnTo>
                    <a:pt x="0" y="0"/>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400" name="Line 295"/>
            <p:cNvSpPr>
              <a:spLocks noChangeShapeType="1"/>
            </p:cNvSpPr>
            <p:nvPr/>
          </p:nvSpPr>
          <p:spPr bwMode="auto">
            <a:xfrm flipV="1">
              <a:off x="282" y="193"/>
              <a:ext cx="0" cy="402"/>
            </a:xfrm>
            <a:prstGeom prst="line">
              <a:avLst/>
            </a:prstGeom>
            <a:noFill/>
            <a:ln w="12699">
              <a:solidFill>
                <a:srgbClr val="D4E8F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431401" name="Freeform 296"/>
            <p:cNvSpPr>
              <a:spLocks/>
            </p:cNvSpPr>
            <p:nvPr/>
          </p:nvSpPr>
          <p:spPr bwMode="auto">
            <a:xfrm>
              <a:off x="83" y="392"/>
              <a:ext cx="197" cy="51"/>
            </a:xfrm>
            <a:custGeom>
              <a:avLst/>
              <a:gdLst>
                <a:gd name="T0" fmla="*/ 0 w 197"/>
                <a:gd name="T1" fmla="*/ 0 h 51"/>
                <a:gd name="T2" fmla="*/ 3 w 197"/>
                <a:gd name="T3" fmla="*/ 5 h 51"/>
                <a:gd name="T4" fmla="*/ 7 w 197"/>
                <a:gd name="T5" fmla="*/ 10 h 51"/>
                <a:gd name="T6" fmla="*/ 13 w 197"/>
                <a:gd name="T7" fmla="*/ 14 h 51"/>
                <a:gd name="T8" fmla="*/ 20 w 197"/>
                <a:gd name="T9" fmla="*/ 19 h 51"/>
                <a:gd name="T10" fmla="*/ 28 w 197"/>
                <a:gd name="T11" fmla="*/ 23 h 51"/>
                <a:gd name="T12" fmla="*/ 38 w 197"/>
                <a:gd name="T13" fmla="*/ 27 h 51"/>
                <a:gd name="T14" fmla="*/ 49 w 197"/>
                <a:gd name="T15" fmla="*/ 31 h 51"/>
                <a:gd name="T16" fmla="*/ 61 w 197"/>
                <a:gd name="T17" fmla="*/ 34 h 51"/>
                <a:gd name="T18" fmla="*/ 74 w 197"/>
                <a:gd name="T19" fmla="*/ 37 h 51"/>
                <a:gd name="T20" fmla="*/ 89 w 197"/>
                <a:gd name="T21" fmla="*/ 40 h 51"/>
                <a:gd name="T22" fmla="*/ 104 w 197"/>
                <a:gd name="T23" fmla="*/ 43 h 51"/>
                <a:gd name="T24" fmla="*/ 121 w 197"/>
                <a:gd name="T25" fmla="*/ 45 h 51"/>
                <a:gd name="T26" fmla="*/ 138 w 197"/>
                <a:gd name="T27" fmla="*/ 47 h 51"/>
                <a:gd name="T28" fmla="*/ 157 w 197"/>
                <a:gd name="T29" fmla="*/ 48 h 51"/>
                <a:gd name="T30" fmla="*/ 176 w 197"/>
                <a:gd name="T31" fmla="*/ 49 h 51"/>
                <a:gd name="T32" fmla="*/ 196 w 197"/>
                <a:gd name="T33" fmla="*/ 50 h 5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7" h="51">
                  <a:moveTo>
                    <a:pt x="0" y="0"/>
                  </a:moveTo>
                  <a:lnTo>
                    <a:pt x="3" y="5"/>
                  </a:lnTo>
                  <a:lnTo>
                    <a:pt x="7" y="10"/>
                  </a:lnTo>
                  <a:lnTo>
                    <a:pt x="13" y="14"/>
                  </a:lnTo>
                  <a:lnTo>
                    <a:pt x="20" y="19"/>
                  </a:lnTo>
                  <a:lnTo>
                    <a:pt x="28" y="23"/>
                  </a:lnTo>
                  <a:lnTo>
                    <a:pt x="38" y="27"/>
                  </a:lnTo>
                  <a:lnTo>
                    <a:pt x="49" y="31"/>
                  </a:lnTo>
                  <a:lnTo>
                    <a:pt x="61" y="34"/>
                  </a:lnTo>
                  <a:lnTo>
                    <a:pt x="74" y="37"/>
                  </a:lnTo>
                  <a:lnTo>
                    <a:pt x="89" y="40"/>
                  </a:lnTo>
                  <a:lnTo>
                    <a:pt x="104" y="43"/>
                  </a:lnTo>
                  <a:lnTo>
                    <a:pt x="121" y="45"/>
                  </a:lnTo>
                  <a:lnTo>
                    <a:pt x="138" y="47"/>
                  </a:lnTo>
                  <a:lnTo>
                    <a:pt x="157" y="48"/>
                  </a:lnTo>
                  <a:lnTo>
                    <a:pt x="176" y="49"/>
                  </a:lnTo>
                  <a:lnTo>
                    <a:pt x="196" y="50"/>
                  </a:lnTo>
                </a:path>
              </a:pathLst>
            </a:custGeom>
            <a:noFill/>
            <a:ln w="12699" cap="rnd" cmpd="sng">
              <a:solidFill>
                <a:srgbClr val="A9D1E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402" name="Freeform 297"/>
            <p:cNvSpPr>
              <a:spLocks/>
            </p:cNvSpPr>
            <p:nvPr/>
          </p:nvSpPr>
          <p:spPr bwMode="auto">
            <a:xfrm>
              <a:off x="82" y="392"/>
              <a:ext cx="2" cy="1"/>
            </a:xfrm>
            <a:custGeom>
              <a:avLst/>
              <a:gdLst>
                <a:gd name="T0" fmla="*/ 0 w 2"/>
                <a:gd name="T1" fmla="*/ 0 h 1"/>
                <a:gd name="T2" fmla="*/ 1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0" y="0"/>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403" name="Freeform 298"/>
            <p:cNvSpPr>
              <a:spLocks/>
            </p:cNvSpPr>
            <p:nvPr/>
          </p:nvSpPr>
          <p:spPr bwMode="auto">
            <a:xfrm>
              <a:off x="278" y="441"/>
              <a:ext cx="1" cy="2"/>
            </a:xfrm>
            <a:custGeom>
              <a:avLst/>
              <a:gdLst>
                <a:gd name="T0" fmla="*/ 0 w 1"/>
                <a:gd name="T1" fmla="*/ 0 h 2"/>
                <a:gd name="T2" fmla="*/ 0 w 1"/>
                <a:gd name="T3" fmla="*/ 1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0" y="0"/>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404" name="Freeform 299"/>
            <p:cNvSpPr>
              <a:spLocks/>
            </p:cNvSpPr>
            <p:nvPr/>
          </p:nvSpPr>
          <p:spPr bwMode="auto">
            <a:xfrm>
              <a:off x="278" y="398"/>
              <a:ext cx="203" cy="44"/>
            </a:xfrm>
            <a:custGeom>
              <a:avLst/>
              <a:gdLst>
                <a:gd name="T0" fmla="*/ 0 w 203"/>
                <a:gd name="T1" fmla="*/ 43 h 44"/>
                <a:gd name="T2" fmla="*/ 20 w 203"/>
                <a:gd name="T3" fmla="*/ 43 h 44"/>
                <a:gd name="T4" fmla="*/ 39 w 203"/>
                <a:gd name="T5" fmla="*/ 42 h 44"/>
                <a:gd name="T6" fmla="*/ 57 w 203"/>
                <a:gd name="T7" fmla="*/ 42 h 44"/>
                <a:gd name="T8" fmla="*/ 75 w 203"/>
                <a:gd name="T9" fmla="*/ 40 h 44"/>
                <a:gd name="T10" fmla="*/ 91 w 203"/>
                <a:gd name="T11" fmla="*/ 39 h 44"/>
                <a:gd name="T12" fmla="*/ 107 w 203"/>
                <a:gd name="T13" fmla="*/ 37 h 44"/>
                <a:gd name="T14" fmla="*/ 121 w 203"/>
                <a:gd name="T15" fmla="*/ 34 h 44"/>
                <a:gd name="T16" fmla="*/ 134 w 203"/>
                <a:gd name="T17" fmla="*/ 31 h 44"/>
                <a:gd name="T18" fmla="*/ 147 w 203"/>
                <a:gd name="T19" fmla="*/ 28 h 44"/>
                <a:gd name="T20" fmla="*/ 158 w 203"/>
                <a:gd name="T21" fmla="*/ 25 h 44"/>
                <a:gd name="T22" fmla="*/ 168 w 203"/>
                <a:gd name="T23" fmla="*/ 21 h 44"/>
                <a:gd name="T24" fmla="*/ 177 w 203"/>
                <a:gd name="T25" fmla="*/ 17 h 44"/>
                <a:gd name="T26" fmla="*/ 185 w 203"/>
                <a:gd name="T27" fmla="*/ 13 h 44"/>
                <a:gd name="T28" fmla="*/ 192 w 203"/>
                <a:gd name="T29" fmla="*/ 9 h 44"/>
                <a:gd name="T30" fmla="*/ 197 w 203"/>
                <a:gd name="T31" fmla="*/ 5 h 44"/>
                <a:gd name="T32" fmla="*/ 202 w 203"/>
                <a:gd name="T33" fmla="*/ 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3" h="44">
                  <a:moveTo>
                    <a:pt x="0" y="43"/>
                  </a:moveTo>
                  <a:lnTo>
                    <a:pt x="20" y="43"/>
                  </a:lnTo>
                  <a:lnTo>
                    <a:pt x="39" y="42"/>
                  </a:lnTo>
                  <a:lnTo>
                    <a:pt x="57" y="42"/>
                  </a:lnTo>
                  <a:lnTo>
                    <a:pt x="75" y="40"/>
                  </a:lnTo>
                  <a:lnTo>
                    <a:pt x="91" y="39"/>
                  </a:lnTo>
                  <a:lnTo>
                    <a:pt x="107" y="37"/>
                  </a:lnTo>
                  <a:lnTo>
                    <a:pt x="121" y="34"/>
                  </a:lnTo>
                  <a:lnTo>
                    <a:pt x="134" y="31"/>
                  </a:lnTo>
                  <a:lnTo>
                    <a:pt x="147" y="28"/>
                  </a:lnTo>
                  <a:lnTo>
                    <a:pt x="158" y="25"/>
                  </a:lnTo>
                  <a:lnTo>
                    <a:pt x="168" y="21"/>
                  </a:lnTo>
                  <a:lnTo>
                    <a:pt x="177" y="17"/>
                  </a:lnTo>
                  <a:lnTo>
                    <a:pt x="185" y="13"/>
                  </a:lnTo>
                  <a:lnTo>
                    <a:pt x="192" y="9"/>
                  </a:lnTo>
                  <a:lnTo>
                    <a:pt x="197" y="5"/>
                  </a:lnTo>
                  <a:lnTo>
                    <a:pt x="202" y="0"/>
                  </a:lnTo>
                </a:path>
              </a:pathLst>
            </a:custGeom>
            <a:noFill/>
            <a:ln w="12699" cap="rnd" cmpd="sng">
              <a:solidFill>
                <a:srgbClr val="A9D1E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405" name="Freeform 300"/>
            <p:cNvSpPr>
              <a:spLocks/>
            </p:cNvSpPr>
            <p:nvPr/>
          </p:nvSpPr>
          <p:spPr bwMode="auto">
            <a:xfrm>
              <a:off x="278" y="441"/>
              <a:ext cx="1" cy="2"/>
            </a:xfrm>
            <a:custGeom>
              <a:avLst/>
              <a:gdLst>
                <a:gd name="T0" fmla="*/ 0 w 1"/>
                <a:gd name="T1" fmla="*/ 1 h 2"/>
                <a:gd name="T2" fmla="*/ 0 w 1"/>
                <a:gd name="T3" fmla="*/ 0 h 2"/>
                <a:gd name="T4" fmla="*/ 0 w 1"/>
                <a:gd name="T5" fmla="*/ 1 h 2"/>
                <a:gd name="T6" fmla="*/ 0 60000 65536"/>
                <a:gd name="T7" fmla="*/ 0 60000 65536"/>
                <a:gd name="T8" fmla="*/ 0 60000 65536"/>
              </a:gdLst>
              <a:ahLst/>
              <a:cxnLst>
                <a:cxn ang="T6">
                  <a:pos x="T0" y="T1"/>
                </a:cxn>
                <a:cxn ang="T7">
                  <a:pos x="T2" y="T3"/>
                </a:cxn>
                <a:cxn ang="T8">
                  <a:pos x="T4" y="T5"/>
                </a:cxn>
              </a:cxnLst>
              <a:rect l="0" t="0" r="r" b="b"/>
              <a:pathLst>
                <a:path w="1" h="2">
                  <a:moveTo>
                    <a:pt x="0" y="1"/>
                  </a:moveTo>
                  <a:lnTo>
                    <a:pt x="0" y="0"/>
                  </a:lnTo>
                  <a:lnTo>
                    <a:pt x="0" y="1"/>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406" name="Freeform 301"/>
            <p:cNvSpPr>
              <a:spLocks/>
            </p:cNvSpPr>
            <p:nvPr/>
          </p:nvSpPr>
          <p:spPr bwMode="auto">
            <a:xfrm>
              <a:off x="480" y="399"/>
              <a:ext cx="1" cy="2"/>
            </a:xfrm>
            <a:custGeom>
              <a:avLst/>
              <a:gdLst>
                <a:gd name="T0" fmla="*/ 0 w 1"/>
                <a:gd name="T1" fmla="*/ 0 h 2"/>
                <a:gd name="T2" fmla="*/ 0 w 1"/>
                <a:gd name="T3" fmla="*/ 1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0" y="0"/>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407" name="Freeform 302"/>
            <p:cNvSpPr>
              <a:spLocks/>
            </p:cNvSpPr>
            <p:nvPr/>
          </p:nvSpPr>
          <p:spPr bwMode="auto">
            <a:xfrm>
              <a:off x="100" y="473"/>
              <a:ext cx="180" cy="46"/>
            </a:xfrm>
            <a:custGeom>
              <a:avLst/>
              <a:gdLst>
                <a:gd name="T0" fmla="*/ 0 w 180"/>
                <a:gd name="T1" fmla="*/ 0 h 46"/>
                <a:gd name="T2" fmla="*/ 1 w 180"/>
                <a:gd name="T3" fmla="*/ 3 h 46"/>
                <a:gd name="T4" fmla="*/ 3 w 180"/>
                <a:gd name="T5" fmla="*/ 7 h 46"/>
                <a:gd name="T6" fmla="*/ 8 w 180"/>
                <a:gd name="T7" fmla="*/ 10 h 46"/>
                <a:gd name="T8" fmla="*/ 14 w 180"/>
                <a:gd name="T9" fmla="*/ 14 h 46"/>
                <a:gd name="T10" fmla="*/ 21 w 180"/>
                <a:gd name="T11" fmla="*/ 17 h 46"/>
                <a:gd name="T12" fmla="*/ 30 w 180"/>
                <a:gd name="T13" fmla="*/ 21 h 46"/>
                <a:gd name="T14" fmla="*/ 40 w 180"/>
                <a:gd name="T15" fmla="*/ 24 h 46"/>
                <a:gd name="T16" fmla="*/ 52 w 180"/>
                <a:gd name="T17" fmla="*/ 28 h 46"/>
                <a:gd name="T18" fmla="*/ 65 w 180"/>
                <a:gd name="T19" fmla="*/ 31 h 46"/>
                <a:gd name="T20" fmla="*/ 78 w 180"/>
                <a:gd name="T21" fmla="*/ 34 h 46"/>
                <a:gd name="T22" fmla="*/ 93 w 180"/>
                <a:gd name="T23" fmla="*/ 37 h 46"/>
                <a:gd name="T24" fmla="*/ 109 w 180"/>
                <a:gd name="T25" fmla="*/ 39 h 46"/>
                <a:gd name="T26" fmla="*/ 125 w 180"/>
                <a:gd name="T27" fmla="*/ 41 h 46"/>
                <a:gd name="T28" fmla="*/ 142 w 180"/>
                <a:gd name="T29" fmla="*/ 43 h 46"/>
                <a:gd name="T30" fmla="*/ 160 w 180"/>
                <a:gd name="T31" fmla="*/ 44 h 46"/>
                <a:gd name="T32" fmla="*/ 179 w 180"/>
                <a:gd name="T33" fmla="*/ 45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0" h="46">
                  <a:moveTo>
                    <a:pt x="0" y="0"/>
                  </a:moveTo>
                  <a:lnTo>
                    <a:pt x="1" y="3"/>
                  </a:lnTo>
                  <a:lnTo>
                    <a:pt x="3" y="7"/>
                  </a:lnTo>
                  <a:lnTo>
                    <a:pt x="8" y="10"/>
                  </a:lnTo>
                  <a:lnTo>
                    <a:pt x="14" y="14"/>
                  </a:lnTo>
                  <a:lnTo>
                    <a:pt x="21" y="17"/>
                  </a:lnTo>
                  <a:lnTo>
                    <a:pt x="30" y="21"/>
                  </a:lnTo>
                  <a:lnTo>
                    <a:pt x="40" y="24"/>
                  </a:lnTo>
                  <a:lnTo>
                    <a:pt x="52" y="28"/>
                  </a:lnTo>
                  <a:lnTo>
                    <a:pt x="65" y="31"/>
                  </a:lnTo>
                  <a:lnTo>
                    <a:pt x="78" y="34"/>
                  </a:lnTo>
                  <a:lnTo>
                    <a:pt x="93" y="37"/>
                  </a:lnTo>
                  <a:lnTo>
                    <a:pt x="109" y="39"/>
                  </a:lnTo>
                  <a:lnTo>
                    <a:pt x="125" y="41"/>
                  </a:lnTo>
                  <a:lnTo>
                    <a:pt x="142" y="43"/>
                  </a:lnTo>
                  <a:lnTo>
                    <a:pt x="160" y="44"/>
                  </a:lnTo>
                  <a:lnTo>
                    <a:pt x="179" y="45"/>
                  </a:lnTo>
                </a:path>
              </a:pathLst>
            </a:custGeom>
            <a:noFill/>
            <a:ln w="12699" cap="rnd" cmpd="sng">
              <a:solidFill>
                <a:srgbClr val="72A6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408" name="Freeform 303"/>
            <p:cNvSpPr>
              <a:spLocks/>
            </p:cNvSpPr>
            <p:nvPr/>
          </p:nvSpPr>
          <p:spPr bwMode="auto">
            <a:xfrm>
              <a:off x="100" y="472"/>
              <a:ext cx="1" cy="2"/>
            </a:xfrm>
            <a:custGeom>
              <a:avLst/>
              <a:gdLst>
                <a:gd name="T0" fmla="*/ 0 w 1"/>
                <a:gd name="T1" fmla="*/ 1 h 2"/>
                <a:gd name="T2" fmla="*/ 0 w 1"/>
                <a:gd name="T3" fmla="*/ 0 h 2"/>
                <a:gd name="T4" fmla="*/ 0 w 1"/>
                <a:gd name="T5" fmla="*/ 1 h 2"/>
                <a:gd name="T6" fmla="*/ 0 60000 65536"/>
                <a:gd name="T7" fmla="*/ 0 60000 65536"/>
                <a:gd name="T8" fmla="*/ 0 60000 65536"/>
              </a:gdLst>
              <a:ahLst/>
              <a:cxnLst>
                <a:cxn ang="T6">
                  <a:pos x="T0" y="T1"/>
                </a:cxn>
                <a:cxn ang="T7">
                  <a:pos x="T2" y="T3"/>
                </a:cxn>
                <a:cxn ang="T8">
                  <a:pos x="T4" y="T5"/>
                </a:cxn>
              </a:cxnLst>
              <a:rect l="0" t="0" r="r" b="b"/>
              <a:pathLst>
                <a:path w="1" h="2">
                  <a:moveTo>
                    <a:pt x="0" y="1"/>
                  </a:moveTo>
                  <a:lnTo>
                    <a:pt x="0" y="0"/>
                  </a:lnTo>
                  <a:lnTo>
                    <a:pt x="0" y="1"/>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409" name="Freeform 304"/>
            <p:cNvSpPr>
              <a:spLocks/>
            </p:cNvSpPr>
            <p:nvPr/>
          </p:nvSpPr>
          <p:spPr bwMode="auto">
            <a:xfrm>
              <a:off x="279" y="516"/>
              <a:ext cx="1" cy="3"/>
            </a:xfrm>
            <a:custGeom>
              <a:avLst/>
              <a:gdLst>
                <a:gd name="T0" fmla="*/ 0 w 1"/>
                <a:gd name="T1" fmla="*/ 0 h 3"/>
                <a:gd name="T2" fmla="*/ 0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2"/>
                  </a:lnTo>
                  <a:lnTo>
                    <a:pt x="0" y="0"/>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410" name="Freeform 305"/>
            <p:cNvSpPr>
              <a:spLocks/>
            </p:cNvSpPr>
            <p:nvPr/>
          </p:nvSpPr>
          <p:spPr bwMode="auto">
            <a:xfrm>
              <a:off x="279" y="480"/>
              <a:ext cx="182" cy="39"/>
            </a:xfrm>
            <a:custGeom>
              <a:avLst/>
              <a:gdLst>
                <a:gd name="T0" fmla="*/ 0 w 182"/>
                <a:gd name="T1" fmla="*/ 38 h 39"/>
                <a:gd name="T2" fmla="*/ 19 w 182"/>
                <a:gd name="T3" fmla="*/ 38 h 39"/>
                <a:gd name="T4" fmla="*/ 37 w 182"/>
                <a:gd name="T5" fmla="*/ 37 h 39"/>
                <a:gd name="T6" fmla="*/ 54 w 182"/>
                <a:gd name="T7" fmla="*/ 36 h 39"/>
                <a:gd name="T8" fmla="*/ 70 w 182"/>
                <a:gd name="T9" fmla="*/ 35 h 39"/>
                <a:gd name="T10" fmla="*/ 86 w 182"/>
                <a:gd name="T11" fmla="*/ 33 h 39"/>
                <a:gd name="T12" fmla="*/ 101 w 182"/>
                <a:gd name="T13" fmla="*/ 31 h 39"/>
                <a:gd name="T14" fmla="*/ 115 w 182"/>
                <a:gd name="T15" fmla="*/ 28 h 39"/>
                <a:gd name="T16" fmla="*/ 128 w 182"/>
                <a:gd name="T17" fmla="*/ 26 h 39"/>
                <a:gd name="T18" fmla="*/ 140 w 182"/>
                <a:gd name="T19" fmla="*/ 23 h 39"/>
                <a:gd name="T20" fmla="*/ 150 w 182"/>
                <a:gd name="T21" fmla="*/ 20 h 39"/>
                <a:gd name="T22" fmla="*/ 159 w 182"/>
                <a:gd name="T23" fmla="*/ 16 h 39"/>
                <a:gd name="T24" fmla="*/ 167 w 182"/>
                <a:gd name="T25" fmla="*/ 13 h 39"/>
                <a:gd name="T26" fmla="*/ 173 w 182"/>
                <a:gd name="T27" fmla="*/ 10 h 39"/>
                <a:gd name="T28" fmla="*/ 177 w 182"/>
                <a:gd name="T29" fmla="*/ 6 h 39"/>
                <a:gd name="T30" fmla="*/ 180 w 182"/>
                <a:gd name="T31" fmla="*/ 3 h 39"/>
                <a:gd name="T32" fmla="*/ 181 w 182"/>
                <a:gd name="T33" fmla="*/ 0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2" h="39">
                  <a:moveTo>
                    <a:pt x="0" y="38"/>
                  </a:moveTo>
                  <a:lnTo>
                    <a:pt x="19" y="38"/>
                  </a:lnTo>
                  <a:lnTo>
                    <a:pt x="37" y="37"/>
                  </a:lnTo>
                  <a:lnTo>
                    <a:pt x="54" y="36"/>
                  </a:lnTo>
                  <a:lnTo>
                    <a:pt x="70" y="35"/>
                  </a:lnTo>
                  <a:lnTo>
                    <a:pt x="86" y="33"/>
                  </a:lnTo>
                  <a:lnTo>
                    <a:pt x="101" y="31"/>
                  </a:lnTo>
                  <a:lnTo>
                    <a:pt x="115" y="28"/>
                  </a:lnTo>
                  <a:lnTo>
                    <a:pt x="128" y="26"/>
                  </a:lnTo>
                  <a:lnTo>
                    <a:pt x="140" y="23"/>
                  </a:lnTo>
                  <a:lnTo>
                    <a:pt x="150" y="20"/>
                  </a:lnTo>
                  <a:lnTo>
                    <a:pt x="159" y="16"/>
                  </a:lnTo>
                  <a:lnTo>
                    <a:pt x="167" y="13"/>
                  </a:lnTo>
                  <a:lnTo>
                    <a:pt x="173" y="10"/>
                  </a:lnTo>
                  <a:lnTo>
                    <a:pt x="177" y="6"/>
                  </a:lnTo>
                  <a:lnTo>
                    <a:pt x="180" y="3"/>
                  </a:lnTo>
                  <a:lnTo>
                    <a:pt x="181" y="0"/>
                  </a:lnTo>
                </a:path>
              </a:pathLst>
            </a:custGeom>
            <a:noFill/>
            <a:ln w="12699" cap="rnd" cmpd="sng">
              <a:solidFill>
                <a:srgbClr val="72A6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411" name="Freeform 306"/>
            <p:cNvSpPr>
              <a:spLocks/>
            </p:cNvSpPr>
            <p:nvPr/>
          </p:nvSpPr>
          <p:spPr bwMode="auto">
            <a:xfrm>
              <a:off x="279" y="516"/>
              <a:ext cx="1" cy="3"/>
            </a:xfrm>
            <a:custGeom>
              <a:avLst/>
              <a:gdLst>
                <a:gd name="T0" fmla="*/ 0 w 1"/>
                <a:gd name="T1" fmla="*/ 2 h 3"/>
                <a:gd name="T2" fmla="*/ 0 w 1"/>
                <a:gd name="T3" fmla="*/ 0 h 3"/>
                <a:gd name="T4" fmla="*/ 0 w 1"/>
                <a:gd name="T5" fmla="*/ 2 h 3"/>
                <a:gd name="T6" fmla="*/ 0 60000 65536"/>
                <a:gd name="T7" fmla="*/ 0 60000 65536"/>
                <a:gd name="T8" fmla="*/ 0 60000 65536"/>
              </a:gdLst>
              <a:ahLst/>
              <a:cxnLst>
                <a:cxn ang="T6">
                  <a:pos x="T0" y="T1"/>
                </a:cxn>
                <a:cxn ang="T7">
                  <a:pos x="T2" y="T3"/>
                </a:cxn>
                <a:cxn ang="T8">
                  <a:pos x="T4" y="T5"/>
                </a:cxn>
              </a:cxnLst>
              <a:rect l="0" t="0" r="r" b="b"/>
              <a:pathLst>
                <a:path w="1" h="3">
                  <a:moveTo>
                    <a:pt x="0" y="2"/>
                  </a:moveTo>
                  <a:lnTo>
                    <a:pt x="0" y="0"/>
                  </a:lnTo>
                  <a:lnTo>
                    <a:pt x="0" y="2"/>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412" name="Freeform 307"/>
            <p:cNvSpPr>
              <a:spLocks/>
            </p:cNvSpPr>
            <p:nvPr/>
          </p:nvSpPr>
          <p:spPr bwMode="auto">
            <a:xfrm>
              <a:off x="103" y="306"/>
              <a:ext cx="181" cy="45"/>
            </a:xfrm>
            <a:custGeom>
              <a:avLst/>
              <a:gdLst>
                <a:gd name="T0" fmla="*/ 0 w 181"/>
                <a:gd name="T1" fmla="*/ 0 h 45"/>
                <a:gd name="T2" fmla="*/ 0 w 181"/>
                <a:gd name="T3" fmla="*/ 3 h 45"/>
                <a:gd name="T4" fmla="*/ 3 w 181"/>
                <a:gd name="T5" fmla="*/ 6 h 45"/>
                <a:gd name="T6" fmla="*/ 8 w 181"/>
                <a:gd name="T7" fmla="*/ 10 h 45"/>
                <a:gd name="T8" fmla="*/ 14 w 181"/>
                <a:gd name="T9" fmla="*/ 13 h 45"/>
                <a:gd name="T10" fmla="*/ 21 w 181"/>
                <a:gd name="T11" fmla="*/ 17 h 45"/>
                <a:gd name="T12" fmla="*/ 30 w 181"/>
                <a:gd name="T13" fmla="*/ 21 h 45"/>
                <a:gd name="T14" fmla="*/ 40 w 181"/>
                <a:gd name="T15" fmla="*/ 24 h 45"/>
                <a:gd name="T16" fmla="*/ 52 w 181"/>
                <a:gd name="T17" fmla="*/ 28 h 45"/>
                <a:gd name="T18" fmla="*/ 65 w 181"/>
                <a:gd name="T19" fmla="*/ 31 h 45"/>
                <a:gd name="T20" fmla="*/ 79 w 181"/>
                <a:gd name="T21" fmla="*/ 34 h 45"/>
                <a:gd name="T22" fmla="*/ 94 w 181"/>
                <a:gd name="T23" fmla="*/ 37 h 45"/>
                <a:gd name="T24" fmla="*/ 109 w 181"/>
                <a:gd name="T25" fmla="*/ 39 h 45"/>
                <a:gd name="T26" fmla="*/ 126 w 181"/>
                <a:gd name="T27" fmla="*/ 41 h 45"/>
                <a:gd name="T28" fmla="*/ 143 w 181"/>
                <a:gd name="T29" fmla="*/ 43 h 45"/>
                <a:gd name="T30" fmla="*/ 161 w 181"/>
                <a:gd name="T31" fmla="*/ 44 h 45"/>
                <a:gd name="T32" fmla="*/ 180 w 181"/>
                <a:gd name="T33" fmla="*/ 44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1" h="45">
                  <a:moveTo>
                    <a:pt x="0" y="0"/>
                  </a:moveTo>
                  <a:lnTo>
                    <a:pt x="0" y="3"/>
                  </a:lnTo>
                  <a:lnTo>
                    <a:pt x="3" y="6"/>
                  </a:lnTo>
                  <a:lnTo>
                    <a:pt x="8" y="10"/>
                  </a:lnTo>
                  <a:lnTo>
                    <a:pt x="14" y="13"/>
                  </a:lnTo>
                  <a:lnTo>
                    <a:pt x="21" y="17"/>
                  </a:lnTo>
                  <a:lnTo>
                    <a:pt x="30" y="21"/>
                  </a:lnTo>
                  <a:lnTo>
                    <a:pt x="40" y="24"/>
                  </a:lnTo>
                  <a:lnTo>
                    <a:pt x="52" y="28"/>
                  </a:lnTo>
                  <a:lnTo>
                    <a:pt x="65" y="31"/>
                  </a:lnTo>
                  <a:lnTo>
                    <a:pt x="79" y="34"/>
                  </a:lnTo>
                  <a:lnTo>
                    <a:pt x="94" y="37"/>
                  </a:lnTo>
                  <a:lnTo>
                    <a:pt x="109" y="39"/>
                  </a:lnTo>
                  <a:lnTo>
                    <a:pt x="126" y="41"/>
                  </a:lnTo>
                  <a:lnTo>
                    <a:pt x="143" y="43"/>
                  </a:lnTo>
                  <a:lnTo>
                    <a:pt x="161" y="44"/>
                  </a:lnTo>
                  <a:lnTo>
                    <a:pt x="180" y="44"/>
                  </a:lnTo>
                </a:path>
              </a:pathLst>
            </a:custGeom>
            <a:noFill/>
            <a:ln w="12699" cap="rnd" cmpd="sng">
              <a:solidFill>
                <a:srgbClr val="A9D1E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413" name="Freeform 308"/>
            <p:cNvSpPr>
              <a:spLocks/>
            </p:cNvSpPr>
            <p:nvPr/>
          </p:nvSpPr>
          <p:spPr bwMode="auto">
            <a:xfrm>
              <a:off x="103" y="304"/>
              <a:ext cx="1" cy="2"/>
            </a:xfrm>
            <a:custGeom>
              <a:avLst/>
              <a:gdLst>
                <a:gd name="T0" fmla="*/ 0 w 1"/>
                <a:gd name="T1" fmla="*/ 1 h 2"/>
                <a:gd name="T2" fmla="*/ 0 w 1"/>
                <a:gd name="T3" fmla="*/ 0 h 2"/>
                <a:gd name="T4" fmla="*/ 0 w 1"/>
                <a:gd name="T5" fmla="*/ 1 h 2"/>
                <a:gd name="T6" fmla="*/ 0 60000 65536"/>
                <a:gd name="T7" fmla="*/ 0 60000 65536"/>
                <a:gd name="T8" fmla="*/ 0 60000 65536"/>
              </a:gdLst>
              <a:ahLst/>
              <a:cxnLst>
                <a:cxn ang="T6">
                  <a:pos x="T0" y="T1"/>
                </a:cxn>
                <a:cxn ang="T7">
                  <a:pos x="T2" y="T3"/>
                </a:cxn>
                <a:cxn ang="T8">
                  <a:pos x="T4" y="T5"/>
                </a:cxn>
              </a:cxnLst>
              <a:rect l="0" t="0" r="r" b="b"/>
              <a:pathLst>
                <a:path w="1" h="2">
                  <a:moveTo>
                    <a:pt x="0" y="1"/>
                  </a:moveTo>
                  <a:lnTo>
                    <a:pt x="0" y="0"/>
                  </a:lnTo>
                  <a:lnTo>
                    <a:pt x="0" y="1"/>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414" name="Freeform 309"/>
            <p:cNvSpPr>
              <a:spLocks/>
            </p:cNvSpPr>
            <p:nvPr/>
          </p:nvSpPr>
          <p:spPr bwMode="auto">
            <a:xfrm>
              <a:off x="282" y="349"/>
              <a:ext cx="2" cy="3"/>
            </a:xfrm>
            <a:custGeom>
              <a:avLst/>
              <a:gdLst>
                <a:gd name="T0" fmla="*/ 1 w 2"/>
                <a:gd name="T1" fmla="*/ 0 h 3"/>
                <a:gd name="T2" fmla="*/ 0 w 2"/>
                <a:gd name="T3" fmla="*/ 2 h 3"/>
                <a:gd name="T4" fmla="*/ 1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1" y="0"/>
                  </a:moveTo>
                  <a:lnTo>
                    <a:pt x="0" y="2"/>
                  </a:lnTo>
                  <a:lnTo>
                    <a:pt x="1" y="0"/>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415" name="Freeform 310"/>
            <p:cNvSpPr>
              <a:spLocks/>
            </p:cNvSpPr>
            <p:nvPr/>
          </p:nvSpPr>
          <p:spPr bwMode="auto">
            <a:xfrm>
              <a:off x="282" y="313"/>
              <a:ext cx="181" cy="39"/>
            </a:xfrm>
            <a:custGeom>
              <a:avLst/>
              <a:gdLst>
                <a:gd name="T0" fmla="*/ 0 w 181"/>
                <a:gd name="T1" fmla="*/ 38 h 39"/>
                <a:gd name="T2" fmla="*/ 18 w 181"/>
                <a:gd name="T3" fmla="*/ 38 h 39"/>
                <a:gd name="T4" fmla="*/ 36 w 181"/>
                <a:gd name="T5" fmla="*/ 37 h 39"/>
                <a:gd name="T6" fmla="*/ 54 w 181"/>
                <a:gd name="T7" fmla="*/ 36 h 39"/>
                <a:gd name="T8" fmla="*/ 70 w 181"/>
                <a:gd name="T9" fmla="*/ 35 h 39"/>
                <a:gd name="T10" fmla="*/ 86 w 181"/>
                <a:gd name="T11" fmla="*/ 33 h 39"/>
                <a:gd name="T12" fmla="*/ 101 w 181"/>
                <a:gd name="T13" fmla="*/ 31 h 39"/>
                <a:gd name="T14" fmla="*/ 114 w 181"/>
                <a:gd name="T15" fmla="*/ 28 h 39"/>
                <a:gd name="T16" fmla="*/ 127 w 181"/>
                <a:gd name="T17" fmla="*/ 25 h 39"/>
                <a:gd name="T18" fmla="*/ 139 w 181"/>
                <a:gd name="T19" fmla="*/ 22 h 39"/>
                <a:gd name="T20" fmla="*/ 149 w 181"/>
                <a:gd name="T21" fmla="*/ 19 h 39"/>
                <a:gd name="T22" fmla="*/ 158 w 181"/>
                <a:gd name="T23" fmla="*/ 16 h 39"/>
                <a:gd name="T24" fmla="*/ 166 w 181"/>
                <a:gd name="T25" fmla="*/ 13 h 39"/>
                <a:gd name="T26" fmla="*/ 172 w 181"/>
                <a:gd name="T27" fmla="*/ 9 h 39"/>
                <a:gd name="T28" fmla="*/ 176 w 181"/>
                <a:gd name="T29" fmla="*/ 6 h 39"/>
                <a:gd name="T30" fmla="*/ 179 w 181"/>
                <a:gd name="T31" fmla="*/ 3 h 39"/>
                <a:gd name="T32" fmla="*/ 180 w 181"/>
                <a:gd name="T33" fmla="*/ 0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1" h="39">
                  <a:moveTo>
                    <a:pt x="0" y="38"/>
                  </a:moveTo>
                  <a:lnTo>
                    <a:pt x="18" y="38"/>
                  </a:lnTo>
                  <a:lnTo>
                    <a:pt x="36" y="37"/>
                  </a:lnTo>
                  <a:lnTo>
                    <a:pt x="54" y="36"/>
                  </a:lnTo>
                  <a:lnTo>
                    <a:pt x="70" y="35"/>
                  </a:lnTo>
                  <a:lnTo>
                    <a:pt x="86" y="33"/>
                  </a:lnTo>
                  <a:lnTo>
                    <a:pt x="101" y="31"/>
                  </a:lnTo>
                  <a:lnTo>
                    <a:pt x="114" y="28"/>
                  </a:lnTo>
                  <a:lnTo>
                    <a:pt x="127" y="25"/>
                  </a:lnTo>
                  <a:lnTo>
                    <a:pt x="139" y="22"/>
                  </a:lnTo>
                  <a:lnTo>
                    <a:pt x="149" y="19"/>
                  </a:lnTo>
                  <a:lnTo>
                    <a:pt x="158" y="16"/>
                  </a:lnTo>
                  <a:lnTo>
                    <a:pt x="166" y="13"/>
                  </a:lnTo>
                  <a:lnTo>
                    <a:pt x="172" y="9"/>
                  </a:lnTo>
                  <a:lnTo>
                    <a:pt x="176" y="6"/>
                  </a:lnTo>
                  <a:lnTo>
                    <a:pt x="179" y="3"/>
                  </a:lnTo>
                  <a:lnTo>
                    <a:pt x="180" y="0"/>
                  </a:lnTo>
                </a:path>
              </a:pathLst>
            </a:custGeom>
            <a:noFill/>
            <a:ln w="12699" cap="rnd" cmpd="sng">
              <a:solidFill>
                <a:srgbClr val="A9D1E5"/>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416" name="Freeform 311"/>
            <p:cNvSpPr>
              <a:spLocks/>
            </p:cNvSpPr>
            <p:nvPr/>
          </p:nvSpPr>
          <p:spPr bwMode="auto">
            <a:xfrm>
              <a:off x="282" y="349"/>
              <a:ext cx="2" cy="3"/>
            </a:xfrm>
            <a:custGeom>
              <a:avLst/>
              <a:gdLst>
                <a:gd name="T0" fmla="*/ 0 w 2"/>
                <a:gd name="T1" fmla="*/ 2 h 3"/>
                <a:gd name="T2" fmla="*/ 1 w 2"/>
                <a:gd name="T3" fmla="*/ 0 h 3"/>
                <a:gd name="T4" fmla="*/ 0 w 2"/>
                <a:gd name="T5" fmla="*/ 2 h 3"/>
                <a:gd name="T6" fmla="*/ 0 60000 65536"/>
                <a:gd name="T7" fmla="*/ 0 60000 65536"/>
                <a:gd name="T8" fmla="*/ 0 60000 65536"/>
              </a:gdLst>
              <a:ahLst/>
              <a:cxnLst>
                <a:cxn ang="T6">
                  <a:pos x="T0" y="T1"/>
                </a:cxn>
                <a:cxn ang="T7">
                  <a:pos x="T2" y="T3"/>
                </a:cxn>
                <a:cxn ang="T8">
                  <a:pos x="T4" y="T5"/>
                </a:cxn>
              </a:cxnLst>
              <a:rect l="0" t="0" r="r" b="b"/>
              <a:pathLst>
                <a:path w="2" h="3">
                  <a:moveTo>
                    <a:pt x="0" y="2"/>
                  </a:moveTo>
                  <a:lnTo>
                    <a:pt x="1" y="0"/>
                  </a:lnTo>
                  <a:lnTo>
                    <a:pt x="0" y="2"/>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417" name="Freeform 312"/>
            <p:cNvSpPr>
              <a:spLocks/>
            </p:cNvSpPr>
            <p:nvPr/>
          </p:nvSpPr>
          <p:spPr bwMode="auto">
            <a:xfrm>
              <a:off x="463" y="312"/>
              <a:ext cx="1" cy="2"/>
            </a:xfrm>
            <a:custGeom>
              <a:avLst/>
              <a:gdLst>
                <a:gd name="T0" fmla="*/ 0 w 1"/>
                <a:gd name="T1" fmla="*/ 1 h 2"/>
                <a:gd name="T2" fmla="*/ 0 w 1"/>
                <a:gd name="T3" fmla="*/ 0 h 2"/>
                <a:gd name="T4" fmla="*/ 0 w 1"/>
                <a:gd name="T5" fmla="*/ 1 h 2"/>
                <a:gd name="T6" fmla="*/ 0 60000 65536"/>
                <a:gd name="T7" fmla="*/ 0 60000 65536"/>
                <a:gd name="T8" fmla="*/ 0 60000 65536"/>
              </a:gdLst>
              <a:ahLst/>
              <a:cxnLst>
                <a:cxn ang="T6">
                  <a:pos x="T0" y="T1"/>
                </a:cxn>
                <a:cxn ang="T7">
                  <a:pos x="T2" y="T3"/>
                </a:cxn>
                <a:cxn ang="T8">
                  <a:pos x="T4" y="T5"/>
                </a:cxn>
              </a:cxnLst>
              <a:rect l="0" t="0" r="r" b="b"/>
              <a:pathLst>
                <a:path w="1" h="2">
                  <a:moveTo>
                    <a:pt x="0" y="1"/>
                  </a:moveTo>
                  <a:lnTo>
                    <a:pt x="0" y="0"/>
                  </a:lnTo>
                  <a:lnTo>
                    <a:pt x="0" y="1"/>
                  </a:lnTo>
                </a:path>
              </a:pathLst>
            </a:custGeom>
            <a:solidFill>
              <a:srgbClr val="A9D1E5"/>
            </a:solidFill>
            <a:ln w="12699" cap="rnd" cmpd="sng">
              <a:solidFill>
                <a:srgbClr val="A9D1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418" name="Freeform 313"/>
            <p:cNvSpPr>
              <a:spLocks/>
            </p:cNvSpPr>
            <p:nvPr/>
          </p:nvSpPr>
          <p:spPr bwMode="auto">
            <a:xfrm>
              <a:off x="166" y="231"/>
              <a:ext cx="119" cy="29"/>
            </a:xfrm>
            <a:custGeom>
              <a:avLst/>
              <a:gdLst>
                <a:gd name="T0" fmla="*/ 0 w 119"/>
                <a:gd name="T1" fmla="*/ 0 h 29"/>
                <a:gd name="T2" fmla="*/ 1 w 119"/>
                <a:gd name="T3" fmla="*/ 1 h 29"/>
                <a:gd name="T4" fmla="*/ 3 w 119"/>
                <a:gd name="T5" fmla="*/ 3 h 29"/>
                <a:gd name="T6" fmla="*/ 6 w 119"/>
                <a:gd name="T7" fmla="*/ 5 h 29"/>
                <a:gd name="T8" fmla="*/ 10 w 119"/>
                <a:gd name="T9" fmla="*/ 7 h 29"/>
                <a:gd name="T10" fmla="*/ 15 w 119"/>
                <a:gd name="T11" fmla="*/ 9 h 29"/>
                <a:gd name="T12" fmla="*/ 21 w 119"/>
                <a:gd name="T13" fmla="*/ 11 h 29"/>
                <a:gd name="T14" fmla="*/ 28 w 119"/>
                <a:gd name="T15" fmla="*/ 13 h 29"/>
                <a:gd name="T16" fmla="*/ 35 w 119"/>
                <a:gd name="T17" fmla="*/ 16 h 29"/>
                <a:gd name="T18" fmla="*/ 44 w 119"/>
                <a:gd name="T19" fmla="*/ 18 h 29"/>
                <a:gd name="T20" fmla="*/ 52 w 119"/>
                <a:gd name="T21" fmla="*/ 20 h 29"/>
                <a:gd name="T22" fmla="*/ 62 w 119"/>
                <a:gd name="T23" fmla="*/ 22 h 29"/>
                <a:gd name="T24" fmla="*/ 72 w 119"/>
                <a:gd name="T25" fmla="*/ 24 h 29"/>
                <a:gd name="T26" fmla="*/ 83 w 119"/>
                <a:gd name="T27" fmla="*/ 25 h 29"/>
                <a:gd name="T28" fmla="*/ 94 w 119"/>
                <a:gd name="T29" fmla="*/ 26 h 29"/>
                <a:gd name="T30" fmla="*/ 105 w 119"/>
                <a:gd name="T31" fmla="*/ 27 h 29"/>
                <a:gd name="T32" fmla="*/ 118 w 119"/>
                <a:gd name="T33" fmla="*/ 28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9" h="29">
                  <a:moveTo>
                    <a:pt x="0" y="0"/>
                  </a:moveTo>
                  <a:lnTo>
                    <a:pt x="1" y="1"/>
                  </a:lnTo>
                  <a:lnTo>
                    <a:pt x="3" y="3"/>
                  </a:lnTo>
                  <a:lnTo>
                    <a:pt x="6" y="5"/>
                  </a:lnTo>
                  <a:lnTo>
                    <a:pt x="10" y="7"/>
                  </a:lnTo>
                  <a:lnTo>
                    <a:pt x="15" y="9"/>
                  </a:lnTo>
                  <a:lnTo>
                    <a:pt x="21" y="11"/>
                  </a:lnTo>
                  <a:lnTo>
                    <a:pt x="28" y="13"/>
                  </a:lnTo>
                  <a:lnTo>
                    <a:pt x="35" y="16"/>
                  </a:lnTo>
                  <a:lnTo>
                    <a:pt x="44" y="18"/>
                  </a:lnTo>
                  <a:lnTo>
                    <a:pt x="52" y="20"/>
                  </a:lnTo>
                  <a:lnTo>
                    <a:pt x="62" y="22"/>
                  </a:lnTo>
                  <a:lnTo>
                    <a:pt x="72" y="24"/>
                  </a:lnTo>
                  <a:lnTo>
                    <a:pt x="83" y="25"/>
                  </a:lnTo>
                  <a:lnTo>
                    <a:pt x="94" y="26"/>
                  </a:lnTo>
                  <a:lnTo>
                    <a:pt x="105" y="27"/>
                  </a:lnTo>
                  <a:lnTo>
                    <a:pt x="118" y="28"/>
                  </a:lnTo>
                </a:path>
              </a:pathLst>
            </a:custGeom>
            <a:noFill/>
            <a:ln w="12699" cap="rnd" cmpd="sng">
              <a:solidFill>
                <a:srgbClr val="72A6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419" name="Freeform 314"/>
            <p:cNvSpPr>
              <a:spLocks/>
            </p:cNvSpPr>
            <p:nvPr/>
          </p:nvSpPr>
          <p:spPr bwMode="auto">
            <a:xfrm>
              <a:off x="167" y="230"/>
              <a:ext cx="1" cy="3"/>
            </a:xfrm>
            <a:custGeom>
              <a:avLst/>
              <a:gdLst>
                <a:gd name="T0" fmla="*/ 0 w 1"/>
                <a:gd name="T1" fmla="*/ 2 h 3"/>
                <a:gd name="T2" fmla="*/ 0 w 1"/>
                <a:gd name="T3" fmla="*/ 0 h 3"/>
                <a:gd name="T4" fmla="*/ 0 w 1"/>
                <a:gd name="T5" fmla="*/ 2 h 3"/>
                <a:gd name="T6" fmla="*/ 0 60000 65536"/>
                <a:gd name="T7" fmla="*/ 0 60000 65536"/>
                <a:gd name="T8" fmla="*/ 0 60000 65536"/>
              </a:gdLst>
              <a:ahLst/>
              <a:cxnLst>
                <a:cxn ang="T6">
                  <a:pos x="T0" y="T1"/>
                </a:cxn>
                <a:cxn ang="T7">
                  <a:pos x="T2" y="T3"/>
                </a:cxn>
                <a:cxn ang="T8">
                  <a:pos x="T4" y="T5"/>
                </a:cxn>
              </a:cxnLst>
              <a:rect l="0" t="0" r="r" b="b"/>
              <a:pathLst>
                <a:path w="1" h="3">
                  <a:moveTo>
                    <a:pt x="0" y="2"/>
                  </a:moveTo>
                  <a:lnTo>
                    <a:pt x="0" y="0"/>
                  </a:lnTo>
                  <a:lnTo>
                    <a:pt x="0" y="2"/>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420" name="Freeform 315"/>
            <p:cNvSpPr>
              <a:spLocks/>
            </p:cNvSpPr>
            <p:nvPr/>
          </p:nvSpPr>
          <p:spPr bwMode="auto">
            <a:xfrm>
              <a:off x="283" y="259"/>
              <a:ext cx="2" cy="2"/>
            </a:xfrm>
            <a:custGeom>
              <a:avLst/>
              <a:gdLst>
                <a:gd name="T0" fmla="*/ 0 w 2"/>
                <a:gd name="T1" fmla="*/ 0 h 2"/>
                <a:gd name="T2" fmla="*/ 1 w 2"/>
                <a:gd name="T3" fmla="*/ 1 h 2"/>
                <a:gd name="T4" fmla="*/ 0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0"/>
                  </a:moveTo>
                  <a:lnTo>
                    <a:pt x="1" y="1"/>
                  </a:lnTo>
                  <a:lnTo>
                    <a:pt x="0" y="0"/>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421" name="Freeform 316"/>
            <p:cNvSpPr>
              <a:spLocks/>
            </p:cNvSpPr>
            <p:nvPr/>
          </p:nvSpPr>
          <p:spPr bwMode="auto">
            <a:xfrm>
              <a:off x="283" y="235"/>
              <a:ext cx="119" cy="24"/>
            </a:xfrm>
            <a:custGeom>
              <a:avLst/>
              <a:gdLst>
                <a:gd name="T0" fmla="*/ 0 w 119"/>
                <a:gd name="T1" fmla="*/ 23 h 24"/>
                <a:gd name="T2" fmla="*/ 12 w 119"/>
                <a:gd name="T3" fmla="*/ 23 h 24"/>
                <a:gd name="T4" fmla="*/ 24 w 119"/>
                <a:gd name="T5" fmla="*/ 23 h 24"/>
                <a:gd name="T6" fmla="*/ 35 w 119"/>
                <a:gd name="T7" fmla="*/ 22 h 24"/>
                <a:gd name="T8" fmla="*/ 45 w 119"/>
                <a:gd name="T9" fmla="*/ 21 h 24"/>
                <a:gd name="T10" fmla="*/ 55 w 119"/>
                <a:gd name="T11" fmla="*/ 19 h 24"/>
                <a:gd name="T12" fmla="*/ 64 w 119"/>
                <a:gd name="T13" fmla="*/ 18 h 24"/>
                <a:gd name="T14" fmla="*/ 73 w 119"/>
                <a:gd name="T15" fmla="*/ 16 h 24"/>
                <a:gd name="T16" fmla="*/ 81 w 119"/>
                <a:gd name="T17" fmla="*/ 14 h 24"/>
                <a:gd name="T18" fmla="*/ 88 w 119"/>
                <a:gd name="T19" fmla="*/ 12 h 24"/>
                <a:gd name="T20" fmla="*/ 95 w 119"/>
                <a:gd name="T21" fmla="*/ 10 h 24"/>
                <a:gd name="T22" fmla="*/ 101 w 119"/>
                <a:gd name="T23" fmla="*/ 8 h 24"/>
                <a:gd name="T24" fmla="*/ 106 w 119"/>
                <a:gd name="T25" fmla="*/ 6 h 24"/>
                <a:gd name="T26" fmla="*/ 110 w 119"/>
                <a:gd name="T27" fmla="*/ 4 h 24"/>
                <a:gd name="T28" fmla="*/ 113 w 119"/>
                <a:gd name="T29" fmla="*/ 2 h 24"/>
                <a:gd name="T30" fmla="*/ 116 w 119"/>
                <a:gd name="T31" fmla="*/ 1 h 24"/>
                <a:gd name="T32" fmla="*/ 118 w 119"/>
                <a:gd name="T33" fmla="*/ 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9" h="24">
                  <a:moveTo>
                    <a:pt x="0" y="23"/>
                  </a:moveTo>
                  <a:lnTo>
                    <a:pt x="12" y="23"/>
                  </a:lnTo>
                  <a:lnTo>
                    <a:pt x="24" y="23"/>
                  </a:lnTo>
                  <a:lnTo>
                    <a:pt x="35" y="22"/>
                  </a:lnTo>
                  <a:lnTo>
                    <a:pt x="45" y="21"/>
                  </a:lnTo>
                  <a:lnTo>
                    <a:pt x="55" y="19"/>
                  </a:lnTo>
                  <a:lnTo>
                    <a:pt x="64" y="18"/>
                  </a:lnTo>
                  <a:lnTo>
                    <a:pt x="73" y="16"/>
                  </a:lnTo>
                  <a:lnTo>
                    <a:pt x="81" y="14"/>
                  </a:lnTo>
                  <a:lnTo>
                    <a:pt x="88" y="12"/>
                  </a:lnTo>
                  <a:lnTo>
                    <a:pt x="95" y="10"/>
                  </a:lnTo>
                  <a:lnTo>
                    <a:pt x="101" y="8"/>
                  </a:lnTo>
                  <a:lnTo>
                    <a:pt x="106" y="6"/>
                  </a:lnTo>
                  <a:lnTo>
                    <a:pt x="110" y="4"/>
                  </a:lnTo>
                  <a:lnTo>
                    <a:pt x="113" y="2"/>
                  </a:lnTo>
                  <a:lnTo>
                    <a:pt x="116" y="1"/>
                  </a:lnTo>
                  <a:lnTo>
                    <a:pt x="118" y="0"/>
                  </a:lnTo>
                </a:path>
              </a:pathLst>
            </a:custGeom>
            <a:noFill/>
            <a:ln w="12699" cap="rnd" cmpd="sng">
              <a:solidFill>
                <a:srgbClr val="72A6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422" name="Freeform 317"/>
            <p:cNvSpPr>
              <a:spLocks/>
            </p:cNvSpPr>
            <p:nvPr/>
          </p:nvSpPr>
          <p:spPr bwMode="auto">
            <a:xfrm>
              <a:off x="283" y="259"/>
              <a:ext cx="2" cy="2"/>
            </a:xfrm>
            <a:custGeom>
              <a:avLst/>
              <a:gdLst>
                <a:gd name="T0" fmla="*/ 1 w 2"/>
                <a:gd name="T1" fmla="*/ 1 h 2"/>
                <a:gd name="T2" fmla="*/ 0 w 2"/>
                <a:gd name="T3" fmla="*/ 0 h 2"/>
                <a:gd name="T4" fmla="*/ 1 w 2"/>
                <a:gd name="T5" fmla="*/ 1 h 2"/>
                <a:gd name="T6" fmla="*/ 0 60000 65536"/>
                <a:gd name="T7" fmla="*/ 0 60000 65536"/>
                <a:gd name="T8" fmla="*/ 0 60000 65536"/>
              </a:gdLst>
              <a:ahLst/>
              <a:cxnLst>
                <a:cxn ang="T6">
                  <a:pos x="T0" y="T1"/>
                </a:cxn>
                <a:cxn ang="T7">
                  <a:pos x="T2" y="T3"/>
                </a:cxn>
                <a:cxn ang="T8">
                  <a:pos x="T4" y="T5"/>
                </a:cxn>
              </a:cxnLst>
              <a:rect l="0" t="0" r="r" b="b"/>
              <a:pathLst>
                <a:path w="2" h="2">
                  <a:moveTo>
                    <a:pt x="1" y="1"/>
                  </a:moveTo>
                  <a:lnTo>
                    <a:pt x="0" y="0"/>
                  </a:lnTo>
                  <a:lnTo>
                    <a:pt x="1" y="1"/>
                  </a:lnTo>
                </a:path>
              </a:pathLst>
            </a:custGeom>
            <a:solidFill>
              <a:srgbClr val="72A6CD"/>
            </a:solidFill>
            <a:ln w="12699" cap="rnd" cmpd="sng">
              <a:solidFill>
                <a:srgbClr val="72A6C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pic>
          <p:nvPicPr>
            <p:cNvPr id="431423" name="Picture 31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 y="343"/>
              <a:ext cx="342" cy="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1424" name="Rectangle 319"/>
            <p:cNvSpPr>
              <a:spLocks noChangeArrowheads="1"/>
            </p:cNvSpPr>
            <p:nvPr/>
          </p:nvSpPr>
          <p:spPr bwMode="auto">
            <a:xfrm>
              <a:off x="531" y="531"/>
              <a:ext cx="25" cy="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sz="400">
                  <a:solidFill>
                    <a:srgbClr val="FF0000"/>
                  </a:solidFill>
                  <a:latin typeface="Symbol" pitchFamily="18" charset="2"/>
                  <a:cs typeface="Arial" pitchFamily="34" charset="0"/>
                </a:rPr>
                <a:t></a:t>
              </a:r>
            </a:p>
          </p:txBody>
        </p:sp>
      </p:grpSp>
      <p:sp>
        <p:nvSpPr>
          <p:cNvPr id="431290" name="Text Box 321"/>
          <p:cNvSpPr txBox="1">
            <a:spLocks noChangeArrowheads="1"/>
          </p:cNvSpPr>
          <p:nvPr/>
        </p:nvSpPr>
        <p:spPr bwMode="auto">
          <a:xfrm>
            <a:off x="1587500" y="6184900"/>
            <a:ext cx="3500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solidFill>
                  <a:srgbClr val="000000"/>
                </a:solidFill>
                <a:cs typeface="Arial" pitchFamily="34" charset="0"/>
              </a:rPr>
              <a:t>Ralph Dammel  SPIE 2002</a:t>
            </a:r>
          </a:p>
        </p:txBody>
      </p:sp>
    </p:spTree>
    <p:extLst>
      <p:ext uri="{BB962C8B-B14F-4D97-AF65-F5344CB8AC3E}">
        <p14:creationId xmlns:p14="http://schemas.microsoft.com/office/powerpoint/2010/main" val="1988549104"/>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3154" name="Picture 2"/>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l="11348" t="14389" r="8882" b="6250"/>
          <a:stretch>
            <a:fillRect/>
          </a:stretch>
        </p:blipFill>
        <p:spPr bwMode="auto">
          <a:xfrm>
            <a:off x="76200" y="301625"/>
            <a:ext cx="8915400" cy="640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943600" y="1143000"/>
            <a:ext cx="3048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8546686"/>
      </p:ext>
    </p:extLst>
  </p:cSld>
  <p:clrMapOvr>
    <a:masterClrMapping/>
  </p:clrMapOvr>
  <p:transition spd="med">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7967" y="228600"/>
            <a:ext cx="8610600" cy="3108543"/>
          </a:xfrm>
          <a:prstGeom prst="rect">
            <a:avLst/>
          </a:prstGeom>
        </p:spPr>
        <p:txBody>
          <a:bodyPr wrap="square">
            <a:spAutoFit/>
          </a:bodyPr>
          <a:lstStyle/>
          <a:p>
            <a:r>
              <a:rPr lang="en-US" dirty="0">
                <a:solidFill>
                  <a:srgbClr val="000000"/>
                </a:solidFill>
                <a:latin typeface="ProximaNovaRgRegular"/>
              </a:rPr>
              <a:t>Lithography expert Christopher </a:t>
            </a:r>
            <a:r>
              <a:rPr lang="en-US" dirty="0" smtClean="0">
                <a:solidFill>
                  <a:srgbClr val="000000"/>
                </a:solidFill>
                <a:latin typeface="ProximaNovaRgRegular"/>
              </a:rPr>
              <a:t>Mack wrote</a:t>
            </a:r>
            <a:r>
              <a:rPr lang="en-US" dirty="0">
                <a:solidFill>
                  <a:srgbClr val="000000"/>
                </a:solidFill>
                <a:latin typeface="ProximaNovaRgRegular"/>
              </a:rPr>
              <a:t> about ASML’s EUV presentation at the 34th International Conference of Photopolymer Science and Technology in early July. When asked when its equipment would be ready for manufacturing insertion, ASML claimed </a:t>
            </a:r>
            <a:r>
              <a:rPr lang="en-US" dirty="0" smtClean="0">
                <a:solidFill>
                  <a:srgbClr val="000000"/>
                </a:solidFill>
                <a:latin typeface="ProximaNovaRgRegular"/>
              </a:rPr>
              <a:t>second </a:t>
            </a:r>
            <a:r>
              <a:rPr lang="en-US" dirty="0">
                <a:solidFill>
                  <a:srgbClr val="000000"/>
                </a:solidFill>
                <a:latin typeface="ProximaNovaRgRegular"/>
              </a:rPr>
              <a:t>half of 2018. Mack writes:</a:t>
            </a:r>
            <a:endParaRPr lang="en-US" dirty="0"/>
          </a:p>
        </p:txBody>
      </p:sp>
      <p:sp>
        <p:nvSpPr>
          <p:cNvPr id="3" name="Rectangle 2"/>
          <p:cNvSpPr/>
          <p:nvPr/>
        </p:nvSpPr>
        <p:spPr>
          <a:xfrm>
            <a:off x="457200" y="3810000"/>
            <a:ext cx="8458200" cy="1384995"/>
          </a:xfrm>
          <a:prstGeom prst="rect">
            <a:avLst/>
          </a:prstGeom>
        </p:spPr>
        <p:txBody>
          <a:bodyPr wrap="square">
            <a:spAutoFit/>
          </a:bodyPr>
          <a:lstStyle/>
          <a:p>
            <a:r>
              <a:rPr lang="en-US" i="1" dirty="0" smtClean="0">
                <a:solidFill>
                  <a:srgbClr val="000000"/>
                </a:solidFill>
                <a:latin typeface="ProximaNovaRgRegular"/>
              </a:rPr>
              <a:t>I </a:t>
            </a:r>
            <a:r>
              <a:rPr lang="en-US" i="1" dirty="0">
                <a:solidFill>
                  <a:srgbClr val="000000"/>
                </a:solidFill>
                <a:latin typeface="ProximaNovaRgRegular"/>
              </a:rPr>
              <a:t>laughed out loud when I heard that. When I asked if that prediction was serious, the response was </a:t>
            </a:r>
            <a:r>
              <a:rPr lang="en-US" i="1" dirty="0" smtClean="0">
                <a:solidFill>
                  <a:srgbClr val="000000"/>
                </a:solidFill>
                <a:latin typeface="ProximaNovaRgRegular"/>
              </a:rPr>
              <a:t>“it </a:t>
            </a:r>
            <a:r>
              <a:rPr lang="en-US" i="1" dirty="0">
                <a:solidFill>
                  <a:srgbClr val="000000"/>
                </a:solidFill>
                <a:latin typeface="ProximaNovaRgRegular"/>
              </a:rPr>
              <a:t>depends on how you define manufacturing</a:t>
            </a:r>
            <a:r>
              <a:rPr lang="en-US" i="1" dirty="0" smtClean="0">
                <a:solidFill>
                  <a:srgbClr val="000000"/>
                </a:solidFill>
                <a:latin typeface="ProximaNovaRgRegular"/>
              </a:rPr>
              <a:t>.”</a:t>
            </a:r>
            <a:endParaRPr lang="en-US" i="1" dirty="0"/>
          </a:p>
        </p:txBody>
      </p:sp>
    </p:spTree>
    <p:extLst>
      <p:ext uri="{BB962C8B-B14F-4D97-AF65-F5344CB8AC3E}">
        <p14:creationId xmlns:p14="http://schemas.microsoft.com/office/powerpoint/2010/main" val="3415741659"/>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22263"/>
            <a:ext cx="8991600"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a:grpSpLocks/>
          </p:cNvGrpSpPr>
          <p:nvPr/>
        </p:nvGrpSpPr>
        <p:grpSpPr bwMode="auto">
          <a:xfrm>
            <a:off x="533400" y="3505200"/>
            <a:ext cx="8051800" cy="2600325"/>
            <a:chOff x="533400" y="3505200"/>
            <a:chExt cx="8051800" cy="2600325"/>
          </a:xfrm>
        </p:grpSpPr>
        <p:sp>
          <p:nvSpPr>
            <p:cNvPr id="486404" name="Rectangle 4"/>
            <p:cNvSpPr>
              <a:spLocks noChangeArrowheads="1"/>
            </p:cNvSpPr>
            <p:nvPr/>
          </p:nvSpPr>
          <p:spPr bwMode="auto">
            <a:xfrm>
              <a:off x="3048000" y="4038600"/>
              <a:ext cx="553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r>
                <a:rPr lang="en-US" altLang="en-US" b="1"/>
                <a:t>Gordon Moore, Lithography and the Future of Moore's Law [Proc. SPIE Vol. 2437, May 1995]</a:t>
              </a:r>
              <a:endParaRPr lang="en-US" altLang="en-US"/>
            </a:p>
          </p:txBody>
        </p:sp>
        <p:pic>
          <p:nvPicPr>
            <p:cNvPr id="4864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505200"/>
              <a:ext cx="2166938" cy="2600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189212058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6203"/>
            <a:ext cx="8229600" cy="1143000"/>
          </a:xfrm>
        </p:spPr>
        <p:txBody>
          <a:bodyPr/>
          <a:lstStyle/>
          <a:p>
            <a:pPr eaLnBrk="1" fontAlgn="auto" hangingPunct="1">
              <a:spcAft>
                <a:spcPts val="0"/>
              </a:spcAft>
              <a:tabLst>
                <a:tab pos="2633663" algn="l"/>
              </a:tabLst>
              <a:defRPr/>
            </a:pPr>
            <a:r>
              <a:rPr sz="4800" dirty="0" smtClean="0"/>
              <a:t>Don’t worry</a:t>
            </a:r>
            <a:r>
              <a:rPr lang="en-US" sz="4800" dirty="0" smtClean="0"/>
              <a:t> EUV will work</a:t>
            </a:r>
            <a:r>
              <a:rPr sz="4000" dirty="0" smtClean="0"/>
              <a:t>….</a:t>
            </a:r>
            <a:endParaRPr sz="4000" dirty="0"/>
          </a:p>
        </p:txBody>
      </p:sp>
      <p:pic>
        <p:nvPicPr>
          <p:cNvPr id="220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82587"/>
            <a:ext cx="6705600" cy="42748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5" name="Title 1"/>
          <p:cNvSpPr txBox="1">
            <a:spLocks/>
          </p:cNvSpPr>
          <p:nvPr/>
        </p:nvSpPr>
        <p:spPr>
          <a:xfrm>
            <a:off x="533400" y="5457407"/>
            <a:ext cx="8229600" cy="1143000"/>
          </a:xfrm>
          <a:prstGeom prst="rect">
            <a:avLst/>
          </a:prstGeom>
        </p:spPr>
        <p:txBody>
          <a:bodyPr anchor="ctr">
            <a:normAutofit/>
          </a:bodyPr>
          <a:lstStyle>
            <a:lvl1pPr algn="ctr" defTabSz="914400" rtl="0" eaLnBrk="1" latinLnBrk="0" hangingPunct="1">
              <a:spcBef>
                <a:spcPct val="0"/>
              </a:spcBef>
              <a:buNone/>
              <a:defRPr lang="en-US" sz="4400" b="0" kern="1200">
                <a:ln w="12700">
                  <a:solidFill>
                    <a:schemeClr val="tx1"/>
                  </a:solidFill>
                </a:ln>
                <a:solidFill>
                  <a:srgbClr val="3333FF"/>
                </a:solidFill>
                <a:latin typeface="+mj-lt"/>
                <a:ea typeface="+mj-ea"/>
                <a:cs typeface="+mj-cs"/>
              </a:defRPr>
            </a:lvl1pPr>
          </a:lstStyle>
          <a:p>
            <a:pPr fontAlgn="auto">
              <a:spcAft>
                <a:spcPts val="0"/>
              </a:spcAft>
              <a:defRPr/>
            </a:pPr>
            <a:r>
              <a:rPr sz="3600" b="1" dirty="0" smtClean="0">
                <a:ln w="12700">
                  <a:solidFill>
                    <a:prstClr val="black"/>
                  </a:solidFill>
                </a:ln>
                <a:solidFill>
                  <a:prstClr val="black"/>
                </a:solidFill>
              </a:rPr>
              <a:t>and if it’s not ok….. it’s not the end!</a:t>
            </a:r>
            <a:endParaRPr sz="3600" b="1" dirty="0">
              <a:ln w="12700">
                <a:solidFill>
                  <a:prstClr val="black"/>
                </a:solidFill>
              </a:ln>
              <a:solidFill>
                <a:prstClr val="black"/>
              </a:solidFill>
            </a:endParaRPr>
          </a:p>
        </p:txBody>
      </p:sp>
      <p:sp>
        <p:nvSpPr>
          <p:cNvPr id="442373" name="TextBox 3"/>
          <p:cNvSpPr txBox="1">
            <a:spLocks noChangeArrowheads="1"/>
          </p:cNvSpPr>
          <p:nvPr/>
        </p:nvSpPr>
        <p:spPr bwMode="auto">
          <a:xfrm rot="-352187">
            <a:off x="4986338" y="4276725"/>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Arial" pitchFamily="34" charset="0"/>
              </a:defRPr>
            </a:lvl1pPr>
            <a:lvl2pPr marL="742950" indent="-285750" algn="l" eaLnBrk="0" hangingPunct="0">
              <a:spcBef>
                <a:spcPct val="20000"/>
              </a:spcBef>
              <a:buFont typeface="Arial" pitchFamily="34" charset="0"/>
              <a:buChar char="–"/>
              <a:defRPr sz="2800">
                <a:solidFill>
                  <a:schemeClr val="tx1"/>
                </a:solidFill>
                <a:latin typeface="Arial" pitchFamily="34" charset="0"/>
              </a:defRPr>
            </a:lvl2pPr>
            <a:lvl3pPr marL="1143000" indent="-228600" algn="l" eaLnBrk="0" hangingPunct="0">
              <a:spcBef>
                <a:spcPct val="20000"/>
              </a:spcBef>
              <a:buFont typeface="Arial" pitchFamily="34" charset="0"/>
              <a:buChar char="•"/>
              <a:defRPr sz="2400">
                <a:solidFill>
                  <a:schemeClr val="tx1"/>
                </a:solidFill>
                <a:latin typeface="Arial" pitchFamily="34" charset="0"/>
              </a:defRPr>
            </a:lvl3pPr>
            <a:lvl4pPr marL="1600200" indent="-228600" algn="l" eaLnBrk="0" hangingPunct="0">
              <a:spcBef>
                <a:spcPct val="20000"/>
              </a:spcBef>
              <a:buFont typeface="Arial" pitchFamily="34" charset="0"/>
              <a:buChar char="–"/>
              <a:defRPr sz="2000">
                <a:solidFill>
                  <a:schemeClr val="tx1"/>
                </a:solidFill>
                <a:latin typeface="Arial" pitchFamily="34" charset="0"/>
              </a:defRPr>
            </a:lvl4pPr>
            <a:lvl5pPr marL="2057400" indent="-228600" algn="l" eaLnBrk="0" hangingPunct="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lang="en-US" altLang="en-US" sz="4000" b="1">
                <a:solidFill>
                  <a:srgbClr val="000000"/>
                </a:solidFill>
                <a:latin typeface="Arial Rounded MT Bold" pitchFamily="34" charset="0"/>
              </a:rPr>
              <a:t>in the end</a:t>
            </a:r>
          </a:p>
        </p:txBody>
      </p:sp>
      <p:pic>
        <p:nvPicPr>
          <p:cNvPr id="442374" name="Picture 3"/>
          <p:cNvPicPr>
            <a:picLocks noChangeAspect="1" noChangeArrowheads="1"/>
          </p:cNvPicPr>
          <p:nvPr/>
        </p:nvPicPr>
        <p:blipFill>
          <a:blip r:embed="rId3">
            <a:extLst>
              <a:ext uri="{28A0092B-C50C-407E-A947-70E740481C1C}">
                <a14:useLocalDpi xmlns:a14="http://schemas.microsoft.com/office/drawing/2010/main" val="0"/>
              </a:ext>
            </a:extLst>
          </a:blip>
          <a:srcRect l="68292" t="69421" r="18134" b="22673"/>
          <a:stretch>
            <a:fillRect/>
          </a:stretch>
        </p:blipFill>
        <p:spPr bwMode="auto">
          <a:xfrm rot="15954603" flipV="1">
            <a:off x="7476331" y="3882232"/>
            <a:ext cx="523875" cy="22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3341251"/>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315"/>
          <a:stretch/>
        </p:blipFill>
        <p:spPr bwMode="auto">
          <a:xfrm>
            <a:off x="2676370" y="1147618"/>
            <a:ext cx="2933802" cy="2972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935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83653">
            <a:off x="2633076" y="4234420"/>
            <a:ext cx="2330705" cy="23307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6701">
            <a:off x="168090" y="4170782"/>
            <a:ext cx="2286000" cy="2857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25603" name="Text Box 3"/>
          <p:cNvSpPr txBox="1">
            <a:spLocks noChangeArrowheads="1"/>
          </p:cNvSpPr>
          <p:nvPr/>
        </p:nvSpPr>
        <p:spPr bwMode="auto">
          <a:xfrm>
            <a:off x="914400" y="28074"/>
            <a:ext cx="7676468" cy="584775"/>
          </a:xfrm>
          <a:prstGeom prst="rect">
            <a:avLst/>
          </a:prstGeom>
          <a:solidFill>
            <a:schemeClr val="bg1"/>
          </a:solidFill>
          <a:ln>
            <a:noFill/>
          </a:ln>
          <a:effectLst/>
          <a:extLst/>
        </p:spPr>
        <p:txBody>
          <a:bodyPr wrap="square">
            <a:spAutoFit/>
          </a:bodyPr>
          <a:lstStyle>
            <a:lvl1pPr eaLnBrk="0" hangingPunct="0">
              <a:defRPr sz="2400">
                <a:solidFill>
                  <a:srgbClr val="000000"/>
                </a:solidFill>
                <a:latin typeface="Times New Roman" pitchFamily="18" charset="0"/>
                <a:cs typeface="Times New Roman" pitchFamily="18" charset="0"/>
              </a:defRPr>
            </a:lvl1pPr>
            <a:lvl2pPr marL="742950" indent="-285750" eaLnBrk="0" hangingPunct="0">
              <a:defRPr sz="2400">
                <a:solidFill>
                  <a:srgbClr val="000000"/>
                </a:solidFill>
                <a:latin typeface="Times New Roman" pitchFamily="18" charset="0"/>
                <a:cs typeface="Times New Roman" pitchFamily="18" charset="0"/>
              </a:defRPr>
            </a:lvl2pPr>
            <a:lvl3pPr marL="1143000" indent="-228600" eaLnBrk="0" hangingPunct="0">
              <a:defRPr sz="2400">
                <a:solidFill>
                  <a:srgbClr val="000000"/>
                </a:solidFill>
                <a:latin typeface="Times New Roman" pitchFamily="18" charset="0"/>
                <a:cs typeface="Times New Roman" pitchFamily="18" charset="0"/>
              </a:defRPr>
            </a:lvl3pPr>
            <a:lvl4pPr marL="1600200" indent="-228600" eaLnBrk="0" hangingPunct="0">
              <a:defRPr sz="2400">
                <a:solidFill>
                  <a:srgbClr val="000000"/>
                </a:solidFill>
                <a:latin typeface="Times New Roman" pitchFamily="18" charset="0"/>
                <a:cs typeface="Times New Roman" pitchFamily="18" charset="0"/>
              </a:defRPr>
            </a:lvl4pPr>
            <a:lvl5pPr marL="2057400" indent="-228600" eaLnBrk="0" hangingPunct="0">
              <a:defRPr sz="2400">
                <a:solidFill>
                  <a:srgbClr val="000000"/>
                </a:solidFill>
                <a:latin typeface="Times New Roman" pitchFamily="18" charset="0"/>
                <a:cs typeface="Times New Roman" pitchFamily="18" charset="0"/>
              </a:defRPr>
            </a:lvl5pPr>
            <a:lvl6pPr marL="2514600" indent="-228600" eaLnBrk="0" fontAlgn="base" hangingPunct="0">
              <a:spcBef>
                <a:spcPct val="30000"/>
              </a:spcBef>
              <a:spcAft>
                <a:spcPct val="0"/>
              </a:spcAft>
              <a:defRPr sz="2400">
                <a:solidFill>
                  <a:srgbClr val="000000"/>
                </a:solidFill>
                <a:latin typeface="Times New Roman" pitchFamily="18" charset="0"/>
                <a:cs typeface="Times New Roman" pitchFamily="18" charset="0"/>
              </a:defRPr>
            </a:lvl6pPr>
            <a:lvl7pPr marL="2971800" indent="-228600" eaLnBrk="0" fontAlgn="base" hangingPunct="0">
              <a:spcBef>
                <a:spcPct val="30000"/>
              </a:spcBef>
              <a:spcAft>
                <a:spcPct val="0"/>
              </a:spcAft>
              <a:defRPr sz="2400">
                <a:solidFill>
                  <a:srgbClr val="000000"/>
                </a:solidFill>
                <a:latin typeface="Times New Roman" pitchFamily="18" charset="0"/>
                <a:cs typeface="Times New Roman" pitchFamily="18" charset="0"/>
              </a:defRPr>
            </a:lvl7pPr>
            <a:lvl8pPr marL="3429000" indent="-228600" eaLnBrk="0" fontAlgn="base" hangingPunct="0">
              <a:spcBef>
                <a:spcPct val="30000"/>
              </a:spcBef>
              <a:spcAft>
                <a:spcPct val="0"/>
              </a:spcAft>
              <a:defRPr sz="2400">
                <a:solidFill>
                  <a:srgbClr val="000000"/>
                </a:solidFill>
                <a:latin typeface="Times New Roman" pitchFamily="18" charset="0"/>
                <a:cs typeface="Times New Roman" pitchFamily="18" charset="0"/>
              </a:defRPr>
            </a:lvl8pPr>
            <a:lvl9pPr marL="3886200" indent="-228600" eaLnBrk="0" fontAlgn="base" hangingPunct="0">
              <a:spcBef>
                <a:spcPct val="30000"/>
              </a:spcBef>
              <a:spcAft>
                <a:spcPct val="0"/>
              </a:spcAft>
              <a:defRPr sz="2400">
                <a:solidFill>
                  <a:srgbClr val="000000"/>
                </a:solidFill>
                <a:latin typeface="Times New Roman" pitchFamily="18" charset="0"/>
                <a:cs typeface="Times New Roman" pitchFamily="18" charset="0"/>
              </a:defRPr>
            </a:lvl9pPr>
          </a:lstStyle>
          <a:p>
            <a:pPr eaLnBrk="1" fontAlgn="base" hangingPunct="1">
              <a:spcBef>
                <a:spcPct val="50000"/>
              </a:spcBef>
              <a:spcAft>
                <a:spcPct val="0"/>
              </a:spcAft>
            </a:pPr>
            <a:r>
              <a:rPr lang="en-US" sz="3200" b="1" dirty="0" smtClean="0">
                <a:solidFill>
                  <a:srgbClr val="3333FF"/>
                </a:solidFill>
                <a:latin typeface="Arial"/>
              </a:rPr>
              <a:t>Oh </a:t>
            </a:r>
            <a:r>
              <a:rPr lang="en-US" sz="3200" b="1" dirty="0" err="1" smtClean="0">
                <a:solidFill>
                  <a:srgbClr val="3333FF"/>
                </a:solidFill>
                <a:latin typeface="Arial"/>
              </a:rPr>
              <a:t>No..what</a:t>
            </a:r>
            <a:r>
              <a:rPr lang="en-US" sz="3200" b="1" dirty="0" smtClean="0">
                <a:solidFill>
                  <a:srgbClr val="3333FF"/>
                </a:solidFill>
                <a:latin typeface="Arial"/>
              </a:rPr>
              <a:t> do we do now????</a:t>
            </a:r>
          </a:p>
        </p:txBody>
      </p:sp>
      <p:pic>
        <p:nvPicPr>
          <p:cNvPr id="25602" name="Picture 2" descr="Obama Oh No Caught Ag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96115">
            <a:off x="5447296" y="742976"/>
            <a:ext cx="3427701" cy="2915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437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48448">
            <a:off x="4495800" y="3893363"/>
            <a:ext cx="2560368" cy="29646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649220"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6629400" y="3581400"/>
            <a:ext cx="2656683" cy="30670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12055">
            <a:off x="5406320" y="2946616"/>
            <a:ext cx="3389794" cy="351250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pic>
        <p:nvPicPr>
          <p:cNvPr id="2" name="Picture 1"/>
          <p:cNvPicPr>
            <a:picLocks noChangeAspect="1"/>
          </p:cNvPicPr>
          <p:nvPr/>
        </p:nvPicPr>
        <p:blipFill rotWithShape="1">
          <a:blip r:embed="rId10"/>
          <a:srcRect l="37883" t="1359" r="308" b="834"/>
          <a:stretch/>
        </p:blipFill>
        <p:spPr>
          <a:xfrm>
            <a:off x="155135" y="870575"/>
            <a:ext cx="2878654" cy="3342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8497150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9353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75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1250"/>
                            </p:stCondLst>
                            <p:childTnLst>
                              <p:par>
                                <p:cTn id="11" presetID="1" presetClass="entr" presetSubtype="0" fill="hold" nodeType="afterEffect">
                                  <p:stCondLst>
                                    <p:cond delay="0"/>
                                  </p:stCondLst>
                                  <p:childTnLst>
                                    <p:set>
                                      <p:cBhvr>
                                        <p:cTn id="12" dur="1" fill="hold">
                                          <p:stCondLst>
                                            <p:cond delay="499"/>
                                          </p:stCondLst>
                                        </p:cTn>
                                        <p:tgtEl>
                                          <p:spTgt spid="111625"/>
                                        </p:tgtEl>
                                        <p:attrNameLst>
                                          <p:attrName>style.visibility</p:attrName>
                                        </p:attrNameLst>
                                      </p:cBhvr>
                                      <p:to>
                                        <p:strVal val="visible"/>
                                      </p:to>
                                    </p:set>
                                  </p:childTnLst>
                                </p:cTn>
                              </p:par>
                            </p:childTnLst>
                          </p:cTn>
                        </p:par>
                        <p:par>
                          <p:cTn id="13" fill="hold">
                            <p:stCondLst>
                              <p:cond delay="1750"/>
                            </p:stCondLst>
                            <p:childTnLst>
                              <p:par>
                                <p:cTn id="14" presetID="1" presetClass="entr" presetSubtype="0" fill="hold" nodeType="afterEffect">
                                  <p:stCondLst>
                                    <p:cond delay="250"/>
                                  </p:stCondLst>
                                  <p:childTnLst>
                                    <p:set>
                                      <p:cBhvr>
                                        <p:cTn id="15" dur="1" fill="hold">
                                          <p:stCondLst>
                                            <p:cond delay="499"/>
                                          </p:stCondLst>
                                        </p:cTn>
                                        <p:tgtEl>
                                          <p:spTgt spid="193540"/>
                                        </p:tgtEl>
                                        <p:attrNameLst>
                                          <p:attrName>style.visibility</p:attrName>
                                        </p:attrNameLst>
                                      </p:cBhvr>
                                      <p:to>
                                        <p:strVal val="visible"/>
                                      </p:to>
                                    </p:set>
                                  </p:childTnLst>
                                </p:cTn>
                              </p:par>
                            </p:childTnLst>
                          </p:cTn>
                        </p:par>
                        <p:par>
                          <p:cTn id="16" fill="hold">
                            <p:stCondLst>
                              <p:cond delay="2500"/>
                            </p:stCondLst>
                            <p:childTnLst>
                              <p:par>
                                <p:cTn id="17" presetID="1" presetClass="entr" presetSubtype="0" fill="hold" nodeType="afterEffect">
                                  <p:stCondLst>
                                    <p:cond delay="1000"/>
                                  </p:stCondLst>
                                  <p:childTnLst>
                                    <p:set>
                                      <p:cBhvr>
                                        <p:cTn id="18" dur="1" fill="hold">
                                          <p:stCondLst>
                                            <p:cond delay="0"/>
                                          </p:stCondLst>
                                        </p:cTn>
                                        <p:tgtEl>
                                          <p:spTgt spid="243714"/>
                                        </p:tgtEl>
                                        <p:attrNameLst>
                                          <p:attrName>style.visibility</p:attrName>
                                        </p:attrNameLst>
                                      </p:cBhvr>
                                      <p:to>
                                        <p:strVal val="visible"/>
                                      </p:to>
                                    </p:set>
                                  </p:childTnLst>
                                </p:cTn>
                              </p:par>
                            </p:childTnLst>
                          </p:cTn>
                        </p:par>
                        <p:par>
                          <p:cTn id="19" fill="hold">
                            <p:stCondLst>
                              <p:cond delay="3500"/>
                            </p:stCondLst>
                            <p:childTnLst>
                              <p:par>
                                <p:cTn id="20" presetID="1" presetClass="entr" presetSubtype="0" fill="hold" nodeType="afterEffect">
                                  <p:stCondLst>
                                    <p:cond delay="1000"/>
                                  </p:stCondLst>
                                  <p:childTnLst>
                                    <p:set>
                                      <p:cBhvr>
                                        <p:cTn id="21" dur="1" fill="hold">
                                          <p:stCondLst>
                                            <p:cond delay="0"/>
                                          </p:stCondLst>
                                        </p:cTn>
                                        <p:tgtEl>
                                          <p:spTgt spid="6492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228600"/>
            <a:ext cx="8731469" cy="609600"/>
          </a:xfrm>
        </p:spPr>
        <p:txBody>
          <a:bodyPr/>
          <a:lstStyle/>
          <a:p>
            <a:r>
              <a:rPr lang="en-US" dirty="0" smtClean="0"/>
              <a:t>So…we keep “</a:t>
            </a:r>
            <a:r>
              <a:rPr lang="en-US" dirty="0" err="1" smtClean="0"/>
              <a:t>tweeking</a:t>
            </a:r>
            <a:r>
              <a:rPr lang="en-US" dirty="0" smtClean="0"/>
              <a:t>” 193 immersion </a:t>
            </a:r>
            <a:endParaRPr lang="en-US" dirty="0"/>
          </a:p>
        </p:txBody>
      </p:sp>
      <p:sp>
        <p:nvSpPr>
          <p:cNvPr id="3" name="Content Placeholder 2"/>
          <p:cNvSpPr>
            <a:spLocks noGrp="1"/>
          </p:cNvSpPr>
          <p:nvPr>
            <p:ph idx="1"/>
          </p:nvPr>
        </p:nvSpPr>
        <p:spPr>
          <a:xfrm>
            <a:off x="685800" y="1079939"/>
            <a:ext cx="7772400" cy="4800600"/>
          </a:xfrm>
        </p:spPr>
        <p:txBody>
          <a:bodyPr/>
          <a:lstStyle/>
          <a:p>
            <a:r>
              <a:rPr lang="en-US" dirty="0"/>
              <a:t>Wave Front </a:t>
            </a:r>
            <a:r>
              <a:rPr lang="en-US" dirty="0" smtClean="0"/>
              <a:t>Engineering</a:t>
            </a:r>
          </a:p>
          <a:p>
            <a:pPr lvl="1"/>
            <a:r>
              <a:rPr lang="en-US" dirty="0" smtClean="0"/>
              <a:t>SRAFS (Sub resolution assist features)</a:t>
            </a:r>
            <a:endParaRPr lang="en-US" dirty="0"/>
          </a:p>
          <a:p>
            <a:pPr lvl="1"/>
            <a:r>
              <a:rPr lang="en-US" dirty="0"/>
              <a:t>OPC (optical Proximity Correction)</a:t>
            </a:r>
          </a:p>
          <a:p>
            <a:pPr lvl="1"/>
            <a:r>
              <a:rPr lang="en-US" dirty="0"/>
              <a:t>RET </a:t>
            </a:r>
            <a:r>
              <a:rPr lang="en-US" dirty="0" smtClean="0"/>
              <a:t>(Reticle </a:t>
            </a:r>
            <a:r>
              <a:rPr lang="en-US" dirty="0"/>
              <a:t>Enhancement </a:t>
            </a:r>
            <a:r>
              <a:rPr lang="en-US" dirty="0" smtClean="0"/>
              <a:t>Techniques)</a:t>
            </a:r>
            <a:endParaRPr lang="en-US" dirty="0"/>
          </a:p>
          <a:p>
            <a:pPr lvl="1"/>
            <a:r>
              <a:rPr lang="en-US" dirty="0"/>
              <a:t>Phase Shifting masks</a:t>
            </a:r>
          </a:p>
          <a:p>
            <a:pPr lvl="2"/>
            <a:r>
              <a:rPr lang="en-US" dirty="0"/>
              <a:t>Of Various Designs</a:t>
            </a:r>
            <a:r>
              <a:rPr lang="en-US" dirty="0" smtClean="0"/>
              <a:t>.</a:t>
            </a:r>
          </a:p>
          <a:p>
            <a:pPr lvl="1"/>
            <a:r>
              <a:rPr lang="en-US" dirty="0" smtClean="0"/>
              <a:t>Inverse Lithography Processes</a:t>
            </a:r>
            <a:endParaRPr lang="en-US" dirty="0"/>
          </a:p>
          <a:p>
            <a:r>
              <a:rPr lang="en-US" dirty="0" smtClean="0"/>
              <a:t>Trying to survive until we are saved by an NGL (Next Generation Lithography)</a:t>
            </a:r>
          </a:p>
          <a:p>
            <a:pPr lvl="1"/>
            <a:r>
              <a:rPr lang="en-US" dirty="0" smtClean="0"/>
              <a:t>Ion Beam</a:t>
            </a:r>
          </a:p>
          <a:p>
            <a:pPr lvl="1"/>
            <a:r>
              <a:rPr lang="en-US" dirty="0" smtClean="0"/>
              <a:t>Imprint in various Forms</a:t>
            </a:r>
          </a:p>
          <a:p>
            <a:pPr lvl="1"/>
            <a:r>
              <a:rPr lang="en-US" dirty="0" smtClean="0"/>
              <a:t>E-Beam Lithography – Multi Beam. Projection, etc. 	</a:t>
            </a:r>
          </a:p>
          <a:p>
            <a:pPr lvl="2"/>
            <a:r>
              <a:rPr lang="en-US" dirty="0" smtClean="0"/>
              <a:t>MAPEL, REBL, Scalpel, Mapper, Etc.</a:t>
            </a:r>
          </a:p>
          <a:p>
            <a:pPr lvl="1"/>
            <a:r>
              <a:rPr lang="en-US" dirty="0" err="1" smtClean="0"/>
              <a:t>Etc</a:t>
            </a:r>
            <a:r>
              <a:rPr lang="en-US" dirty="0" smtClean="0"/>
              <a:t>, </a:t>
            </a:r>
            <a:r>
              <a:rPr lang="en-US" dirty="0" err="1" smtClean="0"/>
              <a:t>Etc</a:t>
            </a:r>
            <a:r>
              <a:rPr lang="en-US" dirty="0" smtClean="0"/>
              <a:t>, Etc..</a:t>
            </a:r>
            <a:endParaRPr lang="en-US" dirty="0"/>
          </a:p>
          <a:p>
            <a:pPr marL="0" indent="0">
              <a:buNone/>
            </a:pPr>
            <a:endParaRPr lang="en-US" dirty="0" smtClean="0"/>
          </a:p>
        </p:txBody>
      </p:sp>
    </p:spTree>
    <p:extLst>
      <p:ext uri="{BB962C8B-B14F-4D97-AF65-F5344CB8AC3E}">
        <p14:creationId xmlns:p14="http://schemas.microsoft.com/office/powerpoint/2010/main" val="153359891"/>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2"/>
          <p:cNvSpPr>
            <a:spLocks noChangeArrowheads="1"/>
          </p:cNvSpPr>
          <p:nvPr/>
        </p:nvSpPr>
        <p:spPr bwMode="auto">
          <a:xfrm>
            <a:off x="228600" y="0"/>
            <a:ext cx="876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srgbClr val="3333FF"/>
                </a:solidFill>
                <a:effectLst/>
                <a:uLnTx/>
                <a:uFillTx/>
                <a:latin typeface="Arial" panose="020B0604020202020204" pitchFamily="34" charset="0"/>
                <a:ea typeface="+mn-ea"/>
                <a:cs typeface="+mn-cs"/>
              </a:rPr>
              <a:t>Wavefront</a:t>
            </a:r>
            <a:r>
              <a:rPr kumimoji="0" lang="en-US" altLang="en-US" sz="3600" b="1" i="0" u="none" strike="noStrike" kern="1200" cap="none" spc="0" normalizeH="0" baseline="0" noProof="0" dirty="0">
                <a:ln>
                  <a:noFill/>
                </a:ln>
                <a:solidFill>
                  <a:srgbClr val="3333FF"/>
                </a:solidFill>
                <a:effectLst/>
                <a:uLnTx/>
                <a:uFillTx/>
                <a:latin typeface="Arial" panose="020B0604020202020204" pitchFamily="34" charset="0"/>
                <a:ea typeface="+mn-ea"/>
                <a:cs typeface="+mn-cs"/>
              </a:rPr>
              <a:t> Engineering: OPC</a:t>
            </a:r>
          </a:p>
        </p:txBody>
      </p:sp>
      <p:sp>
        <p:nvSpPr>
          <p:cNvPr id="125956" name="Rectangle 3"/>
          <p:cNvSpPr>
            <a:spLocks noChangeArrowheads="1"/>
          </p:cNvSpPr>
          <p:nvPr/>
        </p:nvSpPr>
        <p:spPr bwMode="auto">
          <a:xfrm>
            <a:off x="304800" y="838200"/>
            <a:ext cx="9067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90000"/>
              </a:lnSpc>
              <a:spcBef>
                <a:spcPct val="20000"/>
              </a:spcBef>
              <a:spcAft>
                <a:spcPts val="0"/>
              </a:spcAft>
              <a:buClrTx/>
              <a:buSzTx/>
              <a:buFontTx/>
              <a:buChar char="•"/>
              <a:tabLst/>
              <a:defRPr/>
            </a:pPr>
            <a:r>
              <a:rPr kumimoji="0" lang="en-US" altLang="en-US" sz="2800" b="1" i="0" u="none" strike="noStrike" kern="1200" cap="none" spc="0" normalizeH="0" baseline="0" noProof="0" dirty="0">
                <a:ln>
                  <a:noFill/>
                </a:ln>
                <a:solidFill>
                  <a:srgbClr val="3366FF"/>
                </a:solidFill>
                <a:effectLst/>
                <a:uLnTx/>
                <a:uFillTx/>
                <a:latin typeface="Arial" panose="020B0604020202020204" pitchFamily="34" charset="0"/>
                <a:ea typeface="+mn-ea"/>
                <a:cs typeface="+mn-cs"/>
              </a:rPr>
              <a:t>O</a:t>
            </a: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ptical and </a:t>
            </a:r>
            <a:r>
              <a:rPr kumimoji="0" lang="en-US" altLang="en-US" sz="2800" b="1" i="0" u="none" strike="noStrike" kern="1200" cap="none" spc="0" normalizeH="0" baseline="0" noProof="0" dirty="0">
                <a:ln>
                  <a:noFill/>
                </a:ln>
                <a:solidFill>
                  <a:srgbClr val="3366FF"/>
                </a:solidFill>
                <a:effectLst/>
                <a:uLnTx/>
                <a:uFillTx/>
                <a:latin typeface="Arial" panose="020B0604020202020204" pitchFamily="34" charset="0"/>
                <a:ea typeface="+mn-ea"/>
                <a:cs typeface="+mn-cs"/>
              </a:rPr>
              <a:t>P</a:t>
            </a: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rocess </a:t>
            </a:r>
            <a:r>
              <a:rPr kumimoji="0" lang="en-US" altLang="en-US" sz="2800" b="1" i="0" u="none" strike="noStrike" kern="1200" cap="none" spc="0" normalizeH="0" baseline="0" noProof="0" dirty="0">
                <a:ln>
                  <a:noFill/>
                </a:ln>
                <a:solidFill>
                  <a:srgbClr val="3366FF"/>
                </a:solidFill>
                <a:effectLst/>
                <a:uLnTx/>
                <a:uFillTx/>
                <a:latin typeface="Arial" panose="020B0604020202020204" pitchFamily="34" charset="0"/>
                <a:ea typeface="+mn-ea"/>
                <a:cs typeface="+mn-cs"/>
              </a:rPr>
              <a:t>C</a:t>
            </a: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orrection </a:t>
            </a:r>
            <a:r>
              <a:rPr kumimoji="0" lang="en-US" altLang="en-US" sz="2800" b="1" i="0" u="none" strike="noStrike" kern="1200" cap="none" spc="0" normalizeH="0" baseline="0" noProof="0" dirty="0">
                <a:ln>
                  <a:noFill/>
                </a:ln>
                <a:solidFill>
                  <a:srgbClr val="3366FF"/>
                </a:solidFill>
                <a:effectLst/>
                <a:uLnTx/>
                <a:uFillTx/>
                <a:latin typeface="Arial" panose="020B0604020202020204" pitchFamily="34" charset="0"/>
                <a:ea typeface="+mn-ea"/>
                <a:cs typeface="+mn-cs"/>
              </a:rPr>
              <a:t>(OPC</a:t>
            </a: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b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for Amplitude Control</a:t>
            </a:r>
          </a:p>
          <a:p>
            <a:pPr marL="342900" marR="0" lvl="0" indent="-342900" algn="l" defTabSz="914400" rtl="0" eaLnBrk="1" fontAlgn="auto" latinLnBrk="0" hangingPunct="1">
              <a:lnSpc>
                <a:spcPct val="90000"/>
              </a:lnSpc>
              <a:spcBef>
                <a:spcPct val="20000"/>
              </a:spcBef>
              <a:spcAft>
                <a:spcPts val="0"/>
              </a:spcAft>
              <a:buClrTx/>
              <a:buSzTx/>
              <a:buFontTx/>
              <a:buChar char="•"/>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Rule-Based OPC - modifies layout with sub-resolution assist features to compensate for process distortions</a:t>
            </a:r>
          </a:p>
          <a:p>
            <a:pPr marL="742950" marR="0" lvl="1" indent="-285750" algn="l" defTabSz="914400" rtl="0" eaLnBrk="1" fontAlgn="auto" latinLnBrk="0" hangingPunct="1">
              <a:lnSpc>
                <a:spcPct val="90000"/>
              </a:lnSpc>
              <a:spcBef>
                <a:spcPct val="20000"/>
              </a:spcBef>
              <a:spcAft>
                <a:spcPts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Add light where needed</a:t>
            </a:r>
          </a:p>
          <a:p>
            <a:pPr marL="742950" marR="0" lvl="1" indent="-285750" algn="l" defTabSz="914400" rtl="0" eaLnBrk="1" fontAlgn="auto" latinLnBrk="0" hangingPunct="1">
              <a:lnSpc>
                <a:spcPct val="90000"/>
              </a:lnSpc>
              <a:spcBef>
                <a:spcPct val="20000"/>
              </a:spcBef>
              <a:spcAft>
                <a:spcPts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Subtract light where not wanted</a:t>
            </a:r>
          </a:p>
          <a:p>
            <a:pPr marL="742950" marR="0" lvl="1" indent="-285750" algn="l" defTabSz="914400" rtl="0" eaLnBrk="1" fontAlgn="auto" latinLnBrk="0" hangingPunct="1">
              <a:lnSpc>
                <a:spcPct val="90000"/>
              </a:lnSpc>
              <a:spcBef>
                <a:spcPct val="20000"/>
              </a:spcBef>
              <a:spcAft>
                <a:spcPts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Add </a:t>
            </a:r>
            <a:r>
              <a:rPr kumimoji="0" lang="en-US" altLang="en-US"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structures </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layout to control diffraction of light</a:t>
            </a:r>
          </a:p>
          <a:p>
            <a:pPr marL="742950" marR="0" lvl="1" indent="-285750" algn="l" defTabSz="914400" rtl="0" eaLnBrk="1" fontAlgn="auto" latinLnBrk="0" hangingPunct="1">
              <a:lnSpc>
                <a:spcPct val="90000"/>
              </a:lnSpc>
              <a:spcBef>
                <a:spcPct val="20000"/>
              </a:spcBef>
              <a:spcAft>
                <a:spcPts val="0"/>
              </a:spcAft>
              <a:buClrTx/>
              <a:buSzTx/>
              <a:buFontTx/>
              <a:buChar char="–"/>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Tx/>
              <a:buChar char="•"/>
              <a:tabLst/>
              <a:defRPr/>
            </a:pP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25957" name="Rectangle 4"/>
          <p:cNvSpPr>
            <a:spLocks noChangeArrowheads="1"/>
          </p:cNvSpPr>
          <p:nvPr/>
        </p:nvSpPr>
        <p:spPr bwMode="auto">
          <a:xfrm>
            <a:off x="1143000" y="4648200"/>
            <a:ext cx="457200" cy="15240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5958" name="Rectangle 5"/>
          <p:cNvSpPr>
            <a:spLocks noChangeArrowheads="1"/>
          </p:cNvSpPr>
          <p:nvPr/>
        </p:nvSpPr>
        <p:spPr bwMode="auto">
          <a:xfrm>
            <a:off x="1752600" y="4648200"/>
            <a:ext cx="76200" cy="15240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5959" name="Rectangle 6"/>
          <p:cNvSpPr>
            <a:spLocks noChangeArrowheads="1"/>
          </p:cNvSpPr>
          <p:nvPr/>
        </p:nvSpPr>
        <p:spPr bwMode="auto">
          <a:xfrm>
            <a:off x="914400" y="4648200"/>
            <a:ext cx="76200" cy="15240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5960" name="Text Box 7"/>
          <p:cNvSpPr txBox="1">
            <a:spLocks noChangeArrowheads="1"/>
          </p:cNvSpPr>
          <p:nvPr/>
        </p:nvSpPr>
        <p:spPr bwMode="auto">
          <a:xfrm>
            <a:off x="2514600" y="4724400"/>
            <a:ext cx="5599386"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42900" indent="-342900" eaLnBrk="1" hangingPunct="1">
              <a:lnSpc>
                <a:spcPct val="90000"/>
              </a:lnSpc>
              <a:spcBef>
                <a:spcPct val="50000"/>
              </a:spcBef>
            </a:pPr>
            <a:r>
              <a:rPr kumimoji="0" lang="en-US" alt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Lithography </a:t>
            </a: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equipment does  not form images of these features</a:t>
            </a:r>
          </a:p>
          <a:p>
            <a:pPr marL="342900" indent="-342900" eaLnBrk="1" hangingPunct="1">
              <a:lnSpc>
                <a:spcPct val="90000"/>
              </a:lnSpc>
              <a:spcBef>
                <a:spcPct val="50000"/>
              </a:spcBef>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Scatter outside the lens NA</a:t>
            </a:r>
          </a:p>
          <a:p>
            <a:pPr marL="342900" indent="-342900" eaLnBrk="1" hangingPunct="1">
              <a:lnSpc>
                <a:spcPct val="90000"/>
              </a:lnSpc>
              <a:spcBef>
                <a:spcPct val="50000"/>
              </a:spcBef>
            </a:pPr>
            <a:r>
              <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Employs MANY engineers </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25961" name="Line 8"/>
          <p:cNvSpPr>
            <a:spLocks noChangeShapeType="1"/>
          </p:cNvSpPr>
          <p:nvPr/>
        </p:nvSpPr>
        <p:spPr bwMode="auto">
          <a:xfrm flipH="1">
            <a:off x="1905000" y="4648200"/>
            <a:ext cx="5334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5962" name="Line 9"/>
          <p:cNvSpPr>
            <a:spLocks noChangeShapeType="1"/>
          </p:cNvSpPr>
          <p:nvPr/>
        </p:nvSpPr>
        <p:spPr bwMode="auto">
          <a:xfrm>
            <a:off x="381000" y="4419600"/>
            <a:ext cx="457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491656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bwMode="auto">
          <a:xfrm>
            <a:off x="381000" y="228600"/>
            <a:ext cx="8353425" cy="5937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smtClean="0"/>
              <a:t>The Landscape is littered with NGL’s</a:t>
            </a:r>
          </a:p>
        </p:txBody>
      </p:sp>
      <p:sp>
        <p:nvSpPr>
          <p:cNvPr id="343043" name="Rectangle 3"/>
          <p:cNvSpPr>
            <a:spLocks noGrp="1" noChangeArrowheads="1"/>
          </p:cNvSpPr>
          <p:nvPr>
            <p:ph idx="1"/>
          </p:nvPr>
        </p:nvSpPr>
        <p:spPr bwMode="auto">
          <a:xfrm>
            <a:off x="1051272" y="832885"/>
            <a:ext cx="7772400" cy="41148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t>Electron Beam direct write</a:t>
            </a:r>
          </a:p>
          <a:p>
            <a:pPr eaLnBrk="1" hangingPunct="1"/>
            <a:r>
              <a:rPr lang="en-US" altLang="en-US" dirty="0" smtClean="0"/>
              <a:t>Write with many electron beams</a:t>
            </a:r>
          </a:p>
          <a:p>
            <a:pPr eaLnBrk="1" hangingPunct="1"/>
            <a:r>
              <a:rPr lang="en-US" altLang="en-US" dirty="0" smtClean="0"/>
              <a:t>Project electron beams</a:t>
            </a:r>
          </a:p>
          <a:p>
            <a:pPr eaLnBrk="1" hangingPunct="1"/>
            <a:r>
              <a:rPr lang="en-US" altLang="en-US" dirty="0" smtClean="0"/>
              <a:t>157nm Photolithography</a:t>
            </a:r>
          </a:p>
          <a:p>
            <a:pPr eaLnBrk="1" hangingPunct="1"/>
            <a:r>
              <a:rPr lang="en-US" altLang="en-US" dirty="0" smtClean="0"/>
              <a:t>Shadow printing with Synchrotron X-rays</a:t>
            </a:r>
          </a:p>
        </p:txBody>
      </p:sp>
      <p:grpSp>
        <p:nvGrpSpPr>
          <p:cNvPr id="343049" name="Group 5"/>
          <p:cNvGrpSpPr>
            <a:grpSpLocks/>
          </p:cNvGrpSpPr>
          <p:nvPr/>
        </p:nvGrpSpPr>
        <p:grpSpPr bwMode="auto">
          <a:xfrm>
            <a:off x="1857201" y="3215242"/>
            <a:ext cx="4191000" cy="2419349"/>
            <a:chOff x="2160" y="1248"/>
            <a:chExt cx="3294" cy="2244"/>
          </a:xfrm>
        </p:grpSpPr>
        <p:pic>
          <p:nvPicPr>
            <p:cNvPr id="34305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 y="1248"/>
              <a:ext cx="3294" cy="2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3052" name="Text Box 7"/>
            <p:cNvSpPr txBox="1">
              <a:spLocks noChangeArrowheads="1"/>
            </p:cNvSpPr>
            <p:nvPr/>
          </p:nvSpPr>
          <p:spPr bwMode="auto">
            <a:xfrm rot="190789">
              <a:off x="2638" y="2111"/>
              <a:ext cx="81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2000">
                  <a:solidFill>
                    <a:schemeClr val="bg1"/>
                  </a:solidFill>
                  <a:cs typeface="Times New Roman" pitchFamily="18" charset="0"/>
                </a:rPr>
                <a:t>157nm</a:t>
              </a:r>
            </a:p>
          </p:txBody>
        </p:sp>
        <p:sp>
          <p:nvSpPr>
            <p:cNvPr id="343053" name="Text Box 8"/>
            <p:cNvSpPr txBox="1">
              <a:spLocks noChangeArrowheads="1"/>
            </p:cNvSpPr>
            <p:nvPr/>
          </p:nvSpPr>
          <p:spPr bwMode="auto">
            <a:xfrm rot="214663">
              <a:off x="4173" y="2111"/>
              <a:ext cx="816" cy="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a:solidFill>
                    <a:schemeClr val="bg1"/>
                  </a:solidFill>
                  <a:cs typeface="Times New Roman" pitchFamily="18" charset="0"/>
                </a:rPr>
                <a:t>X-ray</a:t>
              </a:r>
            </a:p>
          </p:txBody>
        </p:sp>
      </p:grpSp>
      <p:sp>
        <p:nvSpPr>
          <p:cNvPr id="343045" name="Text Box 10"/>
          <p:cNvSpPr txBox="1">
            <a:spLocks noChangeArrowheads="1"/>
          </p:cNvSpPr>
          <p:nvPr/>
        </p:nvSpPr>
        <p:spPr bwMode="auto">
          <a:xfrm rot="190789">
            <a:off x="5683250" y="5165725"/>
            <a:ext cx="1038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2000">
                <a:solidFill>
                  <a:schemeClr val="bg1"/>
                </a:solidFill>
                <a:cs typeface="Times New Roman" pitchFamily="18" charset="0"/>
              </a:rPr>
              <a:t>157nm</a:t>
            </a:r>
          </a:p>
        </p:txBody>
      </p:sp>
      <p:grpSp>
        <p:nvGrpSpPr>
          <p:cNvPr id="343046" name="Group 11"/>
          <p:cNvGrpSpPr>
            <a:grpSpLocks/>
          </p:cNvGrpSpPr>
          <p:nvPr/>
        </p:nvGrpSpPr>
        <p:grpSpPr bwMode="auto">
          <a:xfrm>
            <a:off x="3876675" y="3225802"/>
            <a:ext cx="2179637" cy="2419350"/>
            <a:chOff x="4391" y="2032"/>
            <a:chExt cx="1373" cy="1524"/>
          </a:xfrm>
        </p:grpSpPr>
        <p:pic>
          <p:nvPicPr>
            <p:cNvPr id="343047" name="Picture 12"/>
            <p:cNvPicPr>
              <a:picLocks noChangeAspect="1" noChangeArrowheads="1"/>
            </p:cNvPicPr>
            <p:nvPr/>
          </p:nvPicPr>
          <p:blipFill>
            <a:blip r:embed="rId3">
              <a:extLst>
                <a:ext uri="{28A0092B-C50C-407E-A947-70E740481C1C}">
                  <a14:useLocalDpi xmlns:a14="http://schemas.microsoft.com/office/drawing/2010/main" val="0"/>
                </a:ext>
              </a:extLst>
            </a:blip>
            <a:srcRect l="47992"/>
            <a:stretch>
              <a:fillRect/>
            </a:stretch>
          </p:blipFill>
          <p:spPr bwMode="auto">
            <a:xfrm>
              <a:off x="4391" y="2032"/>
              <a:ext cx="1373" cy="1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3048" name="Text Box 13"/>
            <p:cNvSpPr txBox="1">
              <a:spLocks noChangeArrowheads="1"/>
            </p:cNvSpPr>
            <p:nvPr/>
          </p:nvSpPr>
          <p:spPr bwMode="auto">
            <a:xfrm rot="214663">
              <a:off x="4787" y="2581"/>
              <a:ext cx="65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dirty="0">
                  <a:solidFill>
                    <a:schemeClr val="bg1"/>
                  </a:solidFill>
                  <a:cs typeface="Times New Roman" pitchFamily="18" charset="0"/>
                </a:rPr>
                <a:t>X-ray</a:t>
              </a:r>
            </a:p>
          </p:txBody>
        </p:sp>
      </p:grpSp>
    </p:spTree>
    <p:extLst>
      <p:ext uri="{BB962C8B-B14F-4D97-AF65-F5344CB8AC3E}">
        <p14:creationId xmlns:p14="http://schemas.microsoft.com/office/powerpoint/2010/main" val="161681725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Proximity Correction   SRAFs</a:t>
            </a:r>
            <a:endParaRPr lang="en-US" dirty="0"/>
          </a:p>
        </p:txBody>
      </p:sp>
      <p:pic>
        <p:nvPicPr>
          <p:cNvPr id="3" name="Picture 2"/>
          <p:cNvPicPr>
            <a:picLocks noChangeAspect="1"/>
          </p:cNvPicPr>
          <p:nvPr/>
        </p:nvPicPr>
        <p:blipFill>
          <a:blip r:embed="rId2"/>
          <a:stretch>
            <a:fillRect/>
          </a:stretch>
        </p:blipFill>
        <p:spPr>
          <a:xfrm>
            <a:off x="1677385" y="1732565"/>
            <a:ext cx="5200650" cy="4591050"/>
          </a:xfrm>
          <a:prstGeom prst="rect">
            <a:avLst/>
          </a:prstGeom>
        </p:spPr>
      </p:pic>
    </p:spTree>
    <p:extLst>
      <p:ext uri="{BB962C8B-B14F-4D97-AF65-F5344CB8AC3E}">
        <p14:creationId xmlns:p14="http://schemas.microsoft.com/office/powerpoint/2010/main" val="38534760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2"/>
          <p:cNvSpPr>
            <a:spLocks noGrp="1"/>
          </p:cNvSpPr>
          <p:nvPr>
            <p:ph type="sldNum" sz="quarter" idx="4294967295"/>
          </p:nvPr>
        </p:nvSpPr>
        <p:spPr>
          <a:xfrm>
            <a:off x="3028950" y="6356351"/>
            <a:ext cx="3086100" cy="365125"/>
          </a:xfrm>
          <a:prstGeom prst="rect">
            <a:avLst/>
          </a:prstGeom>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fld id="{829EF377-8EF5-4F73-ACF2-DACD7CFA0F1E}" type="slidenum">
              <a:rPr lang="en-US" altLang="en-US" sz="1400">
                <a:latin typeface="Times New Roman" panose="02020603050405020304" pitchFamily="18" charset="0"/>
              </a:rPr>
              <a:pPr eaLnBrk="1" hangingPunct="1"/>
              <a:t>31</a:t>
            </a:fld>
            <a:endParaRPr lang="en-US" altLang="en-US" sz="1400">
              <a:latin typeface="Times New Roman" panose="02020603050405020304" pitchFamily="18" charset="0"/>
            </a:endParaRPr>
          </a:p>
        </p:txBody>
      </p:sp>
      <p:sp>
        <p:nvSpPr>
          <p:cNvPr id="126979" name="Rectangle 2"/>
          <p:cNvSpPr>
            <a:spLocks noChangeArrowheads="1"/>
          </p:cNvSpPr>
          <p:nvPr/>
        </p:nvSpPr>
        <p:spPr bwMode="auto">
          <a:xfrm>
            <a:off x="1638300" y="1287463"/>
            <a:ext cx="2667000" cy="244475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graphicFrame>
        <p:nvGraphicFramePr>
          <p:cNvPr id="126980" name="Object 3"/>
          <p:cNvGraphicFramePr>
            <a:graphicFrameLocks noChangeAspect="1"/>
          </p:cNvGraphicFramePr>
          <p:nvPr/>
        </p:nvGraphicFramePr>
        <p:xfrm>
          <a:off x="1820863" y="1439863"/>
          <a:ext cx="2424112" cy="2259012"/>
        </p:xfrm>
        <a:graphic>
          <a:graphicData uri="http://schemas.openxmlformats.org/presentationml/2006/ole">
            <mc:AlternateContent xmlns:mc="http://schemas.openxmlformats.org/markup-compatibility/2006">
              <mc:Choice xmlns:v="urn:schemas-microsoft-com:vml" Requires="v">
                <p:oleObj spid="_x0000_s2094" name="Document" r:id="rId4" imgW="1763268" imgH="1642872" progId="Word.Document.8">
                  <p:embed/>
                </p:oleObj>
              </mc:Choice>
              <mc:Fallback>
                <p:oleObj name="Document" r:id="rId4" imgW="1763268" imgH="1642872" progId="Word.Document.8">
                  <p:embed/>
                  <p:pic>
                    <p:nvPicPr>
                      <p:cNvPr id="12698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0863" y="1439863"/>
                        <a:ext cx="2424112"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6981" name="Object 4"/>
          <p:cNvGraphicFramePr>
            <a:graphicFrameLocks noChangeAspect="1"/>
          </p:cNvGraphicFramePr>
          <p:nvPr/>
        </p:nvGraphicFramePr>
        <p:xfrm>
          <a:off x="1638300" y="3840163"/>
          <a:ext cx="2689225" cy="2484437"/>
        </p:xfrm>
        <a:graphic>
          <a:graphicData uri="http://schemas.openxmlformats.org/presentationml/2006/ole">
            <mc:AlternateContent xmlns:mc="http://schemas.openxmlformats.org/markup-compatibility/2006">
              <mc:Choice xmlns:v="urn:schemas-microsoft-com:vml" Requires="v">
                <p:oleObj spid="_x0000_s2095" name="Picture" r:id="rId6" imgW="2001012" imgH="1848612" progId="Word.Picture.8">
                  <p:embed/>
                </p:oleObj>
              </mc:Choice>
              <mc:Fallback>
                <p:oleObj name="Picture" r:id="rId6" imgW="2001012" imgH="1848612" progId="Word.Picture.8">
                  <p:embed/>
                  <p:pic>
                    <p:nvPicPr>
                      <p:cNvPr id="126981"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8300" y="3840163"/>
                        <a:ext cx="2689225" cy="248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6982" name="Object 5"/>
          <p:cNvGraphicFramePr>
            <a:graphicFrameLocks noChangeAspect="1"/>
          </p:cNvGraphicFramePr>
          <p:nvPr>
            <p:extLst/>
          </p:nvPr>
        </p:nvGraphicFramePr>
        <p:xfrm>
          <a:off x="5105400" y="1219200"/>
          <a:ext cx="2657475" cy="2468563"/>
        </p:xfrm>
        <a:graphic>
          <a:graphicData uri="http://schemas.openxmlformats.org/presentationml/2006/ole">
            <mc:AlternateContent xmlns:mc="http://schemas.openxmlformats.org/markup-compatibility/2006">
              <mc:Choice xmlns:v="urn:schemas-microsoft-com:vml" Requires="v">
                <p:oleObj spid="_x0000_s2096" name="Picture" r:id="rId8" imgW="3149640" imgH="2362320" progId="Word.Picture.8">
                  <p:embed/>
                </p:oleObj>
              </mc:Choice>
              <mc:Fallback>
                <p:oleObj name="Picture" r:id="rId8" imgW="3149640" imgH="2362320" progId="Word.Picture.8">
                  <p:embed/>
                  <p:pic>
                    <p:nvPicPr>
                      <p:cNvPr id="126982" name="Object 5"/>
                      <p:cNvPicPr>
                        <a:picLocks noChangeAspect="1" noChangeArrowheads="1"/>
                      </p:cNvPicPr>
                      <p:nvPr/>
                    </p:nvPicPr>
                    <p:blipFill>
                      <a:blip r:embed="rId9">
                        <a:lum bright="6000" contrast="76000"/>
                      </a:blip>
                      <a:srcRect l="14374" r="11511" b="8260"/>
                      <a:stretch>
                        <a:fillRect/>
                      </a:stretch>
                    </p:blipFill>
                    <p:spPr bwMode="auto">
                      <a:xfrm>
                        <a:off x="5105400" y="1219200"/>
                        <a:ext cx="2657475" cy="2468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5724" dir="18900000" algn="ctr" rotWithShape="0">
                                <a:srgbClr val="CCCCFF"/>
                              </a:outerShdw>
                            </a:effectLst>
                          </a14:hiddenEffects>
                        </a:ext>
                      </a:extLst>
                    </p:spPr>
                  </p:pic>
                </p:oleObj>
              </mc:Fallback>
            </mc:AlternateContent>
          </a:graphicData>
        </a:graphic>
      </p:graphicFrame>
      <p:graphicFrame>
        <p:nvGraphicFramePr>
          <p:cNvPr id="126983" name="Object 6"/>
          <p:cNvGraphicFramePr>
            <a:graphicFrameLocks noChangeAspect="1"/>
          </p:cNvGraphicFramePr>
          <p:nvPr/>
        </p:nvGraphicFramePr>
        <p:xfrm>
          <a:off x="4856163" y="3829050"/>
          <a:ext cx="3136900" cy="2424113"/>
        </p:xfrm>
        <a:graphic>
          <a:graphicData uri="http://schemas.openxmlformats.org/presentationml/2006/ole">
            <mc:AlternateContent xmlns:mc="http://schemas.openxmlformats.org/markup-compatibility/2006">
              <mc:Choice xmlns:v="urn:schemas-microsoft-com:vml" Requires="v">
                <p:oleObj spid="_x0000_s2097" name="Document" r:id="rId10" imgW="2296668" imgH="1772412" progId="Word.Document.8">
                  <p:embed/>
                </p:oleObj>
              </mc:Choice>
              <mc:Fallback>
                <p:oleObj name="Document" r:id="rId10" imgW="2296668" imgH="1772412" progId="Word.Document.8">
                  <p:embed/>
                  <p:pic>
                    <p:nvPicPr>
                      <p:cNvPr id="126983"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56163" y="3829050"/>
                        <a:ext cx="3136900" cy="242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6984" name="Rectangle 7"/>
          <p:cNvSpPr>
            <a:spLocks noChangeArrowheads="1"/>
          </p:cNvSpPr>
          <p:nvPr/>
        </p:nvSpPr>
        <p:spPr bwMode="auto">
          <a:xfrm>
            <a:off x="228600" y="76200"/>
            <a:ext cx="876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b="1">
                <a:solidFill>
                  <a:srgbClr val="000099"/>
                </a:solidFill>
                <a:latin typeface="Arial" panose="020B0604020202020204" pitchFamily="34" charset="0"/>
              </a:rPr>
              <a:t>Impact of OPC on Physical Design</a:t>
            </a:r>
          </a:p>
        </p:txBody>
      </p:sp>
      <p:sp>
        <p:nvSpPr>
          <p:cNvPr id="126985" name="Text Box 8"/>
          <p:cNvSpPr txBox="1">
            <a:spLocks noChangeArrowheads="1"/>
          </p:cNvSpPr>
          <p:nvPr/>
        </p:nvSpPr>
        <p:spPr bwMode="auto">
          <a:xfrm>
            <a:off x="374650" y="2114550"/>
            <a:ext cx="132238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b="1">
                <a:latin typeface="Arial" panose="020B0604020202020204" pitchFamily="34" charset="0"/>
              </a:rPr>
              <a:t>Design</a:t>
            </a:r>
          </a:p>
          <a:p>
            <a:pPr algn="ctr">
              <a:spcBef>
                <a:spcPct val="0"/>
              </a:spcBef>
              <a:buFontTx/>
              <a:buNone/>
            </a:pPr>
            <a:r>
              <a:rPr lang="en-US" altLang="en-US" sz="1800" b="1">
                <a:latin typeface="Arial" panose="020B0604020202020204" pitchFamily="34" charset="0"/>
              </a:rPr>
              <a:t>Layout</a:t>
            </a:r>
          </a:p>
        </p:txBody>
      </p:sp>
      <p:sp>
        <p:nvSpPr>
          <p:cNvPr id="126986" name="Text Box 9"/>
          <p:cNvSpPr txBox="1">
            <a:spLocks noChangeArrowheads="1"/>
          </p:cNvSpPr>
          <p:nvPr/>
        </p:nvSpPr>
        <p:spPr bwMode="auto">
          <a:xfrm>
            <a:off x="304800" y="4679950"/>
            <a:ext cx="132238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b="1">
                <a:latin typeface="Arial" panose="020B0604020202020204" pitchFamily="34" charset="0"/>
              </a:rPr>
              <a:t>Final </a:t>
            </a:r>
          </a:p>
          <a:p>
            <a:pPr algn="ctr">
              <a:spcBef>
                <a:spcPct val="0"/>
              </a:spcBef>
              <a:buFontTx/>
              <a:buNone/>
            </a:pPr>
            <a:r>
              <a:rPr lang="en-US" altLang="en-US" sz="1800" b="1">
                <a:latin typeface="Arial" panose="020B0604020202020204" pitchFamily="34" charset="0"/>
              </a:rPr>
              <a:t>Layout</a:t>
            </a:r>
          </a:p>
        </p:txBody>
      </p:sp>
      <p:sp>
        <p:nvSpPr>
          <p:cNvPr id="126987" name="Text Box 10"/>
          <p:cNvSpPr txBox="1">
            <a:spLocks noChangeArrowheads="1"/>
          </p:cNvSpPr>
          <p:nvPr/>
        </p:nvSpPr>
        <p:spPr bwMode="auto">
          <a:xfrm>
            <a:off x="7681913" y="2181225"/>
            <a:ext cx="13223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b="1">
                <a:latin typeface="Arial" panose="020B0604020202020204" pitchFamily="34" charset="0"/>
              </a:rPr>
              <a:t>Mask</a:t>
            </a:r>
          </a:p>
        </p:txBody>
      </p:sp>
      <p:sp>
        <p:nvSpPr>
          <p:cNvPr id="126988" name="Text Box 11"/>
          <p:cNvSpPr txBox="1">
            <a:spLocks noChangeArrowheads="1"/>
          </p:cNvSpPr>
          <p:nvPr/>
        </p:nvSpPr>
        <p:spPr bwMode="auto">
          <a:xfrm>
            <a:off x="7821613" y="4699000"/>
            <a:ext cx="13223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b="1">
                <a:latin typeface="Arial" panose="020B0604020202020204" pitchFamily="34" charset="0"/>
              </a:rPr>
              <a:t>Wafer</a:t>
            </a:r>
          </a:p>
        </p:txBody>
      </p:sp>
      <p:sp>
        <p:nvSpPr>
          <p:cNvPr id="126989" name="Text Box 12"/>
          <p:cNvSpPr txBox="1">
            <a:spLocks noChangeArrowheads="1"/>
          </p:cNvSpPr>
          <p:nvPr/>
        </p:nvSpPr>
        <p:spPr bwMode="auto">
          <a:xfrm>
            <a:off x="381000" y="3962400"/>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600">
                <a:solidFill>
                  <a:srgbClr val="FF0000"/>
                </a:solidFill>
                <a:latin typeface="Arial" panose="020B0604020202020204" pitchFamily="34" charset="0"/>
              </a:rPr>
              <a:t>Scatter Bars</a:t>
            </a:r>
          </a:p>
        </p:txBody>
      </p:sp>
      <p:sp>
        <p:nvSpPr>
          <p:cNvPr id="126990" name="Line 13"/>
          <p:cNvSpPr>
            <a:spLocks noChangeShapeType="1"/>
          </p:cNvSpPr>
          <p:nvPr/>
        </p:nvSpPr>
        <p:spPr bwMode="auto">
          <a:xfrm>
            <a:off x="1676400" y="4191000"/>
            <a:ext cx="228600" cy="10668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6991" name="Line 14"/>
          <p:cNvSpPr>
            <a:spLocks noChangeShapeType="1"/>
          </p:cNvSpPr>
          <p:nvPr/>
        </p:nvSpPr>
        <p:spPr bwMode="auto">
          <a:xfrm>
            <a:off x="1676400" y="4191000"/>
            <a:ext cx="6096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6992" name="Text Box 15"/>
          <p:cNvSpPr txBox="1">
            <a:spLocks noChangeArrowheads="1"/>
          </p:cNvSpPr>
          <p:nvPr/>
        </p:nvSpPr>
        <p:spPr bwMode="auto">
          <a:xfrm>
            <a:off x="2286000" y="381000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600">
                <a:solidFill>
                  <a:srgbClr val="FF0000"/>
                </a:solidFill>
                <a:latin typeface="Arial" panose="020B0604020202020204" pitchFamily="34" charset="0"/>
              </a:rPr>
              <a:t>Serifs</a:t>
            </a:r>
          </a:p>
        </p:txBody>
      </p:sp>
      <p:sp>
        <p:nvSpPr>
          <p:cNvPr id="126993" name="Line 17"/>
          <p:cNvSpPr>
            <a:spLocks noChangeShapeType="1"/>
          </p:cNvSpPr>
          <p:nvPr/>
        </p:nvSpPr>
        <p:spPr bwMode="auto">
          <a:xfrm>
            <a:off x="2895600" y="3962400"/>
            <a:ext cx="228600" cy="762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018414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2"/>
          <p:cNvSpPr>
            <a:spLocks noChangeArrowheads="1"/>
          </p:cNvSpPr>
          <p:nvPr/>
        </p:nvSpPr>
        <p:spPr bwMode="auto">
          <a:xfrm>
            <a:off x="228600" y="76200"/>
            <a:ext cx="876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b="1" dirty="0" err="1">
                <a:solidFill>
                  <a:srgbClr val="0000FF"/>
                </a:solidFill>
                <a:latin typeface="Arial" panose="020B0604020202020204" pitchFamily="34" charset="0"/>
              </a:rPr>
              <a:t>Wavefront</a:t>
            </a:r>
            <a:r>
              <a:rPr lang="en-US" altLang="en-US" sz="3600" b="1" dirty="0">
                <a:solidFill>
                  <a:srgbClr val="0000FF"/>
                </a:solidFill>
                <a:latin typeface="Arial" panose="020B0604020202020204" pitchFamily="34" charset="0"/>
              </a:rPr>
              <a:t> Engineering: Phase</a:t>
            </a:r>
          </a:p>
        </p:txBody>
      </p:sp>
      <p:pic>
        <p:nvPicPr>
          <p:cNvPr id="12902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24249" t="35715" r="28580" b="34775"/>
          <a:stretch>
            <a:fillRect/>
          </a:stretch>
        </p:blipFill>
        <p:spPr bwMode="auto">
          <a:xfrm>
            <a:off x="2660650" y="2430463"/>
            <a:ext cx="4021138"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Line 4"/>
          <p:cNvSpPr>
            <a:spLocks noChangeShapeType="1"/>
          </p:cNvSpPr>
          <p:nvPr/>
        </p:nvSpPr>
        <p:spPr bwMode="auto">
          <a:xfrm>
            <a:off x="3748088" y="2125663"/>
            <a:ext cx="0" cy="51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0" name="Line 5"/>
          <p:cNvSpPr>
            <a:spLocks noChangeShapeType="1"/>
          </p:cNvSpPr>
          <p:nvPr/>
        </p:nvSpPr>
        <p:spPr bwMode="auto">
          <a:xfrm>
            <a:off x="4648200" y="2116138"/>
            <a:ext cx="0" cy="51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1" name="Text Box 6"/>
          <p:cNvSpPr txBox="1">
            <a:spLocks noChangeArrowheads="1"/>
          </p:cNvSpPr>
          <p:nvPr/>
        </p:nvSpPr>
        <p:spPr bwMode="auto">
          <a:xfrm>
            <a:off x="4021138" y="2014538"/>
            <a:ext cx="350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solidFill>
                  <a:srgbClr val="000099"/>
                </a:solidFill>
                <a:latin typeface="Symbol" panose="05050102010706020507" pitchFamily="18" charset="2"/>
              </a:rPr>
              <a:t>l</a:t>
            </a:r>
            <a:endParaRPr lang="en-US" altLang="en-US" sz="2400" b="1">
              <a:solidFill>
                <a:srgbClr val="000099"/>
              </a:solidFill>
            </a:endParaRPr>
          </a:p>
        </p:txBody>
      </p:sp>
      <p:sp>
        <p:nvSpPr>
          <p:cNvPr id="129032" name="Line 7"/>
          <p:cNvSpPr>
            <a:spLocks noChangeShapeType="1"/>
          </p:cNvSpPr>
          <p:nvPr/>
        </p:nvSpPr>
        <p:spPr bwMode="auto">
          <a:xfrm>
            <a:off x="1582738" y="2789238"/>
            <a:ext cx="2116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3" name="Line 8"/>
          <p:cNvSpPr>
            <a:spLocks noChangeShapeType="1"/>
          </p:cNvSpPr>
          <p:nvPr/>
        </p:nvSpPr>
        <p:spPr bwMode="auto">
          <a:xfrm>
            <a:off x="1522413" y="4354513"/>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4" name="Text Box 9"/>
          <p:cNvSpPr txBox="1">
            <a:spLocks noChangeArrowheads="1"/>
          </p:cNvSpPr>
          <p:nvPr/>
        </p:nvSpPr>
        <p:spPr bwMode="auto">
          <a:xfrm>
            <a:off x="962025" y="3275013"/>
            <a:ext cx="130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solidFill>
                  <a:srgbClr val="000099"/>
                </a:solidFill>
                <a:latin typeface="Arial" panose="020B0604020202020204" pitchFamily="34" charset="0"/>
              </a:rPr>
              <a:t>Amplitude</a:t>
            </a:r>
          </a:p>
        </p:txBody>
      </p:sp>
      <p:sp>
        <p:nvSpPr>
          <p:cNvPr id="129035" name="AutoShape 10"/>
          <p:cNvSpPr>
            <a:spLocks noChangeArrowheads="1"/>
          </p:cNvSpPr>
          <p:nvPr/>
        </p:nvSpPr>
        <p:spPr bwMode="auto">
          <a:xfrm>
            <a:off x="6775450" y="3232150"/>
            <a:ext cx="1512888" cy="7540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900CC"/>
          </a:solidFill>
          <a:ln w="9525">
            <a:solidFill>
              <a:schemeClr val="tx1"/>
            </a:solidFill>
            <a:miter lim="800000"/>
            <a:headEnd/>
            <a:tailEnd/>
          </a:ln>
        </p:spPr>
        <p:txBody>
          <a:bodyPr wrap="none" anchor="ctr"/>
          <a:lstStyle/>
          <a:p>
            <a:endParaRPr lang="en-US"/>
          </a:p>
        </p:txBody>
      </p:sp>
      <p:sp>
        <p:nvSpPr>
          <p:cNvPr id="129036" name="Text Box 11"/>
          <p:cNvSpPr txBox="1">
            <a:spLocks noChangeArrowheads="1"/>
          </p:cNvSpPr>
          <p:nvPr/>
        </p:nvSpPr>
        <p:spPr bwMode="auto">
          <a:xfrm>
            <a:off x="6724650" y="2470150"/>
            <a:ext cx="1174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b="1">
                <a:solidFill>
                  <a:srgbClr val="000099"/>
                </a:solidFill>
                <a:latin typeface="Arial" panose="020B0604020202020204" pitchFamily="34" charset="0"/>
              </a:rPr>
              <a:t>Direction</a:t>
            </a:r>
          </a:p>
        </p:txBody>
      </p:sp>
      <p:sp>
        <p:nvSpPr>
          <p:cNvPr id="129037" name="Line 12"/>
          <p:cNvSpPr>
            <a:spLocks noChangeShapeType="1"/>
          </p:cNvSpPr>
          <p:nvPr/>
        </p:nvSpPr>
        <p:spPr bwMode="auto">
          <a:xfrm>
            <a:off x="2419350" y="5029200"/>
            <a:ext cx="45529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8" name="Line 13"/>
          <p:cNvSpPr>
            <a:spLocks noChangeShapeType="1"/>
          </p:cNvSpPr>
          <p:nvPr/>
        </p:nvSpPr>
        <p:spPr bwMode="auto">
          <a:xfrm>
            <a:off x="6042025" y="4340225"/>
            <a:ext cx="0" cy="6889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9" name="Line 14"/>
          <p:cNvSpPr>
            <a:spLocks noChangeShapeType="1"/>
          </p:cNvSpPr>
          <p:nvPr/>
        </p:nvSpPr>
        <p:spPr bwMode="auto">
          <a:xfrm>
            <a:off x="2862263" y="4905375"/>
            <a:ext cx="1587" cy="123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40" name="Line 15"/>
          <p:cNvSpPr>
            <a:spLocks noChangeShapeType="1"/>
          </p:cNvSpPr>
          <p:nvPr/>
        </p:nvSpPr>
        <p:spPr bwMode="auto">
          <a:xfrm>
            <a:off x="3452813" y="4905375"/>
            <a:ext cx="1587" cy="123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41" name="Line 16"/>
          <p:cNvSpPr>
            <a:spLocks noChangeShapeType="1"/>
          </p:cNvSpPr>
          <p:nvPr/>
        </p:nvSpPr>
        <p:spPr bwMode="auto">
          <a:xfrm flipH="1">
            <a:off x="4037013" y="4905375"/>
            <a:ext cx="6350" cy="123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42" name="Line 17"/>
          <p:cNvSpPr>
            <a:spLocks noChangeShapeType="1"/>
          </p:cNvSpPr>
          <p:nvPr/>
        </p:nvSpPr>
        <p:spPr bwMode="auto">
          <a:xfrm>
            <a:off x="4633913" y="4905375"/>
            <a:ext cx="1587" cy="123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43" name="Line 18"/>
          <p:cNvSpPr>
            <a:spLocks noChangeShapeType="1"/>
          </p:cNvSpPr>
          <p:nvPr/>
        </p:nvSpPr>
        <p:spPr bwMode="auto">
          <a:xfrm>
            <a:off x="5224463" y="4905375"/>
            <a:ext cx="1587" cy="123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44" name="Line 19"/>
          <p:cNvSpPr>
            <a:spLocks noChangeShapeType="1"/>
          </p:cNvSpPr>
          <p:nvPr/>
        </p:nvSpPr>
        <p:spPr bwMode="auto">
          <a:xfrm>
            <a:off x="5815013" y="4905375"/>
            <a:ext cx="1587" cy="123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45" name="Line 20"/>
          <p:cNvSpPr>
            <a:spLocks noChangeShapeType="1"/>
          </p:cNvSpPr>
          <p:nvPr/>
        </p:nvSpPr>
        <p:spPr bwMode="auto">
          <a:xfrm>
            <a:off x="6405563" y="4905375"/>
            <a:ext cx="1587" cy="123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46" name="Text Box 21"/>
          <p:cNvSpPr txBox="1">
            <a:spLocks noChangeArrowheads="1"/>
          </p:cNvSpPr>
          <p:nvPr/>
        </p:nvSpPr>
        <p:spPr bwMode="auto">
          <a:xfrm>
            <a:off x="4768850" y="4405313"/>
            <a:ext cx="1092200" cy="466725"/>
          </a:xfrm>
          <a:prstGeom prst="rect">
            <a:avLst/>
          </a:prstGeom>
          <a:solidFill>
            <a:srgbClr val="FFFF99"/>
          </a:solidFill>
          <a:ln w="9525">
            <a:solidFill>
              <a:srgbClr val="FF3300"/>
            </a:solidFill>
            <a:miter lim="800000"/>
            <a:headEnd/>
            <a:tailEnd/>
          </a:ln>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solidFill>
                  <a:srgbClr val="000099"/>
                </a:solidFill>
                <a:latin typeface="Arial" panose="020B0604020202020204" pitchFamily="34" charset="0"/>
              </a:rPr>
              <a:t>Phase</a:t>
            </a:r>
          </a:p>
        </p:txBody>
      </p:sp>
    </p:spTree>
    <p:extLst>
      <p:ext uri="{BB962C8B-B14F-4D97-AF65-F5344CB8AC3E}">
        <p14:creationId xmlns:p14="http://schemas.microsoft.com/office/powerpoint/2010/main" val="21854580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0915" y="109670"/>
            <a:ext cx="8163902" cy="523220"/>
          </a:xfrm>
          <a:prstGeom prst="rect">
            <a:avLst/>
          </a:prstGeom>
        </p:spPr>
        <p:txBody>
          <a:bodyPr wrap="none">
            <a:spAutoFit/>
          </a:bodyPr>
          <a:lstStyle/>
          <a:p>
            <a:pPr algn="ctr">
              <a:spcBef>
                <a:spcPct val="0"/>
              </a:spcBef>
            </a:pPr>
            <a:r>
              <a:rPr lang="en-US" altLang="en-US" sz="2800" b="1" dirty="0" err="1">
                <a:solidFill>
                  <a:srgbClr val="0000FF"/>
                </a:solidFill>
                <a:latin typeface="Arial" panose="020B0604020202020204" pitchFamily="34" charset="0"/>
              </a:rPr>
              <a:t>Wavefront</a:t>
            </a:r>
            <a:r>
              <a:rPr lang="en-US" altLang="en-US" sz="2800" b="1" dirty="0">
                <a:solidFill>
                  <a:srgbClr val="0000FF"/>
                </a:solidFill>
                <a:latin typeface="Arial" panose="020B0604020202020204" pitchFamily="34" charset="0"/>
              </a:rPr>
              <a:t> Engineering: </a:t>
            </a:r>
            <a:r>
              <a:rPr lang="en-US" altLang="en-US" sz="2800" b="1" dirty="0" err="1" smtClean="0">
                <a:solidFill>
                  <a:srgbClr val="0000FF"/>
                </a:solidFill>
                <a:latin typeface="Arial" panose="020B0604020202020204" pitchFamily="34" charset="0"/>
              </a:rPr>
              <a:t>Levenson</a:t>
            </a:r>
            <a:r>
              <a:rPr lang="en-US" altLang="en-US" sz="2800" b="1" dirty="0" smtClean="0">
                <a:solidFill>
                  <a:srgbClr val="0000FF"/>
                </a:solidFill>
                <a:latin typeface="Arial" panose="020B0604020202020204" pitchFamily="34" charset="0"/>
              </a:rPr>
              <a:t> Phase Mask</a:t>
            </a:r>
            <a:endParaRPr lang="en-US" altLang="en-US" sz="2800" b="1" dirty="0">
              <a:solidFill>
                <a:srgbClr val="0000FF"/>
              </a:solidFill>
              <a:latin typeface="Arial" panose="020B0604020202020204" pitchFamily="34" charset="0"/>
            </a:endParaRPr>
          </a:p>
        </p:txBody>
      </p:sp>
      <p:pic>
        <p:nvPicPr>
          <p:cNvPr id="3" name="Picture 2"/>
          <p:cNvPicPr>
            <a:picLocks noChangeAspect="1"/>
          </p:cNvPicPr>
          <p:nvPr/>
        </p:nvPicPr>
        <p:blipFill>
          <a:blip r:embed="rId2"/>
          <a:stretch>
            <a:fillRect/>
          </a:stretch>
        </p:blipFill>
        <p:spPr>
          <a:xfrm>
            <a:off x="1044116" y="780869"/>
            <a:ext cx="2792284" cy="2598375"/>
          </a:xfrm>
          <a:prstGeom prst="rect">
            <a:avLst/>
          </a:prstGeom>
        </p:spPr>
      </p:pic>
      <p:pic>
        <p:nvPicPr>
          <p:cNvPr id="4" name="Picture 3"/>
          <p:cNvPicPr>
            <a:picLocks noChangeAspect="1"/>
          </p:cNvPicPr>
          <p:nvPr/>
        </p:nvPicPr>
        <p:blipFill>
          <a:blip r:embed="rId3">
            <a:lum bright="12000" contrast="11000"/>
          </a:blip>
          <a:stretch>
            <a:fillRect/>
          </a:stretch>
        </p:blipFill>
        <p:spPr>
          <a:xfrm>
            <a:off x="6143742" y="780869"/>
            <a:ext cx="2143125" cy="2812852"/>
          </a:xfrm>
          <a:prstGeom prst="rect">
            <a:avLst/>
          </a:prstGeom>
        </p:spPr>
      </p:pic>
      <p:sp>
        <p:nvSpPr>
          <p:cNvPr id="6" name="Rectangle 5"/>
          <p:cNvSpPr/>
          <p:nvPr/>
        </p:nvSpPr>
        <p:spPr>
          <a:xfrm>
            <a:off x="609600" y="3558045"/>
            <a:ext cx="5002665" cy="1938992"/>
          </a:xfrm>
          <a:prstGeom prst="rect">
            <a:avLst/>
          </a:prstGeom>
        </p:spPr>
        <p:txBody>
          <a:bodyPr wrap="square">
            <a:spAutoFit/>
          </a:bodyPr>
          <a:lstStyle/>
          <a:p>
            <a:r>
              <a:rPr lang="en-US" sz="2000" b="1" dirty="0"/>
              <a:t>Marc </a:t>
            </a:r>
            <a:r>
              <a:rPr lang="en-US" sz="2000" b="1" dirty="0" smtClean="0"/>
              <a:t>David </a:t>
            </a:r>
            <a:r>
              <a:rPr lang="en-US" sz="2000" b="1" dirty="0" err="1" smtClean="0"/>
              <a:t>Levenson</a:t>
            </a:r>
            <a:r>
              <a:rPr lang="en-US" sz="2000" dirty="0"/>
              <a:t>, through the pioneering development of phase shifting masks, laid the ground-work for the industry's efforts at </a:t>
            </a:r>
            <a:r>
              <a:rPr lang="en-US" sz="2000" dirty="0" err="1"/>
              <a:t>wavefront</a:t>
            </a:r>
            <a:r>
              <a:rPr lang="en-US" sz="2000" dirty="0"/>
              <a:t> engineering and resolution enhancement </a:t>
            </a:r>
            <a:r>
              <a:rPr lang="en-US" sz="2000" dirty="0" smtClean="0"/>
              <a:t>technology.</a:t>
            </a:r>
          </a:p>
          <a:p>
            <a:r>
              <a:rPr lang="en-US" sz="2000" dirty="0"/>
              <a:t> </a:t>
            </a:r>
            <a:r>
              <a:rPr lang="en-US" sz="2000" dirty="0" smtClean="0"/>
              <a:t> Here he is with the Fritz Zernike Award</a:t>
            </a:r>
            <a:endParaRPr lang="en-US" sz="2000" dirty="0"/>
          </a:p>
        </p:txBody>
      </p:sp>
      <p:sp>
        <p:nvSpPr>
          <p:cNvPr id="7" name="Rectangle 6"/>
          <p:cNvSpPr/>
          <p:nvPr/>
        </p:nvSpPr>
        <p:spPr>
          <a:xfrm>
            <a:off x="6821561" y="3531532"/>
            <a:ext cx="675121" cy="369332"/>
          </a:xfrm>
          <a:prstGeom prst="rect">
            <a:avLst/>
          </a:prstGeom>
        </p:spPr>
        <p:txBody>
          <a:bodyPr wrap="none">
            <a:spAutoFit/>
          </a:bodyPr>
          <a:lstStyle/>
          <a:p>
            <a:r>
              <a:rPr lang="en-US" b="1" dirty="0"/>
              <a:t>Marc</a:t>
            </a:r>
            <a:endParaRPr lang="en-US" dirty="0"/>
          </a:p>
        </p:txBody>
      </p:sp>
      <p:grpSp>
        <p:nvGrpSpPr>
          <p:cNvPr id="10" name="Group 9"/>
          <p:cNvGrpSpPr/>
          <p:nvPr/>
        </p:nvGrpSpPr>
        <p:grpSpPr>
          <a:xfrm>
            <a:off x="6251725" y="3951424"/>
            <a:ext cx="2211110" cy="2876528"/>
            <a:chOff x="5097295" y="4003310"/>
            <a:chExt cx="2211110" cy="2876528"/>
          </a:xfrm>
        </p:grpSpPr>
        <p:pic>
          <p:nvPicPr>
            <p:cNvPr id="5" name="Picture 4"/>
            <p:cNvPicPr>
              <a:picLocks noChangeAspect="1"/>
            </p:cNvPicPr>
            <p:nvPr/>
          </p:nvPicPr>
          <p:blipFill>
            <a:blip r:embed="rId4"/>
            <a:stretch>
              <a:fillRect/>
            </a:stretch>
          </p:blipFill>
          <p:spPr>
            <a:xfrm>
              <a:off x="5097295" y="4003310"/>
              <a:ext cx="1814791" cy="2419721"/>
            </a:xfrm>
            <a:prstGeom prst="rect">
              <a:avLst/>
            </a:prstGeom>
          </p:spPr>
        </p:pic>
        <p:sp>
          <p:nvSpPr>
            <p:cNvPr id="8" name="Rectangle 7"/>
            <p:cNvSpPr/>
            <p:nvPr/>
          </p:nvSpPr>
          <p:spPr>
            <a:xfrm>
              <a:off x="5627370" y="6356618"/>
              <a:ext cx="1681035" cy="523220"/>
            </a:xfrm>
            <a:prstGeom prst="rect">
              <a:avLst/>
            </a:prstGeom>
          </p:spPr>
          <p:txBody>
            <a:bodyPr wrap="square">
              <a:spAutoFit/>
            </a:bodyPr>
            <a:lstStyle/>
            <a:p>
              <a:r>
                <a:rPr lang="en-US" b="1" dirty="0"/>
                <a:t>David</a:t>
              </a:r>
              <a:endParaRPr lang="en-US" dirty="0"/>
            </a:p>
          </p:txBody>
        </p:sp>
      </p:grpSp>
      <p:sp>
        <p:nvSpPr>
          <p:cNvPr id="9" name="Rectangle 8"/>
          <p:cNvSpPr/>
          <p:nvPr/>
        </p:nvSpPr>
        <p:spPr>
          <a:xfrm>
            <a:off x="101558" y="5806774"/>
            <a:ext cx="5856347" cy="954107"/>
          </a:xfrm>
          <a:prstGeom prst="rect">
            <a:avLst/>
          </a:prstGeom>
        </p:spPr>
        <p:txBody>
          <a:bodyPr wrap="none">
            <a:spAutoFit/>
          </a:bodyPr>
          <a:lstStyle/>
          <a:p>
            <a:r>
              <a:rPr lang="en-US" dirty="0">
                <a:hlinkClick r:id="rId5"/>
              </a:rPr>
              <a:t>http://</a:t>
            </a:r>
            <a:r>
              <a:rPr lang="en-US" sz="2000" dirty="0">
                <a:hlinkClick r:id="rId5"/>
              </a:rPr>
              <a:t>www.betasights.net/wordpress</a:t>
            </a:r>
            <a:r>
              <a:rPr lang="en-US" dirty="0">
                <a:hlinkClick r:id="rId5"/>
              </a:rPr>
              <a:t>/?</a:t>
            </a:r>
            <a:r>
              <a:rPr lang="en-US" dirty="0" smtClean="0">
                <a:hlinkClick r:id="rId5"/>
              </a:rPr>
              <a:t>p=923</a:t>
            </a:r>
            <a:endParaRPr lang="en-US" dirty="0" smtClean="0"/>
          </a:p>
          <a:p>
            <a:endParaRPr lang="en-US" dirty="0"/>
          </a:p>
        </p:txBody>
      </p:sp>
    </p:spTree>
    <p:extLst>
      <p:ext uri="{BB962C8B-B14F-4D97-AF65-F5344CB8AC3E}">
        <p14:creationId xmlns:p14="http://schemas.microsoft.com/office/powerpoint/2010/main" val="218782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2"/>
          <p:cNvSpPr>
            <a:spLocks noChangeArrowheads="1"/>
          </p:cNvSpPr>
          <p:nvPr/>
        </p:nvSpPr>
        <p:spPr bwMode="auto">
          <a:xfrm>
            <a:off x="5638800" y="1905000"/>
            <a:ext cx="1143000" cy="304800"/>
          </a:xfrm>
          <a:prstGeom prst="rect">
            <a:avLst/>
          </a:prstGeom>
          <a:solidFill>
            <a:srgbClr val="FFFF66"/>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pic>
        <p:nvPicPr>
          <p:cNvPr id="130052" name="Picture 3" descr="mask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927100"/>
            <a:ext cx="7848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Text Box 4"/>
          <p:cNvSpPr txBox="1">
            <a:spLocks noChangeArrowheads="1"/>
          </p:cNvSpPr>
          <p:nvPr/>
        </p:nvSpPr>
        <p:spPr bwMode="auto">
          <a:xfrm>
            <a:off x="1752600" y="184150"/>
            <a:ext cx="739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600" b="1" dirty="0">
                <a:solidFill>
                  <a:srgbClr val="0000FF"/>
                </a:solidFill>
                <a:latin typeface="Arial" panose="020B0604020202020204" pitchFamily="34" charset="0"/>
              </a:rPr>
              <a:t>Phase Shifting Principle</a:t>
            </a:r>
          </a:p>
        </p:txBody>
      </p:sp>
      <p:sp>
        <p:nvSpPr>
          <p:cNvPr id="130054" name="Rectangle 5"/>
          <p:cNvSpPr>
            <a:spLocks noChangeArrowheads="1"/>
          </p:cNvSpPr>
          <p:nvPr/>
        </p:nvSpPr>
        <p:spPr bwMode="auto">
          <a:xfrm>
            <a:off x="1143000" y="1066800"/>
            <a:ext cx="1752600" cy="3048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0055" name="Text Box 6"/>
          <p:cNvSpPr txBox="1">
            <a:spLocks noChangeArrowheads="1"/>
          </p:cNvSpPr>
          <p:nvPr/>
        </p:nvSpPr>
        <p:spPr bwMode="auto">
          <a:xfrm>
            <a:off x="1066800" y="1111250"/>
            <a:ext cx="2057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600" b="1">
                <a:latin typeface="Arial" panose="020B0604020202020204" pitchFamily="34" charset="0"/>
              </a:rPr>
              <a:t>Conventional</a:t>
            </a:r>
            <a:r>
              <a:rPr lang="en-US" altLang="en-US" sz="1600">
                <a:latin typeface="Arial" panose="020B0604020202020204" pitchFamily="34" charset="0"/>
              </a:rPr>
              <a:t> </a:t>
            </a:r>
            <a:r>
              <a:rPr lang="en-US" altLang="en-US" sz="1600" b="1">
                <a:latin typeface="Arial" panose="020B0604020202020204" pitchFamily="34" charset="0"/>
              </a:rPr>
              <a:t>Mask</a:t>
            </a:r>
          </a:p>
        </p:txBody>
      </p:sp>
      <p:sp>
        <p:nvSpPr>
          <p:cNvPr id="130056" name="Rectangle 7"/>
          <p:cNvSpPr>
            <a:spLocks noChangeArrowheads="1"/>
          </p:cNvSpPr>
          <p:nvPr/>
        </p:nvSpPr>
        <p:spPr bwMode="auto">
          <a:xfrm>
            <a:off x="5562600" y="1066800"/>
            <a:ext cx="1752600" cy="3048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0057" name="Text Box 8"/>
          <p:cNvSpPr txBox="1">
            <a:spLocks noChangeArrowheads="1"/>
          </p:cNvSpPr>
          <p:nvPr/>
        </p:nvSpPr>
        <p:spPr bwMode="auto">
          <a:xfrm>
            <a:off x="5410200" y="1111250"/>
            <a:ext cx="2514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600" b="1">
                <a:latin typeface="Arial" panose="020B0604020202020204" pitchFamily="34" charset="0"/>
              </a:rPr>
              <a:t>Phase Shifting Mask</a:t>
            </a:r>
          </a:p>
        </p:txBody>
      </p:sp>
      <p:sp>
        <p:nvSpPr>
          <p:cNvPr id="130058" name="Rectangle 9"/>
          <p:cNvSpPr>
            <a:spLocks noChangeArrowheads="1"/>
          </p:cNvSpPr>
          <p:nvPr/>
        </p:nvSpPr>
        <p:spPr bwMode="auto">
          <a:xfrm>
            <a:off x="3810000" y="2743200"/>
            <a:ext cx="762000" cy="3810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0059" name="Text Box 10"/>
          <p:cNvSpPr txBox="1">
            <a:spLocks noChangeArrowheads="1"/>
          </p:cNvSpPr>
          <p:nvPr/>
        </p:nvSpPr>
        <p:spPr bwMode="auto">
          <a:xfrm>
            <a:off x="3581400" y="2711450"/>
            <a:ext cx="1219200" cy="566738"/>
          </a:xfrm>
          <a:prstGeom prst="rect">
            <a:avLst/>
          </a:prstGeom>
          <a:solidFill>
            <a:srgbClr val="000099"/>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70000"/>
              </a:lnSpc>
              <a:spcBef>
                <a:spcPct val="50000"/>
              </a:spcBef>
              <a:buFontTx/>
              <a:buNone/>
            </a:pPr>
            <a:r>
              <a:rPr lang="en-US" altLang="en-US" sz="1600" b="1">
                <a:solidFill>
                  <a:srgbClr val="FFFF00"/>
                </a:solidFill>
                <a:latin typeface="Arial" panose="020B0604020202020204" pitchFamily="34" charset="0"/>
                <a:sym typeface="Symbol" panose="05050102010706020507" pitchFamily="18" charset="2"/>
              </a:rPr>
              <a:t>Amplitude</a:t>
            </a:r>
          </a:p>
          <a:p>
            <a:pPr algn="ctr" eaLnBrk="1" hangingPunct="1">
              <a:lnSpc>
                <a:spcPct val="70000"/>
              </a:lnSpc>
              <a:spcBef>
                <a:spcPct val="50000"/>
              </a:spcBef>
              <a:buFontTx/>
              <a:buNone/>
            </a:pPr>
            <a:r>
              <a:rPr lang="en-US" altLang="en-US" sz="1600" b="1">
                <a:solidFill>
                  <a:srgbClr val="FFFF00"/>
                </a:solidFill>
                <a:latin typeface="Arial" panose="020B0604020202020204" pitchFamily="34" charset="0"/>
                <a:sym typeface="Symbol" panose="05050102010706020507" pitchFamily="18" charset="2"/>
              </a:rPr>
              <a:t>at Mask</a:t>
            </a:r>
            <a:endParaRPr lang="en-US" altLang="en-US" sz="1600" b="1">
              <a:solidFill>
                <a:srgbClr val="FFFF00"/>
              </a:solidFill>
              <a:latin typeface="Arial" panose="020B0604020202020204" pitchFamily="34" charset="0"/>
            </a:endParaRPr>
          </a:p>
        </p:txBody>
      </p:sp>
      <p:sp>
        <p:nvSpPr>
          <p:cNvPr id="130060" name="Rectangle 11"/>
          <p:cNvSpPr>
            <a:spLocks noChangeArrowheads="1"/>
          </p:cNvSpPr>
          <p:nvPr/>
        </p:nvSpPr>
        <p:spPr bwMode="auto">
          <a:xfrm>
            <a:off x="3733800" y="4724400"/>
            <a:ext cx="914400" cy="3048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0061" name="Text Box 12"/>
          <p:cNvSpPr txBox="1">
            <a:spLocks noChangeArrowheads="1"/>
          </p:cNvSpPr>
          <p:nvPr/>
        </p:nvSpPr>
        <p:spPr bwMode="auto">
          <a:xfrm>
            <a:off x="3429000" y="4541838"/>
            <a:ext cx="1295400" cy="566737"/>
          </a:xfrm>
          <a:prstGeom prst="rect">
            <a:avLst/>
          </a:prstGeom>
          <a:solidFill>
            <a:srgbClr val="000099"/>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70000"/>
              </a:lnSpc>
              <a:spcBef>
                <a:spcPct val="50000"/>
              </a:spcBef>
              <a:buFontTx/>
              <a:buNone/>
            </a:pPr>
            <a:r>
              <a:rPr lang="en-US" altLang="en-US" sz="1600" b="1">
                <a:solidFill>
                  <a:srgbClr val="FFFF00"/>
                </a:solidFill>
                <a:latin typeface="Arial" panose="020B0604020202020204" pitchFamily="34" charset="0"/>
                <a:sym typeface="Symbol" panose="05050102010706020507" pitchFamily="18" charset="2"/>
              </a:rPr>
              <a:t>Amplitude</a:t>
            </a:r>
          </a:p>
          <a:p>
            <a:pPr algn="ctr" eaLnBrk="1" hangingPunct="1">
              <a:lnSpc>
                <a:spcPct val="70000"/>
              </a:lnSpc>
              <a:spcBef>
                <a:spcPct val="50000"/>
              </a:spcBef>
              <a:buFontTx/>
              <a:buNone/>
            </a:pPr>
            <a:r>
              <a:rPr lang="en-US" altLang="en-US" sz="1600" b="1">
                <a:solidFill>
                  <a:srgbClr val="FFFF00"/>
                </a:solidFill>
                <a:latin typeface="Arial" panose="020B0604020202020204" pitchFamily="34" charset="0"/>
                <a:sym typeface="Symbol" panose="05050102010706020507" pitchFamily="18" charset="2"/>
              </a:rPr>
              <a:t>at Wafer</a:t>
            </a:r>
            <a:endParaRPr lang="en-US" altLang="en-US" sz="1600" b="1">
              <a:solidFill>
                <a:srgbClr val="FFFF00"/>
              </a:solidFill>
              <a:latin typeface="Arial" panose="020B0604020202020204" pitchFamily="34" charset="0"/>
            </a:endParaRPr>
          </a:p>
        </p:txBody>
      </p:sp>
      <p:sp>
        <p:nvSpPr>
          <p:cNvPr id="130062" name="Rectangle 13"/>
          <p:cNvSpPr>
            <a:spLocks noChangeArrowheads="1"/>
          </p:cNvSpPr>
          <p:nvPr/>
        </p:nvSpPr>
        <p:spPr bwMode="auto">
          <a:xfrm>
            <a:off x="3733800" y="5943600"/>
            <a:ext cx="838200" cy="2286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0063" name="Text Box 14"/>
          <p:cNvSpPr txBox="1">
            <a:spLocks noChangeArrowheads="1"/>
          </p:cNvSpPr>
          <p:nvPr/>
        </p:nvSpPr>
        <p:spPr bwMode="auto">
          <a:xfrm>
            <a:off x="3505200" y="5730875"/>
            <a:ext cx="1295400" cy="517525"/>
          </a:xfrm>
          <a:prstGeom prst="rect">
            <a:avLst/>
          </a:prstGeom>
          <a:solidFill>
            <a:srgbClr val="000099"/>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70000"/>
              </a:lnSpc>
              <a:spcBef>
                <a:spcPct val="50000"/>
              </a:spcBef>
              <a:buFontTx/>
              <a:buNone/>
            </a:pPr>
            <a:r>
              <a:rPr lang="en-US" altLang="en-US" sz="1600" b="1">
                <a:solidFill>
                  <a:srgbClr val="FFFF00"/>
                </a:solidFill>
                <a:latin typeface="Arial" panose="020B0604020202020204" pitchFamily="34" charset="0"/>
                <a:sym typeface="Symbol" panose="05050102010706020507" pitchFamily="18" charset="2"/>
              </a:rPr>
              <a:t>Intensity</a:t>
            </a:r>
          </a:p>
          <a:p>
            <a:pPr algn="ctr" eaLnBrk="1" hangingPunct="1">
              <a:lnSpc>
                <a:spcPct val="50000"/>
              </a:lnSpc>
              <a:spcBef>
                <a:spcPct val="50000"/>
              </a:spcBef>
              <a:buFontTx/>
              <a:buNone/>
            </a:pPr>
            <a:r>
              <a:rPr lang="en-US" altLang="en-US" sz="1600" b="1">
                <a:solidFill>
                  <a:srgbClr val="FFFF00"/>
                </a:solidFill>
                <a:latin typeface="Arial" panose="020B0604020202020204" pitchFamily="34" charset="0"/>
                <a:sym typeface="Symbol" panose="05050102010706020507" pitchFamily="18" charset="2"/>
              </a:rPr>
              <a:t> at Wafer</a:t>
            </a:r>
            <a:endParaRPr lang="en-US" altLang="en-US" sz="1600" b="1">
              <a:solidFill>
                <a:srgbClr val="FFFF00"/>
              </a:solidFill>
              <a:latin typeface="Arial" panose="020B0604020202020204" pitchFamily="34" charset="0"/>
            </a:endParaRPr>
          </a:p>
        </p:txBody>
      </p:sp>
      <p:sp>
        <p:nvSpPr>
          <p:cNvPr id="130064" name="Rectangle 16"/>
          <p:cNvSpPr>
            <a:spLocks noChangeArrowheads="1"/>
          </p:cNvSpPr>
          <p:nvPr/>
        </p:nvSpPr>
        <p:spPr bwMode="auto">
          <a:xfrm>
            <a:off x="4343400" y="2286000"/>
            <a:ext cx="990600" cy="2286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0065" name="Text Box 15"/>
          <p:cNvSpPr txBox="1">
            <a:spLocks noChangeArrowheads="1"/>
          </p:cNvSpPr>
          <p:nvPr/>
        </p:nvSpPr>
        <p:spPr bwMode="auto">
          <a:xfrm>
            <a:off x="4038600" y="2286000"/>
            <a:ext cx="1828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600" b="1">
                <a:latin typeface="Arial" panose="020B0604020202020204" pitchFamily="34" charset="0"/>
              </a:rPr>
              <a:t>Phase Shifter</a:t>
            </a:r>
          </a:p>
        </p:txBody>
      </p:sp>
      <p:sp>
        <p:nvSpPr>
          <p:cNvPr id="130066" name="Line 17"/>
          <p:cNvSpPr>
            <a:spLocks noChangeShapeType="1"/>
          </p:cNvSpPr>
          <p:nvPr/>
        </p:nvSpPr>
        <p:spPr bwMode="auto">
          <a:xfrm>
            <a:off x="5867400" y="16002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67" name="Line 18"/>
          <p:cNvSpPr>
            <a:spLocks noChangeShapeType="1"/>
          </p:cNvSpPr>
          <p:nvPr/>
        </p:nvSpPr>
        <p:spPr bwMode="auto">
          <a:xfrm>
            <a:off x="5867400" y="2209800"/>
            <a:ext cx="0" cy="30480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30068" name="Text Box 19"/>
          <p:cNvSpPr txBox="1">
            <a:spLocks noChangeArrowheads="1"/>
          </p:cNvSpPr>
          <p:nvPr/>
        </p:nvSpPr>
        <p:spPr bwMode="auto">
          <a:xfrm>
            <a:off x="5715000" y="1873250"/>
            <a:ext cx="30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600" b="1">
                <a:latin typeface="Arial" panose="020B0604020202020204" pitchFamily="34" charset="0"/>
              </a:rPr>
              <a:t>d</a:t>
            </a:r>
          </a:p>
        </p:txBody>
      </p:sp>
      <p:sp>
        <p:nvSpPr>
          <p:cNvPr id="130069" name="Text Box 20"/>
          <p:cNvSpPr txBox="1">
            <a:spLocks noChangeArrowheads="1"/>
          </p:cNvSpPr>
          <p:nvPr/>
        </p:nvSpPr>
        <p:spPr bwMode="auto">
          <a:xfrm>
            <a:off x="6781800" y="3505200"/>
            <a:ext cx="1981200" cy="406400"/>
          </a:xfrm>
          <a:prstGeom prst="rect">
            <a:avLst/>
          </a:prstGeom>
          <a:solidFill>
            <a:srgbClr val="CCECFF"/>
          </a:solidFill>
          <a:ln w="9525">
            <a:solidFill>
              <a:srgbClr val="663300"/>
            </a:solidFill>
            <a:miter lim="800000"/>
            <a:headEnd/>
            <a:tailEnd/>
          </a:ln>
          <a:effectLst>
            <a:outerShdw dist="107763" dir="2700000" algn="ctr" rotWithShape="0">
              <a:schemeClr val="bg2"/>
            </a:outerShdw>
          </a:effec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rgbClr val="FF3300"/>
                </a:solidFill>
                <a:latin typeface="Arial" panose="020B0604020202020204" pitchFamily="34" charset="0"/>
              </a:rPr>
              <a:t>d = 0.5</a:t>
            </a:r>
            <a:r>
              <a:rPr lang="en-US" altLang="en-US" sz="2000" b="1">
                <a:solidFill>
                  <a:srgbClr val="FF3300"/>
                </a:solidFill>
                <a:latin typeface="Arial" panose="020B0604020202020204" pitchFamily="34" charset="0"/>
                <a:sym typeface="Symbol" panose="05050102010706020507" pitchFamily="18" charset="2"/>
              </a:rPr>
              <a:t>/(n-1)</a:t>
            </a:r>
            <a:endParaRPr lang="en-US" altLang="en-US" sz="2000" b="1">
              <a:solidFill>
                <a:srgbClr val="FF3300"/>
              </a:solidFill>
              <a:latin typeface="Arial" panose="020B0604020202020204" pitchFamily="34" charset="0"/>
            </a:endParaRPr>
          </a:p>
        </p:txBody>
      </p:sp>
    </p:spTree>
    <p:extLst>
      <p:ext uri="{BB962C8B-B14F-4D97-AF65-F5344CB8AC3E}">
        <p14:creationId xmlns:p14="http://schemas.microsoft.com/office/powerpoint/2010/main" val="31865097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8031"/>
          <a:stretch/>
        </p:blipFill>
        <p:spPr>
          <a:xfrm>
            <a:off x="2690842" y="996943"/>
            <a:ext cx="4162093" cy="5703402"/>
          </a:xfrm>
          <a:prstGeom prst="rect">
            <a:avLst/>
          </a:prstGeom>
        </p:spPr>
      </p:pic>
      <p:sp>
        <p:nvSpPr>
          <p:cNvPr id="3" name="Rectangle 2"/>
          <p:cNvSpPr/>
          <p:nvPr/>
        </p:nvSpPr>
        <p:spPr>
          <a:xfrm>
            <a:off x="2690842" y="100871"/>
            <a:ext cx="4168129" cy="584775"/>
          </a:xfrm>
          <a:prstGeom prst="rect">
            <a:avLst/>
          </a:prstGeom>
        </p:spPr>
        <p:txBody>
          <a:bodyPr wrap="none">
            <a:spAutoFit/>
          </a:bodyPr>
          <a:lstStyle/>
          <a:p>
            <a:pPr>
              <a:spcBef>
                <a:spcPct val="50000"/>
              </a:spcBef>
            </a:pPr>
            <a:r>
              <a:rPr lang="en-US" altLang="en-US" sz="3200" b="1" dirty="0">
                <a:solidFill>
                  <a:srgbClr val="0000FF"/>
                </a:solidFill>
                <a:latin typeface="Arial" panose="020B0604020202020204" pitchFamily="34" charset="0"/>
              </a:rPr>
              <a:t>Phase Shifting </a:t>
            </a:r>
            <a:r>
              <a:rPr lang="en-US" altLang="en-US" sz="3200" b="1" dirty="0" smtClean="0">
                <a:solidFill>
                  <a:srgbClr val="0000FF"/>
                </a:solidFill>
                <a:latin typeface="Arial" panose="020B0604020202020204" pitchFamily="34" charset="0"/>
              </a:rPr>
              <a:t>Mask</a:t>
            </a:r>
            <a:endParaRPr lang="en-US" altLang="en-US" sz="3200" b="1" dirty="0">
              <a:solidFill>
                <a:srgbClr val="0000FF"/>
              </a:solidFill>
              <a:latin typeface="Arial" panose="020B0604020202020204" pitchFamily="34" charset="0"/>
            </a:endParaRPr>
          </a:p>
        </p:txBody>
      </p:sp>
      <p:sp>
        <p:nvSpPr>
          <p:cNvPr id="5" name="Rectangle 4"/>
          <p:cNvSpPr/>
          <p:nvPr/>
        </p:nvSpPr>
        <p:spPr>
          <a:xfrm>
            <a:off x="1295400" y="646711"/>
            <a:ext cx="7620000" cy="1015663"/>
          </a:xfrm>
          <a:prstGeom prst="rect">
            <a:avLst/>
          </a:prstGeom>
        </p:spPr>
        <p:txBody>
          <a:bodyPr wrap="square">
            <a:spAutoFit/>
          </a:bodyPr>
          <a:lstStyle/>
          <a:p>
            <a:r>
              <a:rPr lang="en-US" sz="2000" dirty="0">
                <a:hlinkClick r:id="rId3"/>
              </a:rPr>
              <a:t>https://</a:t>
            </a:r>
            <a:r>
              <a:rPr lang="en-US" sz="2000" dirty="0" smtClean="0">
                <a:hlinkClick r:id="rId3"/>
              </a:rPr>
              <a:t>spie.org/publications/fg06_p78-80_phase-shift_masks</a:t>
            </a:r>
            <a:endParaRPr lang="en-US" sz="2000" dirty="0" smtClean="0"/>
          </a:p>
          <a:p>
            <a:endParaRPr lang="en-US" sz="2000" dirty="0" smtClean="0"/>
          </a:p>
          <a:p>
            <a:endParaRPr lang="en-US" sz="2000" dirty="0"/>
          </a:p>
        </p:txBody>
      </p:sp>
    </p:spTree>
    <p:extLst>
      <p:ext uri="{BB962C8B-B14F-4D97-AF65-F5344CB8AC3E}">
        <p14:creationId xmlns:p14="http://schemas.microsoft.com/office/powerpoint/2010/main" val="27410630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0"/>
            <a:ext cx="84582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 Box 3"/>
          <p:cNvSpPr txBox="1">
            <a:spLocks noChangeArrowheads="1"/>
          </p:cNvSpPr>
          <p:nvPr/>
        </p:nvSpPr>
        <p:spPr bwMode="auto">
          <a:xfrm>
            <a:off x="0" y="4495800"/>
            <a:ext cx="9144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400">
                <a:latin typeface="Arial" panose="020B0604020202020204" pitchFamily="34" charset="0"/>
              </a:rPr>
              <a:t>Five means of patterning an isolated dark line. The mask structures are shown at the top with the resulting amplitude profiles in the middle. At the bottom are the in-focus intensity profiles  (and the profiles at the end of an out-of-focus k2 =1 exposure window) [red]) plotted versus displacement units of k</a:t>
            </a:r>
            <a:r>
              <a:rPr lang="en-US" altLang="en-US" sz="1400" baseline="-25000">
                <a:latin typeface="Arial" panose="020B0604020202020204" pitchFamily="34" charset="0"/>
              </a:rPr>
              <a:t>1</a:t>
            </a:r>
            <a:r>
              <a:rPr lang="en-US" altLang="en-US" sz="1400">
                <a:latin typeface="Arial" panose="020B0604020202020204" pitchFamily="34" charset="0"/>
              </a:rPr>
              <a:t>. The transmission mask in (a) would print with a zero-bias width corresponding to k</a:t>
            </a:r>
            <a:r>
              <a:rPr lang="en-US" altLang="en-US" sz="1400" baseline="-25000">
                <a:latin typeface="Arial" panose="020B0604020202020204" pitchFamily="34" charset="0"/>
              </a:rPr>
              <a:t>1</a:t>
            </a:r>
            <a:r>
              <a:rPr lang="en-US" altLang="en-US" sz="1400">
                <a:latin typeface="Arial" panose="020B0604020202020204" pitchFamily="34" charset="0"/>
              </a:rPr>
              <a:t> = 0.5. The chromeless phase edge in (b) and the Levenson-mask in c (phase edge is buried under an opaque line)  produce dark lines with k</a:t>
            </a:r>
            <a:r>
              <a:rPr lang="en-US" altLang="en-US" sz="1400" baseline="-25000">
                <a:latin typeface="Arial" panose="020B0604020202020204" pitchFamily="34" charset="0"/>
              </a:rPr>
              <a:t>1</a:t>
            </a:r>
            <a:r>
              <a:rPr lang="en-US" altLang="en-US" sz="1400">
                <a:latin typeface="Arial" panose="020B0604020202020204" pitchFamily="34" charset="0"/>
              </a:rPr>
              <a:t> = 0.25. The shifter-shield design in (d) projects a dark line of width k</a:t>
            </a:r>
            <a:r>
              <a:rPr lang="en-US" altLang="en-US" sz="1400" baseline="-25000">
                <a:latin typeface="Arial" panose="020B0604020202020204" pitchFamily="34" charset="0"/>
              </a:rPr>
              <a:t>1</a:t>
            </a:r>
            <a:r>
              <a:rPr lang="en-US" altLang="en-US" sz="1400">
                <a:latin typeface="Arial" panose="020B0604020202020204" pitchFamily="34" charset="0"/>
              </a:rPr>
              <a:t> = 0.6 while the rimshifter mask in (e) produces a line with k</a:t>
            </a:r>
            <a:r>
              <a:rPr lang="en-US" altLang="en-US" sz="1400" baseline="-25000">
                <a:latin typeface="Arial" panose="020B0604020202020204" pitchFamily="34" charset="0"/>
              </a:rPr>
              <a:t>1</a:t>
            </a:r>
            <a:r>
              <a:rPr lang="en-US" altLang="en-US" sz="1400">
                <a:latin typeface="Arial" panose="020B0604020202020204" pitchFamily="34" charset="0"/>
              </a:rPr>
              <a:t> = 0.8. Except for the transmission mask,in (a), each of these values is near the optimum for that mask structure. </a:t>
            </a:r>
          </a:p>
        </p:txBody>
      </p:sp>
      <p:sp>
        <p:nvSpPr>
          <p:cNvPr id="131077" name="Text Box 5"/>
          <p:cNvSpPr txBox="1">
            <a:spLocks noChangeArrowheads="1"/>
          </p:cNvSpPr>
          <p:nvPr/>
        </p:nvSpPr>
        <p:spPr bwMode="auto">
          <a:xfrm>
            <a:off x="1752600" y="0"/>
            <a:ext cx="739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3600" b="1" dirty="0">
                <a:solidFill>
                  <a:srgbClr val="0000FF"/>
                </a:solidFill>
                <a:latin typeface="Arial" panose="020B0604020202020204" pitchFamily="34" charset="0"/>
              </a:rPr>
              <a:t>Phase Shifting </a:t>
            </a:r>
            <a:r>
              <a:rPr lang="en-US" altLang="en-US" sz="3600" b="1" dirty="0" smtClean="0">
                <a:solidFill>
                  <a:srgbClr val="0000FF"/>
                </a:solidFill>
                <a:latin typeface="Arial" panose="020B0604020202020204" pitchFamily="34" charset="0"/>
              </a:rPr>
              <a:t>Designs</a:t>
            </a:r>
            <a:endParaRPr lang="en-US" altLang="en-US" sz="3600" b="1" dirty="0">
              <a:solidFill>
                <a:srgbClr val="0000FF"/>
              </a:solidFill>
              <a:latin typeface="Arial" panose="020B0604020202020204" pitchFamily="34" charset="0"/>
            </a:endParaRPr>
          </a:p>
        </p:txBody>
      </p:sp>
      <p:sp>
        <p:nvSpPr>
          <p:cNvPr id="131078" name="Text Box 6"/>
          <p:cNvSpPr txBox="1">
            <a:spLocks noChangeArrowheads="1"/>
          </p:cNvSpPr>
          <p:nvPr/>
        </p:nvSpPr>
        <p:spPr bwMode="auto">
          <a:xfrm>
            <a:off x="381000" y="4191000"/>
            <a:ext cx="594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400">
                <a:latin typeface="Arial" panose="020B0604020202020204" pitchFamily="34" charset="0"/>
              </a:rPr>
              <a:t>M. Levenson, Microlith. World, 1(1), 6 (1992)</a:t>
            </a:r>
          </a:p>
        </p:txBody>
      </p:sp>
    </p:spTree>
    <p:extLst>
      <p:ext uri="{BB962C8B-B14F-4D97-AF65-F5344CB8AC3E}">
        <p14:creationId xmlns:p14="http://schemas.microsoft.com/office/powerpoint/2010/main" val="26039077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24247" y="1513368"/>
            <a:ext cx="4175047" cy="3721395"/>
            <a:chOff x="1722474" y="1559443"/>
            <a:chExt cx="4175047" cy="3721395"/>
          </a:xfrm>
        </p:grpSpPr>
        <p:sp>
          <p:nvSpPr>
            <p:cNvPr id="2" name="Rectangle 1"/>
            <p:cNvSpPr/>
            <p:nvPr/>
          </p:nvSpPr>
          <p:spPr>
            <a:xfrm>
              <a:off x="1722474" y="1559443"/>
              <a:ext cx="361507" cy="3721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491559" y="1559443"/>
              <a:ext cx="361507" cy="3721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235840" y="1559443"/>
              <a:ext cx="361507" cy="3721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004925" y="1559443"/>
              <a:ext cx="361507" cy="3721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66929" y="1559443"/>
              <a:ext cx="361507" cy="3721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36014" y="1559443"/>
              <a:ext cx="361507" cy="3721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102581" y="1513367"/>
            <a:ext cx="3429889" cy="3721396"/>
            <a:chOff x="2099925" y="1559442"/>
            <a:chExt cx="3429889" cy="3721396"/>
          </a:xfrm>
        </p:grpSpPr>
        <p:sp>
          <p:nvSpPr>
            <p:cNvPr id="9" name="Rectangle 8"/>
            <p:cNvSpPr/>
            <p:nvPr/>
          </p:nvSpPr>
          <p:spPr>
            <a:xfrm>
              <a:off x="2099925" y="1559443"/>
              <a:ext cx="361507" cy="3721395"/>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122236" y="1559442"/>
              <a:ext cx="407578" cy="3721395"/>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627474" y="1559443"/>
              <a:ext cx="361507" cy="3721395"/>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6283837" y="1513368"/>
            <a:ext cx="361507" cy="3721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83290" y="404614"/>
            <a:ext cx="6979610" cy="646331"/>
          </a:xfrm>
          <a:prstGeom prst="rect">
            <a:avLst/>
          </a:prstGeom>
        </p:spPr>
        <p:txBody>
          <a:bodyPr wrap="square">
            <a:spAutoFit/>
          </a:bodyPr>
          <a:lstStyle/>
          <a:p>
            <a:pPr lvl="0">
              <a:spcBef>
                <a:spcPct val="50000"/>
              </a:spcBef>
            </a:pPr>
            <a:r>
              <a:rPr lang="en-US" altLang="en-US" sz="3600" b="1" dirty="0" smtClean="0">
                <a:solidFill>
                  <a:srgbClr val="000099"/>
                </a:solidFill>
                <a:latin typeface="Arial" panose="020B0604020202020204" pitchFamily="34" charset="0"/>
              </a:rPr>
              <a:t>Laying out  </a:t>
            </a:r>
            <a:r>
              <a:rPr lang="en-US" altLang="en-US" sz="3600" b="1" dirty="0" err="1" smtClean="0">
                <a:solidFill>
                  <a:srgbClr val="000099"/>
                </a:solidFill>
                <a:latin typeface="Arial" panose="020B0604020202020204" pitchFamily="34" charset="0"/>
              </a:rPr>
              <a:t>Levenson</a:t>
            </a:r>
            <a:r>
              <a:rPr lang="en-US" altLang="en-US" sz="3600" b="1" dirty="0" smtClean="0">
                <a:solidFill>
                  <a:srgbClr val="000099"/>
                </a:solidFill>
                <a:latin typeface="Arial" panose="020B0604020202020204" pitchFamily="34" charset="0"/>
              </a:rPr>
              <a:t> Masks</a:t>
            </a:r>
            <a:endParaRPr lang="en-US" altLang="en-US" sz="3600" b="1" dirty="0">
              <a:solidFill>
                <a:srgbClr val="000099"/>
              </a:solidFill>
              <a:latin typeface="Arial" panose="020B0604020202020204" pitchFamily="34" charset="0"/>
            </a:endParaRPr>
          </a:p>
        </p:txBody>
      </p:sp>
    </p:spTree>
    <p:extLst>
      <p:ext uri="{BB962C8B-B14F-4D97-AF65-F5344CB8AC3E}">
        <p14:creationId xmlns:p14="http://schemas.microsoft.com/office/powerpoint/2010/main" val="283311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32705" y="1333762"/>
            <a:ext cx="3877346" cy="4905113"/>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1843"/>
          <a:stretch/>
        </p:blipFill>
        <p:spPr>
          <a:xfrm>
            <a:off x="4577770" y="1228463"/>
            <a:ext cx="3832313" cy="4962787"/>
          </a:xfrm>
          <a:prstGeom prst="rect">
            <a:avLst/>
          </a:prstGeom>
        </p:spPr>
      </p:pic>
      <p:sp>
        <p:nvSpPr>
          <p:cNvPr id="5" name="Rectangle 4"/>
          <p:cNvSpPr/>
          <p:nvPr/>
        </p:nvSpPr>
        <p:spPr>
          <a:xfrm>
            <a:off x="700424" y="-252627"/>
            <a:ext cx="7620000" cy="2308324"/>
          </a:xfrm>
          <a:prstGeom prst="rect">
            <a:avLst/>
          </a:prstGeom>
          <a:solidFill>
            <a:schemeClr val="bg1"/>
          </a:solidFill>
        </p:spPr>
        <p:txBody>
          <a:bodyPr wrap="square">
            <a:spAutoFit/>
          </a:bodyPr>
          <a:lstStyle/>
          <a:p>
            <a:pPr lvl="0">
              <a:spcBef>
                <a:spcPct val="50000"/>
              </a:spcBef>
            </a:pPr>
            <a:r>
              <a:rPr lang="en-US" altLang="en-US" sz="3600" b="1" dirty="0" smtClean="0">
                <a:solidFill>
                  <a:srgbClr val="000099"/>
                </a:solidFill>
                <a:latin typeface="Arial" panose="020B0604020202020204" pitchFamily="34" charset="0"/>
              </a:rPr>
              <a:t>     </a:t>
            </a:r>
          </a:p>
          <a:p>
            <a:pPr lvl="0">
              <a:spcBef>
                <a:spcPct val="50000"/>
              </a:spcBef>
            </a:pPr>
            <a:r>
              <a:rPr lang="en-US" altLang="en-US" sz="3600" b="1" dirty="0" smtClean="0">
                <a:solidFill>
                  <a:srgbClr val="000099"/>
                </a:solidFill>
                <a:latin typeface="Arial" panose="020B0604020202020204" pitchFamily="34" charset="0"/>
              </a:rPr>
              <a:t>    Laying out  </a:t>
            </a:r>
            <a:r>
              <a:rPr lang="en-US" altLang="en-US" sz="3600" b="1" dirty="0" err="1" smtClean="0">
                <a:solidFill>
                  <a:srgbClr val="000099"/>
                </a:solidFill>
                <a:latin typeface="Arial" panose="020B0604020202020204" pitchFamily="34" charset="0"/>
              </a:rPr>
              <a:t>Levenson</a:t>
            </a:r>
            <a:r>
              <a:rPr lang="en-US" altLang="en-US" sz="3600" b="1" dirty="0" smtClean="0">
                <a:solidFill>
                  <a:srgbClr val="000099"/>
                </a:solidFill>
                <a:latin typeface="Arial" panose="020B0604020202020204" pitchFamily="34" charset="0"/>
              </a:rPr>
              <a:t> Masks</a:t>
            </a:r>
          </a:p>
          <a:p>
            <a:pPr lvl="0">
              <a:spcBef>
                <a:spcPct val="50000"/>
              </a:spcBef>
            </a:pPr>
            <a:r>
              <a:rPr lang="en-US" altLang="en-US" sz="3600" b="1" dirty="0" smtClean="0">
                <a:solidFill>
                  <a:srgbClr val="000099"/>
                </a:solidFill>
                <a:latin typeface="Arial" panose="020B0604020202020204" pitchFamily="34" charset="0"/>
              </a:rPr>
              <a:t>    </a:t>
            </a:r>
            <a:endParaRPr lang="en-US" altLang="en-US" sz="3600" b="1" dirty="0">
              <a:solidFill>
                <a:srgbClr val="000099"/>
              </a:solidFill>
              <a:latin typeface="Arial" panose="020B0604020202020204" pitchFamily="34" charset="0"/>
            </a:endParaRPr>
          </a:p>
        </p:txBody>
      </p:sp>
    </p:spTree>
    <p:extLst>
      <p:ext uri="{BB962C8B-B14F-4D97-AF65-F5344CB8AC3E}">
        <p14:creationId xmlns:p14="http://schemas.microsoft.com/office/powerpoint/2010/main" val="9636481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2018"/>
          <a:stretch/>
        </p:blipFill>
        <p:spPr bwMode="auto">
          <a:xfrm>
            <a:off x="152400" y="457200"/>
            <a:ext cx="8353097" cy="528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35967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e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530" y="1088886"/>
            <a:ext cx="5867400" cy="44005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0723" name="Text Box 3"/>
          <p:cNvSpPr txBox="1">
            <a:spLocks noChangeArrowheads="1"/>
          </p:cNvSpPr>
          <p:nvPr/>
        </p:nvSpPr>
        <p:spPr bwMode="auto">
          <a:xfrm>
            <a:off x="609600" y="152400"/>
            <a:ext cx="8915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fontAlgn="base" hangingPunct="1">
              <a:spcBef>
                <a:spcPct val="50000"/>
              </a:spcBef>
              <a:spcAft>
                <a:spcPct val="0"/>
              </a:spcAft>
            </a:pPr>
            <a:r>
              <a:rPr lang="en-US" sz="4000" dirty="0" smtClean="0">
                <a:solidFill>
                  <a:srgbClr val="3333FF"/>
                </a:solidFill>
              </a:rPr>
              <a:t>Is this the end…of Moore’s </a:t>
            </a:r>
            <a:r>
              <a:rPr lang="en-US" sz="4000" dirty="0">
                <a:solidFill>
                  <a:srgbClr val="3333FF"/>
                </a:solidFill>
              </a:rPr>
              <a:t>Law??</a:t>
            </a:r>
          </a:p>
        </p:txBody>
      </p:sp>
      <p:sp>
        <p:nvSpPr>
          <p:cNvPr id="2" name="TextBox 1"/>
          <p:cNvSpPr txBox="1"/>
          <p:nvPr/>
        </p:nvSpPr>
        <p:spPr>
          <a:xfrm>
            <a:off x="609600" y="5480897"/>
            <a:ext cx="8077200" cy="1200329"/>
          </a:xfrm>
          <a:prstGeom prst="rect">
            <a:avLst/>
          </a:prstGeom>
          <a:noFill/>
        </p:spPr>
        <p:txBody>
          <a:bodyPr wrap="square" rtlCol="0">
            <a:spAutoFit/>
          </a:bodyPr>
          <a:lstStyle/>
          <a:p>
            <a:pPr algn="ctr" fontAlgn="base">
              <a:spcBef>
                <a:spcPct val="0"/>
              </a:spcBef>
              <a:spcAft>
                <a:spcPct val="0"/>
              </a:spcAft>
            </a:pPr>
            <a:r>
              <a:rPr lang="en-US" sz="2800" dirty="0">
                <a:solidFill>
                  <a:srgbClr val="000000"/>
                </a:solidFill>
              </a:rPr>
              <a:t> </a:t>
            </a:r>
            <a:r>
              <a:rPr lang="en-US" sz="3600" dirty="0">
                <a:solidFill>
                  <a:srgbClr val="000000"/>
                </a:solidFill>
              </a:rPr>
              <a:t>This </a:t>
            </a:r>
            <a:r>
              <a:rPr lang="en-US" sz="3600" u="sng" dirty="0">
                <a:solidFill>
                  <a:srgbClr val="000000"/>
                </a:solidFill>
              </a:rPr>
              <a:t>cannot</a:t>
            </a:r>
            <a:r>
              <a:rPr lang="en-US" sz="3600" dirty="0">
                <a:solidFill>
                  <a:srgbClr val="000000"/>
                </a:solidFill>
              </a:rPr>
              <a:t> be!!! </a:t>
            </a:r>
          </a:p>
          <a:p>
            <a:pPr algn="ctr" fontAlgn="base">
              <a:spcBef>
                <a:spcPct val="0"/>
              </a:spcBef>
              <a:spcAft>
                <a:spcPct val="0"/>
              </a:spcAft>
            </a:pPr>
            <a:r>
              <a:rPr lang="en-US" sz="3600" dirty="0">
                <a:solidFill>
                  <a:srgbClr val="000000"/>
                </a:solidFill>
              </a:rPr>
              <a:t>It would lead to economic collapse</a:t>
            </a:r>
          </a:p>
        </p:txBody>
      </p:sp>
    </p:spTree>
    <p:extLst>
      <p:ext uri="{BB962C8B-B14F-4D97-AF65-F5344CB8AC3E}">
        <p14:creationId xmlns:p14="http://schemas.microsoft.com/office/powerpoint/2010/main" val="335403370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srcRect/>
          <a:stretch>
            <a:fillRect/>
          </a:stretch>
        </p:blipFill>
        <p:spPr bwMode="auto">
          <a:xfrm>
            <a:off x="4814371" y="2057400"/>
            <a:ext cx="4101029" cy="3895724"/>
          </a:xfrm>
          <a:prstGeom prst="rect">
            <a:avLst/>
          </a:prstGeom>
          <a:noFill/>
          <a:ln w="9525">
            <a:noFill/>
            <a:miter lim="800000"/>
            <a:headEnd/>
            <a:tailEnd/>
          </a:ln>
          <a:effectLst/>
        </p:spPr>
      </p:pic>
      <p:sp>
        <p:nvSpPr>
          <p:cNvPr id="7" name="TextBox 6"/>
          <p:cNvSpPr txBox="1"/>
          <p:nvPr/>
        </p:nvSpPr>
        <p:spPr>
          <a:xfrm>
            <a:off x="5080863" y="1752600"/>
            <a:ext cx="3758337" cy="400110"/>
          </a:xfrm>
          <a:prstGeom prst="rect">
            <a:avLst/>
          </a:prstGeom>
          <a:noFill/>
        </p:spPr>
        <p:txBody>
          <a:bodyPr wrap="none" rtlCol="0">
            <a:spAutoFit/>
          </a:bodyPr>
          <a:lstStyle/>
          <a:p>
            <a:r>
              <a:rPr lang="en-US" sz="2000" dirty="0" smtClean="0">
                <a:solidFill>
                  <a:srgbClr val="0033CC"/>
                </a:solidFill>
              </a:rPr>
              <a:t>Two beams with same wavelength</a:t>
            </a:r>
            <a:endParaRPr lang="en-US" sz="2000" dirty="0">
              <a:solidFill>
                <a:srgbClr val="0033CC"/>
              </a:solidFill>
            </a:endParaRPr>
          </a:p>
        </p:txBody>
      </p:sp>
      <p:sp>
        <p:nvSpPr>
          <p:cNvPr id="8" name="TextBox 7"/>
          <p:cNvSpPr txBox="1"/>
          <p:nvPr/>
        </p:nvSpPr>
        <p:spPr>
          <a:xfrm>
            <a:off x="6666297" y="5105400"/>
            <a:ext cx="2172903" cy="400110"/>
          </a:xfrm>
          <a:prstGeom prst="rect">
            <a:avLst/>
          </a:prstGeom>
          <a:noFill/>
        </p:spPr>
        <p:txBody>
          <a:bodyPr wrap="none" rtlCol="0">
            <a:spAutoFit/>
          </a:bodyPr>
          <a:lstStyle/>
          <a:p>
            <a:r>
              <a:rPr lang="en-US" sz="2000" dirty="0" smtClean="0">
                <a:solidFill>
                  <a:srgbClr val="0033CC"/>
                </a:solidFill>
              </a:rPr>
              <a:t>Overlapping region</a:t>
            </a:r>
            <a:endParaRPr lang="en-US" sz="2000" dirty="0">
              <a:solidFill>
                <a:srgbClr val="0033CC"/>
              </a:solidFill>
            </a:endParaRPr>
          </a:p>
        </p:txBody>
      </p:sp>
      <p:sp>
        <p:nvSpPr>
          <p:cNvPr id="10" name="Rectangle 9"/>
          <p:cNvSpPr/>
          <p:nvPr/>
        </p:nvSpPr>
        <p:spPr>
          <a:xfrm>
            <a:off x="1766163" y="255687"/>
            <a:ext cx="6629400" cy="646331"/>
          </a:xfrm>
          <a:prstGeom prst="rect">
            <a:avLst/>
          </a:prstGeom>
        </p:spPr>
        <p:txBody>
          <a:bodyPr wrap="square">
            <a:spAutoFit/>
          </a:bodyPr>
          <a:lstStyle/>
          <a:p>
            <a:r>
              <a:rPr lang="en-US" sz="3600" dirty="0" smtClean="0">
                <a:solidFill>
                  <a:srgbClr val="0033CC"/>
                </a:solidFill>
              </a:rPr>
              <a:t>Interference lithography</a:t>
            </a:r>
            <a:endParaRPr lang="en-US" sz="3600" dirty="0">
              <a:solidFill>
                <a:srgbClr val="0033CC"/>
              </a:solidFill>
            </a:endParaRPr>
          </a:p>
        </p:txBody>
      </p:sp>
      <p:sp>
        <p:nvSpPr>
          <p:cNvPr id="12" name="Rectangle 11"/>
          <p:cNvSpPr/>
          <p:nvPr/>
        </p:nvSpPr>
        <p:spPr>
          <a:xfrm>
            <a:off x="609600" y="921603"/>
            <a:ext cx="8229600" cy="830997"/>
          </a:xfrm>
          <a:prstGeom prst="rect">
            <a:avLst/>
          </a:prstGeom>
        </p:spPr>
        <p:txBody>
          <a:bodyPr wrap="square">
            <a:spAutoFit/>
          </a:bodyPr>
          <a:lstStyle/>
          <a:p>
            <a:r>
              <a:rPr lang="en-US" sz="2400" dirty="0" smtClean="0">
                <a:solidFill>
                  <a:srgbClr val="C00000"/>
                </a:solidFill>
              </a:rPr>
              <a:t>Intensity modulation in the region of the overlapping of two or more </a:t>
            </a:r>
            <a:r>
              <a:rPr lang="en-US" sz="2400" i="1" dirty="0" smtClean="0">
                <a:solidFill>
                  <a:srgbClr val="C00000"/>
                </a:solidFill>
              </a:rPr>
              <a:t>coherent</a:t>
            </a:r>
            <a:r>
              <a:rPr lang="en-US" sz="2400" dirty="0" smtClean="0">
                <a:solidFill>
                  <a:srgbClr val="C00000"/>
                </a:solidFill>
              </a:rPr>
              <a:t> beams.</a:t>
            </a:r>
            <a:endParaRPr lang="en-US" sz="2400" dirty="0">
              <a:solidFill>
                <a:srgbClr val="C00000"/>
              </a:solidFill>
            </a:endParaRPr>
          </a:p>
        </p:txBody>
      </p:sp>
      <p:sp>
        <p:nvSpPr>
          <p:cNvPr id="13" name="Rectangle 12"/>
          <p:cNvSpPr/>
          <p:nvPr/>
        </p:nvSpPr>
        <p:spPr>
          <a:xfrm>
            <a:off x="299521" y="2152710"/>
            <a:ext cx="4343400" cy="3939540"/>
          </a:xfrm>
          <a:prstGeom prst="rect">
            <a:avLst/>
          </a:prstGeom>
        </p:spPr>
        <p:txBody>
          <a:bodyPr wrap="square">
            <a:spAutoFit/>
          </a:bodyPr>
          <a:lstStyle/>
          <a:p>
            <a:r>
              <a:rPr lang="en-US" sz="2400" dirty="0" smtClean="0">
                <a:solidFill>
                  <a:srgbClr val="C00000"/>
                </a:solidFill>
              </a:rPr>
              <a:t>Advantages:</a:t>
            </a:r>
          </a:p>
          <a:p>
            <a:pPr marL="166688" indent="-166688">
              <a:spcAft>
                <a:spcPts val="600"/>
              </a:spcAft>
              <a:buFont typeface="Arial" pitchFamily="34" charset="0"/>
              <a:buChar char="•"/>
            </a:pPr>
            <a:r>
              <a:rPr lang="en-US" sz="2400" dirty="0" smtClean="0">
                <a:solidFill>
                  <a:srgbClr val="0033CC"/>
                </a:solidFill>
              </a:rPr>
              <a:t>Simple and fast, no photomask or lenses.</a:t>
            </a:r>
          </a:p>
          <a:p>
            <a:r>
              <a:rPr lang="en-US" sz="2400" dirty="0" smtClean="0">
                <a:solidFill>
                  <a:srgbClr val="C00000"/>
                </a:solidFill>
              </a:rPr>
              <a:t>Disadvantage:</a:t>
            </a:r>
          </a:p>
          <a:p>
            <a:pPr marL="171450" indent="-171450">
              <a:spcAft>
                <a:spcPts val="600"/>
              </a:spcAft>
              <a:buFont typeface="Arial" pitchFamily="34" charset="0"/>
              <a:buChar char="•"/>
            </a:pPr>
            <a:r>
              <a:rPr lang="en-US" sz="2400" dirty="0" smtClean="0">
                <a:solidFill>
                  <a:srgbClr val="0033CC"/>
                </a:solidFill>
              </a:rPr>
              <a:t>Difficult to create anything other than a periodic structure.</a:t>
            </a:r>
            <a:endParaRPr lang="en-US" sz="2400" b="1" dirty="0" smtClean="0">
              <a:solidFill>
                <a:srgbClr val="0033CC"/>
              </a:solidFill>
            </a:endParaRPr>
          </a:p>
          <a:p>
            <a:r>
              <a:rPr lang="en-US" sz="2400" dirty="0" smtClean="0">
                <a:solidFill>
                  <a:srgbClr val="C00000"/>
                </a:solidFill>
              </a:rPr>
              <a:t>Requirements:</a:t>
            </a:r>
          </a:p>
          <a:p>
            <a:pPr marL="166688" indent="-166688">
              <a:spcAft>
                <a:spcPts val="600"/>
              </a:spcAft>
              <a:buFont typeface="Arial" pitchFamily="34" charset="0"/>
              <a:buChar char="•"/>
            </a:pPr>
            <a:r>
              <a:rPr lang="en-US" sz="2400" dirty="0" smtClean="0">
                <a:solidFill>
                  <a:srgbClr val="0033CC"/>
                </a:solidFill>
              </a:rPr>
              <a:t>High spatial and temporal coherence of the source.</a:t>
            </a:r>
          </a:p>
        </p:txBody>
      </p:sp>
      <p:sp>
        <p:nvSpPr>
          <p:cNvPr id="9" name="Slide Number Placeholder 8"/>
          <p:cNvSpPr>
            <a:spLocks noGrp="1"/>
          </p:cNvSpPr>
          <p:nvPr>
            <p:ph type="sldNum" sz="quarter" idx="12"/>
          </p:nvPr>
        </p:nvSpPr>
        <p:spPr/>
        <p:txBody>
          <a:bodyPr/>
          <a:lstStyle/>
          <a:p>
            <a:endParaRPr lang="en-US" dirty="0"/>
          </a:p>
        </p:txBody>
      </p:sp>
      <p:pic>
        <p:nvPicPr>
          <p:cNvPr id="2" name="Picture 1"/>
          <p:cNvPicPr>
            <a:picLocks noChangeAspect="1"/>
          </p:cNvPicPr>
          <p:nvPr/>
        </p:nvPicPr>
        <p:blipFill>
          <a:blip r:embed="rId3"/>
          <a:stretch>
            <a:fillRect/>
          </a:stretch>
        </p:blipFill>
        <p:spPr>
          <a:xfrm>
            <a:off x="156646" y="2391066"/>
            <a:ext cx="4328535" cy="3462828"/>
          </a:xfrm>
          <a:prstGeom prst="rect">
            <a:avLst/>
          </a:prstGeom>
        </p:spPr>
      </p:pic>
    </p:spTree>
    <p:extLst>
      <p:ext uri="{BB962C8B-B14F-4D97-AF65-F5344CB8AC3E}">
        <p14:creationId xmlns:p14="http://schemas.microsoft.com/office/powerpoint/2010/main" val="280217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49296"/>
            <a:ext cx="7994496" cy="523220"/>
          </a:xfrm>
          <a:prstGeom prst="rect">
            <a:avLst/>
          </a:prstGeom>
          <a:noFill/>
        </p:spPr>
        <p:txBody>
          <a:bodyPr wrap="none" rtlCol="0">
            <a:spAutoFit/>
          </a:bodyPr>
          <a:lstStyle/>
          <a:p>
            <a:r>
              <a:rPr lang="en-US" sz="2800" dirty="0" smtClean="0">
                <a:solidFill>
                  <a:srgbClr val="0033CC"/>
                </a:solidFill>
              </a:rPr>
              <a:t>Interference lithography using </a:t>
            </a:r>
            <a:r>
              <a:rPr lang="en-US" sz="2800" dirty="0" smtClean="0">
                <a:solidFill>
                  <a:srgbClr val="C00000"/>
                </a:solidFill>
              </a:rPr>
              <a:t>incoherent</a:t>
            </a:r>
            <a:r>
              <a:rPr lang="en-US" sz="2800" dirty="0" smtClean="0">
                <a:solidFill>
                  <a:srgbClr val="0033CC"/>
                </a:solidFill>
              </a:rPr>
              <a:t> light source</a:t>
            </a:r>
            <a:endParaRPr lang="en-US" sz="2800" dirty="0">
              <a:solidFill>
                <a:srgbClr val="0033CC"/>
              </a:solidFill>
            </a:endParaRPr>
          </a:p>
        </p:txBody>
      </p:sp>
      <p:sp>
        <p:nvSpPr>
          <p:cNvPr id="19" name="TextBox 18"/>
          <p:cNvSpPr txBox="1"/>
          <p:nvPr/>
        </p:nvSpPr>
        <p:spPr>
          <a:xfrm>
            <a:off x="382510" y="5396944"/>
            <a:ext cx="8683779" cy="1015663"/>
          </a:xfrm>
          <a:prstGeom prst="rect">
            <a:avLst/>
          </a:prstGeom>
          <a:noFill/>
        </p:spPr>
        <p:txBody>
          <a:bodyPr wrap="square" rtlCol="0">
            <a:spAutoFit/>
          </a:bodyPr>
          <a:lstStyle/>
          <a:p>
            <a:r>
              <a:rPr lang="en-US" sz="2000" dirty="0" smtClean="0">
                <a:solidFill>
                  <a:srgbClr val="0033CC"/>
                </a:solidFill>
              </a:rPr>
              <a:t>For an arbitrary position X on the wafer, the two beams have the same optical path (L</a:t>
            </a:r>
            <a:r>
              <a:rPr lang="en-US" sz="2000" baseline="-25000" dirty="0" smtClean="0">
                <a:solidFill>
                  <a:srgbClr val="0033CC"/>
                </a:solidFill>
              </a:rPr>
              <a:t>1</a:t>
            </a:r>
            <a:r>
              <a:rPr lang="en-US" sz="2000" dirty="0" smtClean="0">
                <a:solidFill>
                  <a:srgbClr val="0033CC"/>
                </a:solidFill>
              </a:rPr>
              <a:t>=L</a:t>
            </a:r>
            <a:r>
              <a:rPr lang="en-US" sz="2000" baseline="-25000" dirty="0" smtClean="0">
                <a:solidFill>
                  <a:srgbClr val="0033CC"/>
                </a:solidFill>
              </a:rPr>
              <a:t>2</a:t>
            </a:r>
            <a:r>
              <a:rPr lang="en-US" sz="2000" dirty="0" smtClean="0">
                <a:solidFill>
                  <a:srgbClr val="0033CC"/>
                </a:solidFill>
              </a:rPr>
              <a:t>), so no need of temporal coherence (spatial coherence is still needed).</a:t>
            </a:r>
            <a:endParaRPr lang="en-US" sz="2000" dirty="0">
              <a:solidFill>
                <a:srgbClr val="0033CC"/>
              </a:solidFill>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2514562297"/>
              </p:ext>
            </p:extLst>
          </p:nvPr>
        </p:nvGraphicFramePr>
        <p:xfrm>
          <a:off x="478345" y="1226715"/>
          <a:ext cx="1981200" cy="1178011"/>
        </p:xfrm>
        <a:graphic>
          <a:graphicData uri="http://schemas.openxmlformats.org/presentationml/2006/ole">
            <mc:AlternateContent xmlns:mc="http://schemas.openxmlformats.org/markup-compatibility/2006">
              <mc:Choice xmlns:v="urn:schemas-microsoft-com:vml" Requires="v">
                <p:oleObj spid="_x0000_s3078" name="Equation" r:id="rId4" imgW="1409400" imgH="838080" progId="Equation.3">
                  <p:embed/>
                </p:oleObj>
              </mc:Choice>
              <mc:Fallback>
                <p:oleObj name="Equation" r:id="rId4" imgW="1409400" imgH="838080" progId="Equation.3">
                  <p:embed/>
                  <p:pic>
                    <p:nvPicPr>
                      <p:cNvPr id="25" name="Object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345" y="1226715"/>
                        <a:ext cx="1981200" cy="1178011"/>
                      </a:xfrm>
                      <a:prstGeom prst="rect">
                        <a:avLst/>
                      </a:prstGeom>
                      <a:noFill/>
                    </p:spPr>
                  </p:pic>
                </p:oleObj>
              </mc:Fallback>
            </mc:AlternateContent>
          </a:graphicData>
        </a:graphic>
      </p:graphicFrame>
      <p:sp>
        <p:nvSpPr>
          <p:cNvPr id="26" name="TextBox 25"/>
          <p:cNvSpPr txBox="1"/>
          <p:nvPr/>
        </p:nvSpPr>
        <p:spPr>
          <a:xfrm>
            <a:off x="125362" y="3140711"/>
            <a:ext cx="3135501" cy="1631216"/>
          </a:xfrm>
          <a:prstGeom prst="rect">
            <a:avLst/>
          </a:prstGeom>
          <a:noFill/>
        </p:spPr>
        <p:txBody>
          <a:bodyPr wrap="square" rtlCol="0">
            <a:spAutoFit/>
          </a:bodyPr>
          <a:lstStyle/>
          <a:p>
            <a:r>
              <a:rPr lang="en-US" sz="2000" dirty="0" smtClean="0">
                <a:solidFill>
                  <a:srgbClr val="C00000"/>
                </a:solidFill>
              </a:rPr>
              <a:t>p is pitch of phase grating. P is pitch of grating on wafer.</a:t>
            </a:r>
          </a:p>
          <a:p>
            <a:r>
              <a:rPr lang="en-US" sz="2000" dirty="0" err="1" smtClean="0">
                <a:solidFill>
                  <a:srgbClr val="C00000"/>
                </a:solidFill>
              </a:rPr>
              <a:t>P</a:t>
            </a:r>
            <a:r>
              <a:rPr lang="en-US" sz="2000" dirty="0" err="1" smtClean="0">
                <a:solidFill>
                  <a:srgbClr val="C00000"/>
                </a:solidFill>
                <a:sym typeface="Symbol"/>
              </a:rPr>
              <a:t>p</a:t>
            </a:r>
            <a:r>
              <a:rPr lang="en-US" sz="2000" dirty="0" smtClean="0">
                <a:solidFill>
                  <a:srgbClr val="C00000"/>
                </a:solidFill>
                <a:sym typeface="Symbol"/>
              </a:rPr>
              <a:t>/2, independent of .</a:t>
            </a:r>
          </a:p>
          <a:p>
            <a:r>
              <a:rPr lang="en-US" sz="2000" dirty="0" smtClean="0">
                <a:solidFill>
                  <a:srgbClr val="C00000"/>
                </a:solidFill>
                <a:sym typeface="Symbol"/>
              </a:rPr>
              <a:t>(but must &lt;p)</a:t>
            </a:r>
            <a:endParaRPr lang="en-US" sz="2000" dirty="0">
              <a:solidFill>
                <a:srgbClr val="C00000"/>
              </a:solidFill>
            </a:endParaRPr>
          </a:p>
        </p:txBody>
      </p:sp>
      <p:sp>
        <p:nvSpPr>
          <p:cNvPr id="27" name="TextBox 26"/>
          <p:cNvSpPr txBox="1"/>
          <p:nvPr/>
        </p:nvSpPr>
        <p:spPr>
          <a:xfrm>
            <a:off x="393327" y="2487921"/>
            <a:ext cx="2659435" cy="338554"/>
          </a:xfrm>
          <a:prstGeom prst="rect">
            <a:avLst/>
          </a:prstGeom>
          <a:noFill/>
        </p:spPr>
        <p:txBody>
          <a:bodyPr wrap="square" rtlCol="0">
            <a:spAutoFit/>
          </a:bodyPr>
          <a:lstStyle/>
          <a:p>
            <a:r>
              <a:rPr lang="en-US" sz="1600" dirty="0" smtClean="0"/>
              <a:t>(n is refractive index)</a:t>
            </a:r>
            <a:endParaRPr lang="en-US" sz="1600" dirty="0"/>
          </a:p>
        </p:txBody>
      </p:sp>
      <p:grpSp>
        <p:nvGrpSpPr>
          <p:cNvPr id="30" name="Group 29"/>
          <p:cNvGrpSpPr/>
          <p:nvPr/>
        </p:nvGrpSpPr>
        <p:grpSpPr>
          <a:xfrm>
            <a:off x="3260863" y="1752600"/>
            <a:ext cx="5502137" cy="3660577"/>
            <a:chOff x="3260863" y="1752600"/>
            <a:chExt cx="5502137" cy="3660577"/>
          </a:xfrm>
        </p:grpSpPr>
        <p:pic>
          <p:nvPicPr>
            <p:cNvPr id="93186" name="Picture 2"/>
            <p:cNvPicPr>
              <a:picLocks noChangeAspect="1" noChangeArrowheads="1"/>
            </p:cNvPicPr>
            <p:nvPr/>
          </p:nvPicPr>
          <p:blipFill>
            <a:blip r:embed="rId6" cstate="print"/>
            <a:srcRect/>
            <a:stretch>
              <a:fillRect/>
            </a:stretch>
          </p:blipFill>
          <p:spPr bwMode="auto">
            <a:xfrm>
              <a:off x="3500437" y="1752600"/>
              <a:ext cx="5262563" cy="3588475"/>
            </a:xfrm>
            <a:prstGeom prst="rect">
              <a:avLst/>
            </a:prstGeom>
            <a:noFill/>
            <a:ln w="9525">
              <a:noFill/>
              <a:miter lim="800000"/>
              <a:headEnd/>
              <a:tailEnd/>
            </a:ln>
            <a:effectLst/>
          </p:spPr>
        </p:pic>
        <p:sp>
          <p:nvSpPr>
            <p:cNvPr id="8" name="TextBox 7"/>
            <p:cNvSpPr txBox="1"/>
            <p:nvPr/>
          </p:nvSpPr>
          <p:spPr>
            <a:xfrm>
              <a:off x="3296221" y="1988276"/>
              <a:ext cx="626582" cy="307777"/>
            </a:xfrm>
            <a:prstGeom prst="rect">
              <a:avLst/>
            </a:prstGeom>
            <a:noFill/>
          </p:spPr>
          <p:txBody>
            <a:bodyPr wrap="none" rtlCol="0">
              <a:spAutoFit/>
            </a:bodyPr>
            <a:lstStyle/>
            <a:p>
              <a:r>
                <a:rPr lang="en-US" sz="1400" dirty="0" smtClean="0">
                  <a:solidFill>
                    <a:srgbClr val="0033CC"/>
                  </a:solidFill>
                </a:rPr>
                <a:t>Wafer</a:t>
              </a:r>
              <a:endParaRPr lang="en-US" sz="1400" dirty="0">
                <a:solidFill>
                  <a:srgbClr val="0033CC"/>
                </a:solidFill>
              </a:endParaRPr>
            </a:p>
          </p:txBody>
        </p:sp>
        <p:sp>
          <p:nvSpPr>
            <p:cNvPr id="9" name="TextBox 8"/>
            <p:cNvSpPr txBox="1"/>
            <p:nvPr/>
          </p:nvSpPr>
          <p:spPr>
            <a:xfrm>
              <a:off x="4724400" y="5105400"/>
              <a:ext cx="1600200" cy="307777"/>
            </a:xfrm>
            <a:prstGeom prst="rect">
              <a:avLst/>
            </a:prstGeom>
            <a:solidFill>
              <a:schemeClr val="bg1"/>
            </a:solidFill>
          </p:spPr>
          <p:txBody>
            <a:bodyPr wrap="square" rIns="0" rtlCol="0">
              <a:spAutoFit/>
            </a:bodyPr>
            <a:lstStyle/>
            <a:p>
              <a:r>
                <a:rPr lang="en-US" sz="1400" dirty="0" smtClean="0">
                  <a:solidFill>
                    <a:srgbClr val="0033CC"/>
                  </a:solidFill>
                </a:rPr>
                <a:t>Phase grating</a:t>
              </a:r>
              <a:endParaRPr lang="en-US" sz="1400" dirty="0">
                <a:solidFill>
                  <a:srgbClr val="0033CC"/>
                </a:solidFill>
              </a:endParaRPr>
            </a:p>
          </p:txBody>
        </p:sp>
        <p:sp>
          <p:nvSpPr>
            <p:cNvPr id="10" name="TextBox 9"/>
            <p:cNvSpPr txBox="1"/>
            <p:nvPr/>
          </p:nvSpPr>
          <p:spPr>
            <a:xfrm>
              <a:off x="6686753" y="3591580"/>
              <a:ext cx="933247" cy="615553"/>
            </a:xfrm>
            <a:prstGeom prst="rect">
              <a:avLst/>
            </a:prstGeom>
            <a:solidFill>
              <a:schemeClr val="bg1"/>
            </a:solidFill>
          </p:spPr>
          <p:txBody>
            <a:bodyPr wrap="square" lIns="0" tIns="0" rIns="0" bIns="182880" rtlCol="0">
              <a:spAutoFit/>
            </a:bodyPr>
            <a:lstStyle/>
            <a:p>
              <a:r>
                <a:rPr lang="en-US" sz="1400" dirty="0" smtClean="0">
                  <a:solidFill>
                    <a:srgbClr val="0033CC"/>
                  </a:solidFill>
                </a:rPr>
                <a:t>Direct-beam stop</a:t>
              </a:r>
              <a:endParaRPr lang="en-US" sz="1400" dirty="0">
                <a:solidFill>
                  <a:srgbClr val="0033CC"/>
                </a:solidFill>
              </a:endParaRPr>
            </a:p>
          </p:txBody>
        </p:sp>
        <p:cxnSp>
          <p:nvCxnSpPr>
            <p:cNvPr id="12" name="Straight Connector 11"/>
            <p:cNvCxnSpPr/>
            <p:nvPr/>
          </p:nvCxnSpPr>
          <p:spPr>
            <a:xfrm rot="10800000" flipV="1">
              <a:off x="3601021" y="2369275"/>
              <a:ext cx="2590800" cy="9144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01021" y="3283676"/>
              <a:ext cx="2590800" cy="91440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260863" y="2978876"/>
              <a:ext cx="340158" cy="523220"/>
            </a:xfrm>
            <a:prstGeom prst="rect">
              <a:avLst/>
            </a:prstGeom>
            <a:noFill/>
          </p:spPr>
          <p:txBody>
            <a:bodyPr wrap="none" rtlCol="0">
              <a:spAutoFit/>
            </a:bodyPr>
            <a:lstStyle/>
            <a:p>
              <a:r>
                <a:rPr lang="en-US" sz="2800" dirty="0" smtClean="0">
                  <a:solidFill>
                    <a:srgbClr val="C00000"/>
                  </a:solidFill>
                </a:rPr>
                <a:t>x</a:t>
              </a:r>
              <a:endParaRPr lang="en-US" sz="2800" dirty="0">
                <a:solidFill>
                  <a:srgbClr val="C00000"/>
                </a:solidFill>
              </a:endParaRPr>
            </a:p>
          </p:txBody>
        </p:sp>
        <p:sp>
          <p:nvSpPr>
            <p:cNvPr id="20" name="TextBox 19"/>
            <p:cNvSpPr txBox="1"/>
            <p:nvPr/>
          </p:nvSpPr>
          <p:spPr>
            <a:xfrm>
              <a:off x="4175263" y="1981200"/>
              <a:ext cx="1270541" cy="307777"/>
            </a:xfrm>
            <a:prstGeom prst="rect">
              <a:avLst/>
            </a:prstGeom>
            <a:noFill/>
          </p:spPr>
          <p:txBody>
            <a:bodyPr wrap="none" rtlCol="0">
              <a:spAutoFit/>
            </a:bodyPr>
            <a:lstStyle/>
            <a:p>
              <a:r>
                <a:rPr lang="en-US" sz="1400" dirty="0" smtClean="0">
                  <a:solidFill>
                    <a:srgbClr val="C00000"/>
                  </a:solidFill>
                </a:rPr>
                <a:t>Diffracted light</a:t>
              </a:r>
              <a:endParaRPr lang="en-US" sz="1400" dirty="0">
                <a:solidFill>
                  <a:srgbClr val="C00000"/>
                </a:solidFill>
              </a:endParaRPr>
            </a:p>
          </p:txBody>
        </p:sp>
        <p:sp>
          <p:nvSpPr>
            <p:cNvPr id="21" name="Down Arrow 20"/>
            <p:cNvSpPr/>
            <p:nvPr/>
          </p:nvSpPr>
          <p:spPr>
            <a:xfrm>
              <a:off x="4632463" y="2286000"/>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rot="10800000">
              <a:off x="5394463" y="2362200"/>
              <a:ext cx="1447800" cy="1588"/>
            </a:xfrm>
            <a:prstGeom prst="line">
              <a:avLst/>
            </a:prstGeom>
            <a:ln w="254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470663" y="2286000"/>
              <a:ext cx="304892" cy="369332"/>
            </a:xfrm>
            <a:prstGeom prst="rect">
              <a:avLst/>
            </a:prstGeom>
            <a:noFill/>
          </p:spPr>
          <p:txBody>
            <a:bodyPr wrap="none" rtlCol="0">
              <a:spAutoFit/>
            </a:bodyPr>
            <a:lstStyle/>
            <a:p>
              <a:r>
                <a:rPr lang="en-US" dirty="0" smtClean="0">
                  <a:solidFill>
                    <a:srgbClr val="C00000"/>
                  </a:solidFill>
                  <a:sym typeface="Symbol"/>
                </a:rPr>
                <a:t></a:t>
              </a:r>
              <a:endParaRPr lang="en-US" dirty="0">
                <a:solidFill>
                  <a:srgbClr val="C00000"/>
                </a:solidFill>
              </a:endParaRPr>
            </a:p>
          </p:txBody>
        </p:sp>
        <p:sp>
          <p:nvSpPr>
            <p:cNvPr id="28" name="TextBox 27"/>
            <p:cNvSpPr txBox="1"/>
            <p:nvPr/>
          </p:nvSpPr>
          <p:spPr>
            <a:xfrm>
              <a:off x="4876800" y="2743200"/>
              <a:ext cx="360996" cy="369332"/>
            </a:xfrm>
            <a:prstGeom prst="rect">
              <a:avLst/>
            </a:prstGeom>
            <a:noFill/>
          </p:spPr>
          <p:txBody>
            <a:bodyPr wrap="none" rtlCol="0">
              <a:spAutoFit/>
            </a:bodyPr>
            <a:lstStyle/>
            <a:p>
              <a:r>
                <a:rPr lang="en-US" dirty="0" smtClean="0"/>
                <a:t>L</a:t>
              </a:r>
              <a:r>
                <a:rPr lang="en-US" baseline="-25000" dirty="0" smtClean="0"/>
                <a:t>1</a:t>
              </a:r>
              <a:endParaRPr lang="en-US" baseline="-25000" dirty="0"/>
            </a:p>
          </p:txBody>
        </p:sp>
        <p:sp>
          <p:nvSpPr>
            <p:cNvPr id="29" name="TextBox 28"/>
            <p:cNvSpPr txBox="1"/>
            <p:nvPr/>
          </p:nvSpPr>
          <p:spPr>
            <a:xfrm>
              <a:off x="4876800" y="3745468"/>
              <a:ext cx="360996" cy="369332"/>
            </a:xfrm>
            <a:prstGeom prst="rect">
              <a:avLst/>
            </a:prstGeom>
            <a:noFill/>
          </p:spPr>
          <p:txBody>
            <a:bodyPr wrap="none" rtlCol="0">
              <a:spAutoFit/>
            </a:bodyPr>
            <a:lstStyle/>
            <a:p>
              <a:r>
                <a:rPr lang="en-US" dirty="0" smtClean="0"/>
                <a:t>L</a:t>
              </a:r>
              <a:r>
                <a:rPr lang="en-US" baseline="-25000" dirty="0" smtClean="0"/>
                <a:t>2</a:t>
              </a:r>
              <a:endParaRPr lang="en-US" baseline="-25000" dirty="0"/>
            </a:p>
          </p:txBody>
        </p:sp>
      </p:grpSp>
      <p:sp>
        <p:nvSpPr>
          <p:cNvPr id="31" name="Slide Number Placeholder 30"/>
          <p:cNvSpPr>
            <a:spLocks noGrp="1"/>
          </p:cNvSpPr>
          <p:nvPr>
            <p:ph type="sldNum" sz="quarter" idx="4294967295"/>
          </p:nvPr>
        </p:nvSpPr>
        <p:spPr/>
        <p:txBody>
          <a:bodyPr/>
          <a:lstStyle/>
          <a:p>
            <a:endParaRPr lang="en-US" dirty="0"/>
          </a:p>
        </p:txBody>
      </p:sp>
    </p:spTree>
    <p:extLst>
      <p:ext uri="{BB962C8B-B14F-4D97-AF65-F5344CB8AC3E}">
        <p14:creationId xmlns:p14="http://schemas.microsoft.com/office/powerpoint/2010/main" val="3286815198"/>
      </p:ext>
    </p:extLst>
  </p:cSld>
  <p:clrMapOvr>
    <a:masterClrMapping/>
  </p:clrMapOvr>
  <p:transition spd="slow">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6"/>
          <p:cNvSpPr>
            <a:spLocks noChangeArrowheads="1"/>
          </p:cNvSpPr>
          <p:nvPr/>
        </p:nvSpPr>
        <p:spPr bwMode="auto">
          <a:xfrm>
            <a:off x="80963" y="284163"/>
            <a:ext cx="876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b="1" dirty="0" err="1">
                <a:solidFill>
                  <a:srgbClr val="0000FF"/>
                </a:solidFill>
                <a:latin typeface="Arial" panose="020B0604020202020204" pitchFamily="34" charset="0"/>
              </a:rPr>
              <a:t>Wavefront</a:t>
            </a:r>
            <a:r>
              <a:rPr lang="en-US" altLang="en-US" sz="3600" b="1" dirty="0">
                <a:solidFill>
                  <a:srgbClr val="0000FF"/>
                </a:solidFill>
                <a:latin typeface="Arial" panose="020B0604020202020204" pitchFamily="34" charset="0"/>
              </a:rPr>
              <a:t> Engineering: Direction</a:t>
            </a:r>
          </a:p>
        </p:txBody>
      </p:sp>
      <p:sp>
        <p:nvSpPr>
          <p:cNvPr id="123908" name="Rectangle 7"/>
          <p:cNvSpPr>
            <a:spLocks noChangeArrowheads="1"/>
          </p:cNvSpPr>
          <p:nvPr/>
        </p:nvSpPr>
        <p:spPr bwMode="auto">
          <a:xfrm>
            <a:off x="585788" y="1917372"/>
            <a:ext cx="5610225"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en-US" altLang="en-US" b="1" u="sng" dirty="0">
                <a:solidFill>
                  <a:srgbClr val="FF3300"/>
                </a:solidFill>
                <a:latin typeface="Arial" panose="020B0604020202020204" pitchFamily="34" charset="0"/>
              </a:rPr>
              <a:t>Off-Axis Designs</a:t>
            </a:r>
          </a:p>
          <a:p>
            <a:pPr lvl="1" eaLnBrk="1" hangingPunct="1"/>
            <a:endParaRPr lang="en-US" altLang="en-US" dirty="0">
              <a:latin typeface="Arial" panose="020B0604020202020204" pitchFamily="34" charset="0"/>
            </a:endParaRPr>
          </a:p>
          <a:p>
            <a:pPr lvl="1" eaLnBrk="1" hangingPunct="1"/>
            <a:r>
              <a:rPr lang="en-US" altLang="en-US" dirty="0">
                <a:latin typeface="Arial" panose="020B0604020202020204" pitchFamily="34" charset="0"/>
              </a:rPr>
              <a:t>Annular</a:t>
            </a:r>
          </a:p>
          <a:p>
            <a:pPr lvl="1" eaLnBrk="1" hangingPunct="1"/>
            <a:endParaRPr lang="en-US" altLang="en-US" dirty="0">
              <a:latin typeface="Arial" panose="020B0604020202020204" pitchFamily="34" charset="0"/>
            </a:endParaRPr>
          </a:p>
          <a:p>
            <a:pPr lvl="1" eaLnBrk="1" hangingPunct="1"/>
            <a:r>
              <a:rPr lang="en-US" altLang="en-US" dirty="0">
                <a:latin typeface="Arial" panose="020B0604020202020204" pitchFamily="34" charset="0"/>
              </a:rPr>
              <a:t>Quadrupole</a:t>
            </a:r>
          </a:p>
          <a:p>
            <a:pPr lvl="1" eaLnBrk="1" hangingPunct="1"/>
            <a:endParaRPr lang="en-US" altLang="en-US" dirty="0">
              <a:latin typeface="Arial" panose="020B0604020202020204" pitchFamily="34" charset="0"/>
            </a:endParaRPr>
          </a:p>
          <a:p>
            <a:pPr lvl="1" eaLnBrk="1" hangingPunct="1"/>
            <a:r>
              <a:rPr lang="en-US" altLang="en-US" dirty="0">
                <a:latin typeface="Arial" panose="020B0604020202020204" pitchFamily="34" charset="0"/>
              </a:rPr>
              <a:t>Dipole</a:t>
            </a:r>
          </a:p>
          <a:p>
            <a:pPr lvl="1" eaLnBrk="1" hangingPunct="1"/>
            <a:endParaRPr lang="en-US" altLang="en-US" dirty="0">
              <a:latin typeface="Arial" panose="020B0604020202020204" pitchFamily="34" charset="0"/>
            </a:endParaRPr>
          </a:p>
        </p:txBody>
      </p:sp>
      <p:sp>
        <p:nvSpPr>
          <p:cNvPr id="123909" name="Oval 2"/>
          <p:cNvSpPr>
            <a:spLocks noChangeArrowheads="1"/>
          </p:cNvSpPr>
          <p:nvPr/>
        </p:nvSpPr>
        <p:spPr bwMode="auto">
          <a:xfrm>
            <a:off x="4462463" y="2808889"/>
            <a:ext cx="557212" cy="509588"/>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10" name="Oval 3"/>
          <p:cNvSpPr>
            <a:spLocks noChangeArrowheads="1"/>
          </p:cNvSpPr>
          <p:nvPr/>
        </p:nvSpPr>
        <p:spPr bwMode="auto">
          <a:xfrm>
            <a:off x="4491038" y="4869464"/>
            <a:ext cx="557212" cy="509588"/>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11" name="Oval 4"/>
          <p:cNvSpPr>
            <a:spLocks noChangeArrowheads="1"/>
          </p:cNvSpPr>
          <p:nvPr/>
        </p:nvSpPr>
        <p:spPr bwMode="auto">
          <a:xfrm>
            <a:off x="5767388" y="3842352"/>
            <a:ext cx="557212" cy="509587"/>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12" name="Oval 5"/>
          <p:cNvSpPr>
            <a:spLocks noChangeArrowheads="1"/>
          </p:cNvSpPr>
          <p:nvPr/>
        </p:nvSpPr>
        <p:spPr bwMode="auto">
          <a:xfrm>
            <a:off x="4479925" y="3816952"/>
            <a:ext cx="558800" cy="508000"/>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13" name="Oval 8"/>
          <p:cNvSpPr>
            <a:spLocks noChangeArrowheads="1"/>
          </p:cNvSpPr>
          <p:nvPr/>
        </p:nvSpPr>
        <p:spPr bwMode="auto">
          <a:xfrm>
            <a:off x="4511675" y="2854927"/>
            <a:ext cx="457200" cy="417512"/>
          </a:xfrm>
          <a:prstGeom prst="ellipse">
            <a:avLst/>
          </a:prstGeom>
          <a:solidFill>
            <a:srgbClr val="CC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14" name="Oval 9"/>
          <p:cNvSpPr>
            <a:spLocks noChangeArrowheads="1"/>
          </p:cNvSpPr>
          <p:nvPr/>
        </p:nvSpPr>
        <p:spPr bwMode="auto">
          <a:xfrm>
            <a:off x="4564063" y="2902552"/>
            <a:ext cx="354012" cy="322262"/>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15" name="Oval 10"/>
          <p:cNvSpPr>
            <a:spLocks noChangeArrowheads="1"/>
          </p:cNvSpPr>
          <p:nvPr/>
        </p:nvSpPr>
        <p:spPr bwMode="auto">
          <a:xfrm>
            <a:off x="4583113" y="3936014"/>
            <a:ext cx="100012" cy="92075"/>
          </a:xfrm>
          <a:prstGeom prst="ellipse">
            <a:avLst/>
          </a:prstGeom>
          <a:solidFill>
            <a:srgbClr val="CC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16" name="Oval 11"/>
          <p:cNvSpPr>
            <a:spLocks noChangeArrowheads="1"/>
          </p:cNvSpPr>
          <p:nvPr/>
        </p:nvSpPr>
        <p:spPr bwMode="auto">
          <a:xfrm>
            <a:off x="4835525" y="3936014"/>
            <a:ext cx="101600" cy="92075"/>
          </a:xfrm>
          <a:prstGeom prst="ellipse">
            <a:avLst/>
          </a:prstGeom>
          <a:solidFill>
            <a:srgbClr val="CC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17" name="Oval 12"/>
          <p:cNvSpPr>
            <a:spLocks noChangeArrowheads="1"/>
          </p:cNvSpPr>
          <p:nvPr/>
        </p:nvSpPr>
        <p:spPr bwMode="auto">
          <a:xfrm>
            <a:off x="4583113" y="4120164"/>
            <a:ext cx="100012" cy="93663"/>
          </a:xfrm>
          <a:prstGeom prst="ellipse">
            <a:avLst/>
          </a:prstGeom>
          <a:solidFill>
            <a:srgbClr val="CC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18" name="Oval 13"/>
          <p:cNvSpPr>
            <a:spLocks noChangeArrowheads="1"/>
          </p:cNvSpPr>
          <p:nvPr/>
        </p:nvSpPr>
        <p:spPr bwMode="auto">
          <a:xfrm>
            <a:off x="4835525" y="4120164"/>
            <a:ext cx="101600" cy="93663"/>
          </a:xfrm>
          <a:prstGeom prst="ellipse">
            <a:avLst/>
          </a:prstGeom>
          <a:solidFill>
            <a:srgbClr val="CC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19" name="Text Box 14"/>
          <p:cNvSpPr txBox="1">
            <a:spLocks noChangeArrowheads="1"/>
          </p:cNvSpPr>
          <p:nvPr/>
        </p:nvSpPr>
        <p:spPr bwMode="auto">
          <a:xfrm>
            <a:off x="5181600" y="4834539"/>
            <a:ext cx="444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3600" b="1"/>
              <a:t>+</a:t>
            </a:r>
          </a:p>
        </p:txBody>
      </p:sp>
      <p:sp>
        <p:nvSpPr>
          <p:cNvPr id="123920" name="Text Box 15"/>
          <p:cNvSpPr txBox="1">
            <a:spLocks noChangeArrowheads="1"/>
          </p:cNvSpPr>
          <p:nvPr/>
        </p:nvSpPr>
        <p:spPr bwMode="auto">
          <a:xfrm>
            <a:off x="5203825" y="3875689"/>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400" b="1">
                <a:latin typeface="Arial" panose="020B0604020202020204" pitchFamily="34" charset="0"/>
              </a:rPr>
              <a:t>or</a:t>
            </a:r>
          </a:p>
        </p:txBody>
      </p:sp>
      <p:sp>
        <p:nvSpPr>
          <p:cNvPr id="123921" name="Oval 16"/>
          <p:cNvSpPr>
            <a:spLocks noChangeArrowheads="1"/>
          </p:cNvSpPr>
          <p:nvPr/>
        </p:nvSpPr>
        <p:spPr bwMode="auto">
          <a:xfrm>
            <a:off x="5691188" y="4891689"/>
            <a:ext cx="557212" cy="508000"/>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22" name="Oval 17"/>
          <p:cNvSpPr>
            <a:spLocks noChangeArrowheads="1"/>
          </p:cNvSpPr>
          <p:nvPr/>
        </p:nvSpPr>
        <p:spPr bwMode="auto">
          <a:xfrm>
            <a:off x="5892800" y="4982177"/>
            <a:ext cx="101600" cy="93662"/>
          </a:xfrm>
          <a:prstGeom prst="ellipse">
            <a:avLst/>
          </a:prstGeom>
          <a:solidFill>
            <a:srgbClr val="CC66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23" name="Oval 18"/>
          <p:cNvSpPr>
            <a:spLocks noChangeArrowheads="1"/>
          </p:cNvSpPr>
          <p:nvPr/>
        </p:nvSpPr>
        <p:spPr bwMode="auto">
          <a:xfrm>
            <a:off x="5892800" y="5213952"/>
            <a:ext cx="101600" cy="93662"/>
          </a:xfrm>
          <a:prstGeom prst="ellipse">
            <a:avLst/>
          </a:prstGeom>
          <a:solidFill>
            <a:srgbClr val="CC66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24" name="Oval 19"/>
          <p:cNvSpPr>
            <a:spLocks noChangeArrowheads="1"/>
          </p:cNvSpPr>
          <p:nvPr/>
        </p:nvSpPr>
        <p:spPr bwMode="auto">
          <a:xfrm rot="2367265">
            <a:off x="4881563" y="5083777"/>
            <a:ext cx="100012" cy="92075"/>
          </a:xfrm>
          <a:prstGeom prst="ellipse">
            <a:avLst/>
          </a:prstGeom>
          <a:solidFill>
            <a:srgbClr val="CC66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25" name="Oval 20"/>
          <p:cNvSpPr>
            <a:spLocks noChangeArrowheads="1"/>
          </p:cNvSpPr>
          <p:nvPr/>
        </p:nvSpPr>
        <p:spPr bwMode="auto">
          <a:xfrm rot="2367265">
            <a:off x="4556125" y="5079014"/>
            <a:ext cx="101600" cy="93663"/>
          </a:xfrm>
          <a:prstGeom prst="ellipse">
            <a:avLst/>
          </a:prstGeom>
          <a:solidFill>
            <a:srgbClr val="CC66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26" name="Oval 21"/>
          <p:cNvSpPr>
            <a:spLocks noChangeArrowheads="1"/>
          </p:cNvSpPr>
          <p:nvPr/>
        </p:nvSpPr>
        <p:spPr bwMode="auto">
          <a:xfrm>
            <a:off x="5818188" y="3893152"/>
            <a:ext cx="457200" cy="417512"/>
          </a:xfrm>
          <a:prstGeom prst="ellipse">
            <a:avLst/>
          </a:prstGeom>
          <a:solidFill>
            <a:srgbClr val="CC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27" name="Oval 22"/>
          <p:cNvSpPr>
            <a:spLocks noChangeArrowheads="1"/>
          </p:cNvSpPr>
          <p:nvPr/>
        </p:nvSpPr>
        <p:spPr bwMode="auto">
          <a:xfrm>
            <a:off x="5868988" y="3940777"/>
            <a:ext cx="354012" cy="322262"/>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23928" name="Freeform 23"/>
          <p:cNvSpPr>
            <a:spLocks/>
          </p:cNvSpPr>
          <p:nvPr/>
        </p:nvSpPr>
        <p:spPr bwMode="auto">
          <a:xfrm>
            <a:off x="5789613" y="3989989"/>
            <a:ext cx="155575" cy="227013"/>
          </a:xfrm>
          <a:custGeom>
            <a:avLst/>
            <a:gdLst>
              <a:gd name="T0" fmla="*/ 2147483647 w 148"/>
              <a:gd name="T1" fmla="*/ 0 h 236"/>
              <a:gd name="T2" fmla="*/ 2147483647 w 148"/>
              <a:gd name="T3" fmla="*/ 2147483647 h 236"/>
              <a:gd name="T4" fmla="*/ 2147483647 w 148"/>
              <a:gd name="T5" fmla="*/ 2147483647 h 236"/>
              <a:gd name="T6" fmla="*/ 2147483647 w 148"/>
              <a:gd name="T7" fmla="*/ 2147483647 h 236"/>
              <a:gd name="T8" fmla="*/ 0 w 148"/>
              <a:gd name="T9" fmla="*/ 2147483647 h 236"/>
              <a:gd name="T10" fmla="*/ 2147483647 w 148"/>
              <a:gd name="T11" fmla="*/ 0 h 236"/>
              <a:gd name="T12" fmla="*/ 0 60000 65536"/>
              <a:gd name="T13" fmla="*/ 0 60000 65536"/>
              <a:gd name="T14" fmla="*/ 0 60000 65536"/>
              <a:gd name="T15" fmla="*/ 0 60000 65536"/>
              <a:gd name="T16" fmla="*/ 0 60000 65536"/>
              <a:gd name="T17" fmla="*/ 0 60000 65536"/>
              <a:gd name="T18" fmla="*/ 0 w 148"/>
              <a:gd name="T19" fmla="*/ 0 h 236"/>
              <a:gd name="T20" fmla="*/ 148 w 148"/>
              <a:gd name="T21" fmla="*/ 236 h 236"/>
            </a:gdLst>
            <a:ahLst/>
            <a:cxnLst>
              <a:cxn ang="T12">
                <a:pos x="T0" y="T1"/>
              </a:cxn>
              <a:cxn ang="T13">
                <a:pos x="T2" y="T3"/>
              </a:cxn>
              <a:cxn ang="T14">
                <a:pos x="T4" y="T5"/>
              </a:cxn>
              <a:cxn ang="T15">
                <a:pos x="T6" y="T7"/>
              </a:cxn>
              <a:cxn ang="T16">
                <a:pos x="T8" y="T9"/>
              </a:cxn>
              <a:cxn ang="T17">
                <a:pos x="T10" y="T11"/>
              </a:cxn>
            </a:cxnLst>
            <a:rect l="T18" t="T19" r="T20" b="T21"/>
            <a:pathLst>
              <a:path w="148" h="236">
                <a:moveTo>
                  <a:pt x="32" y="0"/>
                </a:moveTo>
                <a:lnTo>
                  <a:pt x="148" y="64"/>
                </a:lnTo>
                <a:lnTo>
                  <a:pt x="148" y="164"/>
                </a:lnTo>
                <a:lnTo>
                  <a:pt x="36" y="236"/>
                </a:lnTo>
                <a:lnTo>
                  <a:pt x="0" y="112"/>
                </a:lnTo>
                <a:lnTo>
                  <a:pt x="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29" name="Freeform 24"/>
          <p:cNvSpPr>
            <a:spLocks/>
          </p:cNvSpPr>
          <p:nvPr/>
        </p:nvSpPr>
        <p:spPr bwMode="auto">
          <a:xfrm flipH="1">
            <a:off x="6145213" y="3989989"/>
            <a:ext cx="153987" cy="227013"/>
          </a:xfrm>
          <a:custGeom>
            <a:avLst/>
            <a:gdLst>
              <a:gd name="T0" fmla="*/ 2147483647 w 148"/>
              <a:gd name="T1" fmla="*/ 0 h 236"/>
              <a:gd name="T2" fmla="*/ 2147483647 w 148"/>
              <a:gd name="T3" fmla="*/ 2147483647 h 236"/>
              <a:gd name="T4" fmla="*/ 2147483647 w 148"/>
              <a:gd name="T5" fmla="*/ 2147483647 h 236"/>
              <a:gd name="T6" fmla="*/ 2147483647 w 148"/>
              <a:gd name="T7" fmla="*/ 2147483647 h 236"/>
              <a:gd name="T8" fmla="*/ 0 w 148"/>
              <a:gd name="T9" fmla="*/ 2147483647 h 236"/>
              <a:gd name="T10" fmla="*/ 2147483647 w 148"/>
              <a:gd name="T11" fmla="*/ 0 h 236"/>
              <a:gd name="T12" fmla="*/ 0 60000 65536"/>
              <a:gd name="T13" fmla="*/ 0 60000 65536"/>
              <a:gd name="T14" fmla="*/ 0 60000 65536"/>
              <a:gd name="T15" fmla="*/ 0 60000 65536"/>
              <a:gd name="T16" fmla="*/ 0 60000 65536"/>
              <a:gd name="T17" fmla="*/ 0 60000 65536"/>
              <a:gd name="T18" fmla="*/ 0 w 148"/>
              <a:gd name="T19" fmla="*/ 0 h 236"/>
              <a:gd name="T20" fmla="*/ 148 w 148"/>
              <a:gd name="T21" fmla="*/ 236 h 236"/>
            </a:gdLst>
            <a:ahLst/>
            <a:cxnLst>
              <a:cxn ang="T12">
                <a:pos x="T0" y="T1"/>
              </a:cxn>
              <a:cxn ang="T13">
                <a:pos x="T2" y="T3"/>
              </a:cxn>
              <a:cxn ang="T14">
                <a:pos x="T4" y="T5"/>
              </a:cxn>
              <a:cxn ang="T15">
                <a:pos x="T6" y="T7"/>
              </a:cxn>
              <a:cxn ang="T16">
                <a:pos x="T8" y="T9"/>
              </a:cxn>
              <a:cxn ang="T17">
                <a:pos x="T10" y="T11"/>
              </a:cxn>
            </a:cxnLst>
            <a:rect l="T18" t="T19" r="T20" b="T21"/>
            <a:pathLst>
              <a:path w="148" h="236">
                <a:moveTo>
                  <a:pt x="32" y="0"/>
                </a:moveTo>
                <a:lnTo>
                  <a:pt x="148" y="64"/>
                </a:lnTo>
                <a:lnTo>
                  <a:pt x="148" y="164"/>
                </a:lnTo>
                <a:lnTo>
                  <a:pt x="36" y="236"/>
                </a:lnTo>
                <a:lnTo>
                  <a:pt x="0" y="112"/>
                </a:lnTo>
                <a:lnTo>
                  <a:pt x="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30" name="Freeform 25"/>
          <p:cNvSpPr>
            <a:spLocks/>
          </p:cNvSpPr>
          <p:nvPr/>
        </p:nvSpPr>
        <p:spPr bwMode="auto">
          <a:xfrm rot="5400000" flipH="1">
            <a:off x="5972175" y="4140802"/>
            <a:ext cx="142875" cy="247650"/>
          </a:xfrm>
          <a:custGeom>
            <a:avLst/>
            <a:gdLst>
              <a:gd name="T0" fmla="*/ 2147483647 w 148"/>
              <a:gd name="T1" fmla="*/ 0 h 236"/>
              <a:gd name="T2" fmla="*/ 2147483647 w 148"/>
              <a:gd name="T3" fmla="*/ 2147483647 h 236"/>
              <a:gd name="T4" fmla="*/ 2147483647 w 148"/>
              <a:gd name="T5" fmla="*/ 2147483647 h 236"/>
              <a:gd name="T6" fmla="*/ 2147483647 w 148"/>
              <a:gd name="T7" fmla="*/ 2147483647 h 236"/>
              <a:gd name="T8" fmla="*/ 0 w 148"/>
              <a:gd name="T9" fmla="*/ 2147483647 h 236"/>
              <a:gd name="T10" fmla="*/ 2147483647 w 148"/>
              <a:gd name="T11" fmla="*/ 0 h 236"/>
              <a:gd name="T12" fmla="*/ 0 60000 65536"/>
              <a:gd name="T13" fmla="*/ 0 60000 65536"/>
              <a:gd name="T14" fmla="*/ 0 60000 65536"/>
              <a:gd name="T15" fmla="*/ 0 60000 65536"/>
              <a:gd name="T16" fmla="*/ 0 60000 65536"/>
              <a:gd name="T17" fmla="*/ 0 60000 65536"/>
              <a:gd name="T18" fmla="*/ 0 w 148"/>
              <a:gd name="T19" fmla="*/ 0 h 236"/>
              <a:gd name="T20" fmla="*/ 148 w 148"/>
              <a:gd name="T21" fmla="*/ 236 h 236"/>
            </a:gdLst>
            <a:ahLst/>
            <a:cxnLst>
              <a:cxn ang="T12">
                <a:pos x="T0" y="T1"/>
              </a:cxn>
              <a:cxn ang="T13">
                <a:pos x="T2" y="T3"/>
              </a:cxn>
              <a:cxn ang="T14">
                <a:pos x="T4" y="T5"/>
              </a:cxn>
              <a:cxn ang="T15">
                <a:pos x="T6" y="T7"/>
              </a:cxn>
              <a:cxn ang="T16">
                <a:pos x="T8" y="T9"/>
              </a:cxn>
              <a:cxn ang="T17">
                <a:pos x="T10" y="T11"/>
              </a:cxn>
            </a:cxnLst>
            <a:rect l="T18" t="T19" r="T20" b="T21"/>
            <a:pathLst>
              <a:path w="148" h="236">
                <a:moveTo>
                  <a:pt x="32" y="0"/>
                </a:moveTo>
                <a:lnTo>
                  <a:pt x="148" y="64"/>
                </a:lnTo>
                <a:lnTo>
                  <a:pt x="148" y="164"/>
                </a:lnTo>
                <a:lnTo>
                  <a:pt x="36" y="236"/>
                </a:lnTo>
                <a:lnTo>
                  <a:pt x="0" y="112"/>
                </a:lnTo>
                <a:lnTo>
                  <a:pt x="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31" name="Freeform 26"/>
          <p:cNvSpPr>
            <a:spLocks/>
          </p:cNvSpPr>
          <p:nvPr/>
        </p:nvSpPr>
        <p:spPr bwMode="auto">
          <a:xfrm rot="-5400000" flipH="1" flipV="1">
            <a:off x="5969000" y="3813777"/>
            <a:ext cx="142875" cy="247650"/>
          </a:xfrm>
          <a:custGeom>
            <a:avLst/>
            <a:gdLst>
              <a:gd name="T0" fmla="*/ 2147483647 w 148"/>
              <a:gd name="T1" fmla="*/ 0 h 236"/>
              <a:gd name="T2" fmla="*/ 2147483647 w 148"/>
              <a:gd name="T3" fmla="*/ 2147483647 h 236"/>
              <a:gd name="T4" fmla="*/ 2147483647 w 148"/>
              <a:gd name="T5" fmla="*/ 2147483647 h 236"/>
              <a:gd name="T6" fmla="*/ 2147483647 w 148"/>
              <a:gd name="T7" fmla="*/ 2147483647 h 236"/>
              <a:gd name="T8" fmla="*/ 0 w 148"/>
              <a:gd name="T9" fmla="*/ 2147483647 h 236"/>
              <a:gd name="T10" fmla="*/ 2147483647 w 148"/>
              <a:gd name="T11" fmla="*/ 0 h 236"/>
              <a:gd name="T12" fmla="*/ 0 60000 65536"/>
              <a:gd name="T13" fmla="*/ 0 60000 65536"/>
              <a:gd name="T14" fmla="*/ 0 60000 65536"/>
              <a:gd name="T15" fmla="*/ 0 60000 65536"/>
              <a:gd name="T16" fmla="*/ 0 60000 65536"/>
              <a:gd name="T17" fmla="*/ 0 60000 65536"/>
              <a:gd name="T18" fmla="*/ 0 w 148"/>
              <a:gd name="T19" fmla="*/ 0 h 236"/>
              <a:gd name="T20" fmla="*/ 148 w 148"/>
              <a:gd name="T21" fmla="*/ 236 h 236"/>
            </a:gdLst>
            <a:ahLst/>
            <a:cxnLst>
              <a:cxn ang="T12">
                <a:pos x="T0" y="T1"/>
              </a:cxn>
              <a:cxn ang="T13">
                <a:pos x="T2" y="T3"/>
              </a:cxn>
              <a:cxn ang="T14">
                <a:pos x="T4" y="T5"/>
              </a:cxn>
              <a:cxn ang="T15">
                <a:pos x="T6" y="T7"/>
              </a:cxn>
              <a:cxn ang="T16">
                <a:pos x="T8" y="T9"/>
              </a:cxn>
              <a:cxn ang="T17">
                <a:pos x="T10" y="T11"/>
              </a:cxn>
            </a:cxnLst>
            <a:rect l="T18" t="T19" r="T20" b="T21"/>
            <a:pathLst>
              <a:path w="148" h="236">
                <a:moveTo>
                  <a:pt x="32" y="0"/>
                </a:moveTo>
                <a:lnTo>
                  <a:pt x="148" y="64"/>
                </a:lnTo>
                <a:lnTo>
                  <a:pt x="148" y="164"/>
                </a:lnTo>
                <a:lnTo>
                  <a:pt x="36" y="236"/>
                </a:lnTo>
                <a:lnTo>
                  <a:pt x="0" y="112"/>
                </a:lnTo>
                <a:lnTo>
                  <a:pt x="3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3932" name="Text Box 28"/>
          <p:cNvSpPr txBox="1">
            <a:spLocks noChangeArrowheads="1"/>
          </p:cNvSpPr>
          <p:nvPr/>
        </p:nvSpPr>
        <p:spPr bwMode="auto">
          <a:xfrm>
            <a:off x="789709" y="5698273"/>
            <a:ext cx="7772400" cy="400110"/>
          </a:xfrm>
          <a:prstGeom prst="rect">
            <a:avLst/>
          </a:prstGeom>
          <a:solidFill>
            <a:srgbClr val="000099"/>
          </a:solidFill>
          <a:ln w="9525">
            <a:solidFill>
              <a:schemeClr val="tx1"/>
            </a:solidFill>
            <a:miter lim="800000"/>
            <a:headEnd/>
            <a:tailEnd/>
          </a:ln>
          <a:effectLst>
            <a:outerShdw dist="107763" dir="2700000" algn="ctr" rotWithShape="0">
              <a:schemeClr val="bg2"/>
            </a:outerShdw>
          </a:effec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pPr>
            <a:r>
              <a:rPr lang="en-US" altLang="en-US" sz="2000" b="1" dirty="0">
                <a:solidFill>
                  <a:srgbClr val="FFFF00"/>
                </a:solidFill>
                <a:latin typeface="Arial" panose="020B0604020202020204" pitchFamily="34" charset="0"/>
              </a:rPr>
              <a:t> Eliminates on-axis zero order light -  increases </a:t>
            </a:r>
            <a:r>
              <a:rPr lang="en-US" altLang="en-US" sz="2000" b="1" dirty="0" smtClean="0">
                <a:solidFill>
                  <a:srgbClr val="FFFF00"/>
                </a:solidFill>
                <a:latin typeface="Arial" panose="020B0604020202020204" pitchFamily="34" charset="0"/>
              </a:rPr>
              <a:t>contrast</a:t>
            </a:r>
            <a:endParaRPr lang="en-US" altLang="en-US" sz="2000" b="1" dirty="0">
              <a:solidFill>
                <a:srgbClr val="FFFF00"/>
              </a:solidFill>
              <a:latin typeface="Arial" panose="020B0604020202020204" pitchFamily="34" charset="0"/>
            </a:endParaRPr>
          </a:p>
        </p:txBody>
      </p:sp>
    </p:spTree>
    <p:extLst>
      <p:ext uri="{BB962C8B-B14F-4D97-AF65-F5344CB8AC3E}">
        <p14:creationId xmlns:p14="http://schemas.microsoft.com/office/powerpoint/2010/main" val="14427123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7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28" y="54430"/>
            <a:ext cx="9067800" cy="6803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114130"/>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rot="20046069">
            <a:off x="1265266" y="2848180"/>
            <a:ext cx="822746" cy="400110"/>
          </a:xfrm>
          <a:prstGeom prst="rect">
            <a:avLst/>
          </a:prstGeom>
          <a:noFill/>
        </p:spPr>
        <p:txBody>
          <a:bodyPr wrap="square" rtlCol="0">
            <a:spAutoFit/>
          </a:bodyPr>
          <a:lstStyle/>
          <a:p>
            <a:pPr fontAlgn="base">
              <a:spcBef>
                <a:spcPct val="0"/>
              </a:spcBef>
              <a:spcAft>
                <a:spcPct val="0"/>
              </a:spcAft>
            </a:pPr>
            <a:r>
              <a:rPr lang="en-US" sz="2000" b="1" dirty="0">
                <a:solidFill>
                  <a:srgbClr val="1E923A"/>
                </a:solidFill>
              </a:rPr>
              <a:t>MITI</a:t>
            </a:r>
          </a:p>
        </p:txBody>
      </p:sp>
      <p:sp>
        <p:nvSpPr>
          <p:cNvPr id="2" name="TextBox 1"/>
          <p:cNvSpPr txBox="1"/>
          <p:nvPr/>
        </p:nvSpPr>
        <p:spPr>
          <a:xfrm>
            <a:off x="838200" y="215900"/>
            <a:ext cx="8153400" cy="1200329"/>
          </a:xfrm>
          <a:prstGeom prst="rect">
            <a:avLst/>
          </a:prstGeom>
          <a:noFill/>
        </p:spPr>
        <p:txBody>
          <a:bodyPr wrap="square" rtlCol="0">
            <a:spAutoFit/>
          </a:bodyPr>
          <a:lstStyle/>
          <a:p>
            <a:pPr algn="ctr" fontAlgn="base">
              <a:spcBef>
                <a:spcPct val="0"/>
              </a:spcBef>
              <a:spcAft>
                <a:spcPct val="0"/>
              </a:spcAft>
            </a:pPr>
            <a:r>
              <a:rPr lang="en-US" sz="3600" b="1" dirty="0">
                <a:solidFill>
                  <a:srgbClr val="0033CC"/>
                </a:solidFill>
                <a:latin typeface="Trebuchet MS" pitchFamily="34" charset="0"/>
              </a:rPr>
              <a:t>Applying enough money and brains has always solved our problems  </a:t>
            </a:r>
          </a:p>
        </p:txBody>
      </p:sp>
      <p:pic>
        <p:nvPicPr>
          <p:cNvPr id="144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975" y="2094985"/>
            <a:ext cx="3200400" cy="3342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91" name="Picture 7" descr="http://www.s-o.k12.ia.us/teacher_web/wedgem/Sites/SCIENCE%20PICS/science_labwor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200" y="2343710"/>
            <a:ext cx="4551680" cy="2844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8751647">
            <a:off x="-210618" y="2869814"/>
            <a:ext cx="2209800" cy="400110"/>
          </a:xfrm>
          <a:prstGeom prst="rect">
            <a:avLst/>
          </a:prstGeom>
          <a:noFill/>
        </p:spPr>
        <p:txBody>
          <a:bodyPr wrap="square" rtlCol="0">
            <a:spAutoFit/>
          </a:bodyPr>
          <a:lstStyle/>
          <a:p>
            <a:pPr fontAlgn="base">
              <a:spcBef>
                <a:spcPct val="0"/>
              </a:spcBef>
              <a:spcAft>
                <a:spcPct val="0"/>
              </a:spcAft>
            </a:pPr>
            <a:r>
              <a:rPr lang="en-US" sz="2000" b="1" dirty="0">
                <a:solidFill>
                  <a:srgbClr val="1E923A"/>
                </a:solidFill>
              </a:rPr>
              <a:t>SEMATECH</a:t>
            </a:r>
          </a:p>
        </p:txBody>
      </p:sp>
      <p:sp>
        <p:nvSpPr>
          <p:cNvPr id="11" name="Rectangle 10"/>
          <p:cNvSpPr/>
          <p:nvPr/>
        </p:nvSpPr>
        <p:spPr>
          <a:xfrm rot="1981664">
            <a:off x="3067233" y="3566054"/>
            <a:ext cx="1080937" cy="400110"/>
          </a:xfrm>
          <a:prstGeom prst="rect">
            <a:avLst/>
          </a:prstGeom>
        </p:spPr>
        <p:txBody>
          <a:bodyPr wrap="none">
            <a:spAutoFit/>
          </a:bodyPr>
          <a:lstStyle/>
          <a:p>
            <a:pPr fontAlgn="base">
              <a:spcBef>
                <a:spcPct val="0"/>
              </a:spcBef>
              <a:spcAft>
                <a:spcPct val="0"/>
              </a:spcAft>
            </a:pPr>
            <a:r>
              <a:rPr lang="en-US" sz="2000" b="1" dirty="0">
                <a:solidFill>
                  <a:srgbClr val="1E923A"/>
                </a:solidFill>
              </a:rPr>
              <a:t>DARPA</a:t>
            </a:r>
          </a:p>
        </p:txBody>
      </p:sp>
      <p:grpSp>
        <p:nvGrpSpPr>
          <p:cNvPr id="8" name="Group 7"/>
          <p:cNvGrpSpPr/>
          <p:nvPr/>
        </p:nvGrpSpPr>
        <p:grpSpPr>
          <a:xfrm>
            <a:off x="29852" y="1"/>
            <a:ext cx="9144000" cy="6857999"/>
            <a:chOff x="76200" y="1465415"/>
            <a:chExt cx="9144000" cy="5350139"/>
          </a:xfrm>
        </p:grpSpPr>
        <p:pic>
          <p:nvPicPr>
            <p:cNvPr id="144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465415"/>
              <a:ext cx="9067800" cy="5316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7174447" y="6477000"/>
              <a:ext cx="2045753" cy="338554"/>
            </a:xfrm>
            <a:prstGeom prst="rect">
              <a:avLst/>
            </a:prstGeom>
          </p:spPr>
          <p:txBody>
            <a:bodyPr wrap="none">
              <a:spAutoFit/>
            </a:bodyPr>
            <a:lstStyle/>
            <a:p>
              <a:pPr fontAlgn="base">
                <a:spcBef>
                  <a:spcPct val="0"/>
                </a:spcBef>
                <a:spcAft>
                  <a:spcPct val="0"/>
                </a:spcAft>
              </a:pPr>
              <a:r>
                <a:rPr lang="en-US" sz="1600" dirty="0">
                  <a:solidFill>
                    <a:srgbClr val="FFFFFF"/>
                  </a:solidFill>
                </a:rPr>
                <a:t>Artist: Bruce Marion </a:t>
              </a:r>
            </a:p>
          </p:txBody>
        </p:sp>
      </p:grpSp>
      <p:sp>
        <p:nvSpPr>
          <p:cNvPr id="3" name="TextBox 2"/>
          <p:cNvSpPr txBox="1"/>
          <p:nvPr/>
        </p:nvSpPr>
        <p:spPr>
          <a:xfrm>
            <a:off x="3088489" y="215900"/>
            <a:ext cx="6449994" cy="1754326"/>
          </a:xfrm>
          <a:prstGeom prst="rect">
            <a:avLst/>
          </a:prstGeom>
          <a:noFill/>
        </p:spPr>
        <p:txBody>
          <a:bodyPr wrap="square" rtlCol="0">
            <a:spAutoFit/>
          </a:bodyPr>
          <a:lstStyle/>
          <a:p>
            <a:pPr algn="ctr" fontAlgn="base">
              <a:spcBef>
                <a:spcPct val="0"/>
              </a:spcBef>
              <a:spcAft>
                <a:spcPct val="0"/>
              </a:spcAft>
            </a:pPr>
            <a:r>
              <a:rPr lang="en-US" sz="3600" b="1" dirty="0">
                <a:solidFill>
                  <a:prstClr val="white"/>
                </a:solidFill>
                <a:effectLst>
                  <a:outerShdw blurRad="38100" dist="38100" dir="2700000" algn="tl">
                    <a:srgbClr val="000000">
                      <a:alpha val="43137"/>
                    </a:srgbClr>
                  </a:outerShdw>
                </a:effectLst>
              </a:rPr>
              <a:t>Can’t bridge the gap!!!??        </a:t>
            </a:r>
            <a:r>
              <a:rPr lang="en-US" sz="7200" b="1" dirty="0">
                <a:solidFill>
                  <a:prstClr val="white"/>
                </a:solidFill>
                <a:effectLst>
                  <a:outerShdw blurRad="38100" dist="38100" dir="2700000" algn="tl">
                    <a:srgbClr val="000000">
                      <a:alpha val="43137"/>
                    </a:srgbClr>
                  </a:outerShdw>
                </a:effectLst>
                <a:sym typeface="Wingdings"/>
              </a:rPr>
              <a:t></a:t>
            </a:r>
            <a:endParaRPr lang="en-US" sz="4800" b="1" dirty="0">
              <a:solidFill>
                <a:prstClr val="white"/>
              </a:solidFill>
              <a:effectLst>
                <a:outerShdw blurRad="38100" dist="38100" dir="2700000" algn="tl">
                  <a:srgbClr val="000000">
                    <a:alpha val="43137"/>
                  </a:srgbClr>
                </a:outerShdw>
              </a:effectLst>
            </a:endParaRPr>
          </a:p>
        </p:txBody>
      </p:sp>
      <p:sp>
        <p:nvSpPr>
          <p:cNvPr id="4" name="Rounded Rectangle 3"/>
          <p:cNvSpPr/>
          <p:nvPr/>
        </p:nvSpPr>
        <p:spPr>
          <a:xfrm>
            <a:off x="4038600" y="2377933"/>
            <a:ext cx="4808921" cy="919401"/>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fontAlgn="base">
              <a:spcBef>
                <a:spcPct val="0"/>
              </a:spcBef>
              <a:spcAft>
                <a:spcPct val="0"/>
              </a:spcAft>
            </a:pPr>
            <a:r>
              <a:rPr lang="en-US" sz="2400" b="1" dirty="0">
                <a:solidFill>
                  <a:prstClr val="black"/>
                </a:solidFill>
              </a:rPr>
              <a:t>Intel Plows $4.1 </a:t>
            </a:r>
            <a:r>
              <a:rPr lang="en-US" sz="2400" b="1" i="1" u="sng" dirty="0">
                <a:solidFill>
                  <a:srgbClr val="FF0000"/>
                </a:solidFill>
              </a:rPr>
              <a:t>billion</a:t>
            </a:r>
            <a:r>
              <a:rPr lang="en-US" sz="2400" b="1" dirty="0">
                <a:solidFill>
                  <a:prstClr val="black"/>
                </a:solidFill>
              </a:rPr>
              <a:t> Into Next-Gen Chip </a:t>
            </a:r>
            <a:r>
              <a:rPr lang="en-US" sz="2400" b="1" dirty="0" smtClean="0">
                <a:solidFill>
                  <a:prstClr val="black"/>
                </a:solidFill>
              </a:rPr>
              <a:t>Production</a:t>
            </a:r>
            <a:endParaRPr lang="en-US" sz="2400" b="1" dirty="0">
              <a:solidFill>
                <a:prstClr val="black"/>
              </a:solidFill>
            </a:endParaRPr>
          </a:p>
        </p:txBody>
      </p:sp>
      <p:grpSp>
        <p:nvGrpSpPr>
          <p:cNvPr id="9" name="Group 8"/>
          <p:cNvGrpSpPr/>
          <p:nvPr/>
        </p:nvGrpSpPr>
        <p:grpSpPr>
          <a:xfrm>
            <a:off x="4038600" y="3807075"/>
            <a:ext cx="4898625" cy="1143000"/>
            <a:chOff x="3864374" y="3748747"/>
            <a:chExt cx="4898625" cy="1828800"/>
          </a:xfrm>
        </p:grpSpPr>
        <p:sp>
          <p:nvSpPr>
            <p:cNvPr id="7" name="Rounded Rectangle 6"/>
            <p:cNvSpPr/>
            <p:nvPr/>
          </p:nvSpPr>
          <p:spPr>
            <a:xfrm>
              <a:off x="3864374" y="3748747"/>
              <a:ext cx="4898625" cy="1828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endParaRPr lang="en-US" sz="2800">
                <a:solidFill>
                  <a:prstClr val="black"/>
                </a:solidFill>
              </a:endParaRPr>
            </a:p>
          </p:txBody>
        </p:sp>
        <p:sp>
          <p:nvSpPr>
            <p:cNvPr id="6" name="Rectangle 5"/>
            <p:cNvSpPr/>
            <p:nvPr/>
          </p:nvSpPr>
          <p:spPr>
            <a:xfrm>
              <a:off x="3962400" y="3910267"/>
              <a:ext cx="4662062" cy="1329595"/>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fontAlgn="base">
                <a:spcBef>
                  <a:spcPct val="0"/>
                </a:spcBef>
                <a:spcAft>
                  <a:spcPct val="0"/>
                </a:spcAft>
              </a:pPr>
              <a:r>
                <a:rPr lang="en-US" sz="2400" b="1" dirty="0">
                  <a:solidFill>
                    <a:prstClr val="black"/>
                  </a:solidFill>
                </a:rPr>
                <a:t>TSMC eyes future technology with $</a:t>
              </a:r>
              <a:r>
                <a:rPr lang="en-US" sz="2400" b="1" dirty="0" smtClean="0">
                  <a:solidFill>
                    <a:prstClr val="black"/>
                  </a:solidFill>
                </a:rPr>
                <a:t>1.4 </a:t>
              </a:r>
              <a:r>
                <a:rPr lang="en-US" sz="2400" b="1" u="sng" dirty="0" smtClean="0">
                  <a:solidFill>
                    <a:srgbClr val="FF0000"/>
                  </a:solidFill>
                </a:rPr>
                <a:t>billion</a:t>
              </a:r>
              <a:r>
                <a:rPr lang="en-US" sz="2400" b="1" dirty="0" smtClean="0">
                  <a:solidFill>
                    <a:prstClr val="black"/>
                  </a:solidFill>
                </a:rPr>
                <a:t> </a:t>
              </a:r>
              <a:r>
                <a:rPr lang="en-US" sz="2400" b="1" dirty="0">
                  <a:solidFill>
                    <a:prstClr val="black"/>
                  </a:solidFill>
                </a:rPr>
                <a:t>…. </a:t>
              </a:r>
              <a:r>
                <a:rPr lang="en-US" sz="2400" b="1" dirty="0" smtClean="0">
                  <a:solidFill>
                    <a:prstClr val="black"/>
                  </a:solidFill>
                </a:rPr>
                <a:t>Investment</a:t>
              </a:r>
              <a:endParaRPr lang="en-US" b="1" dirty="0">
                <a:solidFill>
                  <a:prstClr val="black"/>
                </a:solidFill>
              </a:endParaRPr>
            </a:p>
          </p:txBody>
        </p:sp>
      </p:grpSp>
    </p:spTree>
    <p:extLst>
      <p:ext uri="{BB962C8B-B14F-4D97-AF65-F5344CB8AC3E}">
        <p14:creationId xmlns:p14="http://schemas.microsoft.com/office/powerpoint/2010/main" val="184916828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6226" name="Group 2"/>
          <p:cNvGrpSpPr>
            <a:grpSpLocks/>
          </p:cNvGrpSpPr>
          <p:nvPr/>
        </p:nvGrpSpPr>
        <p:grpSpPr bwMode="auto">
          <a:xfrm>
            <a:off x="152400" y="1752600"/>
            <a:ext cx="9026525" cy="2503191"/>
            <a:chOff x="152400" y="2439368"/>
            <a:chExt cx="9026106" cy="2503521"/>
          </a:xfrm>
        </p:grpSpPr>
        <p:sp>
          <p:nvSpPr>
            <p:cNvPr id="436227" name="Rectangle 4"/>
            <p:cNvSpPr>
              <a:spLocks noChangeArrowheads="1"/>
            </p:cNvSpPr>
            <p:nvPr/>
          </p:nvSpPr>
          <p:spPr bwMode="auto">
            <a:xfrm>
              <a:off x="339306" y="2439368"/>
              <a:ext cx="88392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3600" b="1">
                  <a:solidFill>
                    <a:srgbClr val="000000"/>
                  </a:solidFill>
                  <a:latin typeface="Arial" pitchFamily="34" charset="0"/>
                </a:rPr>
                <a:t>Extreme ultraviolet lithography:</a:t>
              </a:r>
            </a:p>
            <a:p>
              <a:pPr eaLnBrk="1" hangingPunct="1">
                <a:spcBef>
                  <a:spcPct val="0"/>
                </a:spcBef>
                <a:buFontTx/>
                <a:buNone/>
              </a:pPr>
              <a:r>
                <a:rPr lang="en-US" altLang="en-US" sz="3600" b="1">
                  <a:solidFill>
                    <a:srgbClr val="000000"/>
                  </a:solidFill>
                  <a:latin typeface="Arial" pitchFamily="34" charset="0"/>
                </a:rPr>
                <a:t>overview and development status</a:t>
              </a:r>
            </a:p>
            <a:p>
              <a:pPr eaLnBrk="1" hangingPunct="1">
                <a:spcBef>
                  <a:spcPct val="0"/>
                </a:spcBef>
                <a:buFontTx/>
                <a:buNone/>
              </a:pPr>
              <a:r>
                <a:rPr lang="en-US" altLang="en-US" sz="1400" b="1">
                  <a:solidFill>
                    <a:srgbClr val="000000"/>
                  </a:solidFill>
                  <a:latin typeface="Arial" pitchFamily="34" charset="0"/>
                </a:rPr>
                <a:t>Peter J. Silverman</a:t>
              </a:r>
            </a:p>
            <a:p>
              <a:pPr eaLnBrk="1" hangingPunct="1">
                <a:spcBef>
                  <a:spcPct val="0"/>
                </a:spcBef>
                <a:buFontTx/>
                <a:buNone/>
              </a:pPr>
              <a:r>
                <a:rPr lang="en-US" altLang="en-US" sz="1400">
                  <a:solidFill>
                    <a:srgbClr val="000000"/>
                  </a:solidFill>
                  <a:latin typeface="Arial" pitchFamily="34" charset="0"/>
                </a:rPr>
                <a:t>Intel Corporation</a:t>
              </a:r>
            </a:p>
            <a:p>
              <a:pPr eaLnBrk="1" hangingPunct="1">
                <a:spcBef>
                  <a:spcPct val="0"/>
                </a:spcBef>
                <a:buFontTx/>
                <a:buNone/>
              </a:pPr>
              <a:r>
                <a:rPr lang="en-US" altLang="en-US" sz="1400">
                  <a:solidFill>
                    <a:srgbClr val="000000"/>
                  </a:solidFill>
                  <a:latin typeface="Arial" pitchFamily="34" charset="0"/>
                </a:rPr>
                <a:t>Santa Clara, California 95054</a:t>
              </a:r>
              <a:endParaRPr lang="en-US" altLang="en-US" sz="1400">
                <a:solidFill>
                  <a:srgbClr val="000000"/>
                </a:solidFill>
              </a:endParaRPr>
            </a:p>
          </p:txBody>
        </p:sp>
        <p:sp>
          <p:nvSpPr>
            <p:cNvPr id="436228" name="Rectangle 5"/>
            <p:cNvSpPr>
              <a:spLocks noChangeArrowheads="1"/>
            </p:cNvSpPr>
            <p:nvPr/>
          </p:nvSpPr>
          <p:spPr bwMode="auto">
            <a:xfrm>
              <a:off x="152400" y="4419600"/>
              <a:ext cx="8839200" cy="52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nl-NL" altLang="en-US" sz="2400" dirty="0">
                  <a:solidFill>
                    <a:srgbClr val="000000"/>
                  </a:solidFill>
                  <a:latin typeface="Arial" pitchFamily="34" charset="0"/>
                </a:rPr>
                <a:t>J. Microlith., Microfab., Microsyst. 4(1), 011006 (Jan</a:t>
              </a:r>
              <a:r>
                <a:rPr lang="nl-NL" altLang="en-US" sz="2400" dirty="0">
                  <a:solidFill>
                    <a:srgbClr val="000000"/>
                  </a:solidFill>
                  <a:latin typeface="Times New Roman" pitchFamily="18" charset="0"/>
                </a:rPr>
                <a:t>–</a:t>
              </a:r>
              <a:r>
                <a:rPr lang="nl-NL" altLang="en-US" sz="2400" dirty="0">
                  <a:solidFill>
                    <a:srgbClr val="000000"/>
                  </a:solidFill>
                  <a:latin typeface="Arial" pitchFamily="34" charset="0"/>
                </a:rPr>
                <a:t>Mar </a:t>
              </a:r>
              <a:r>
                <a:rPr lang="nl-NL" altLang="en-US" sz="2800" b="1" dirty="0">
                  <a:solidFill>
                    <a:srgbClr val="FF0000"/>
                  </a:solidFill>
                  <a:latin typeface="Arial" pitchFamily="34" charset="0"/>
                </a:rPr>
                <a:t>2005</a:t>
              </a:r>
              <a:r>
                <a:rPr lang="nl-NL" altLang="en-US" sz="2400" dirty="0">
                  <a:solidFill>
                    <a:srgbClr val="000000"/>
                  </a:solidFill>
                  <a:latin typeface="Arial" pitchFamily="34" charset="0"/>
                </a:rPr>
                <a:t>)</a:t>
              </a:r>
              <a:endParaRPr lang="en-US" altLang="en-US" sz="2400" dirty="0">
                <a:solidFill>
                  <a:srgbClr val="000000"/>
                </a:solidFill>
              </a:endParaRPr>
            </a:p>
          </p:txBody>
        </p:sp>
      </p:grpSp>
    </p:spTree>
    <p:extLst>
      <p:ext uri="{BB962C8B-B14F-4D97-AF65-F5344CB8AC3E}">
        <p14:creationId xmlns:p14="http://schemas.microsoft.com/office/powerpoint/2010/main" val="3100583492"/>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2" name="Picture 2"/>
          <p:cNvPicPr>
            <a:picLocks noChangeAspect="1" noChangeArrowheads="1"/>
          </p:cNvPicPr>
          <p:nvPr/>
        </p:nvPicPr>
        <p:blipFill>
          <a:blip r:embed="rId2">
            <a:extLst>
              <a:ext uri="{28A0092B-C50C-407E-A947-70E740481C1C}">
                <a14:useLocalDpi xmlns:a14="http://schemas.microsoft.com/office/drawing/2010/main" val="0"/>
              </a:ext>
            </a:extLst>
          </a:blip>
          <a:srcRect l="7501" t="14973" r="49643" b="13931"/>
          <a:stretch>
            <a:fillRect/>
          </a:stretch>
        </p:blipFill>
        <p:spPr bwMode="auto">
          <a:xfrm>
            <a:off x="1828800" y="609600"/>
            <a:ext cx="58674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Left Arrow 1"/>
          <p:cNvSpPr/>
          <p:nvPr/>
        </p:nvSpPr>
        <p:spPr>
          <a:xfrm rot="20574289">
            <a:off x="7086600" y="5867400"/>
            <a:ext cx="914400" cy="1524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800">
              <a:solidFill>
                <a:prstClr val="white"/>
              </a:solidFill>
            </a:endParaRPr>
          </a:p>
        </p:txBody>
      </p:sp>
      <p:sp>
        <p:nvSpPr>
          <p:cNvPr id="3" name="Rectangle 2"/>
          <p:cNvSpPr/>
          <p:nvPr/>
        </p:nvSpPr>
        <p:spPr>
          <a:xfrm>
            <a:off x="1143000" y="3962400"/>
            <a:ext cx="7162800" cy="2895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800">
              <a:solidFill>
                <a:prstClr val="white"/>
              </a:solidFill>
            </a:endParaRPr>
          </a:p>
        </p:txBody>
      </p:sp>
      <p:sp>
        <p:nvSpPr>
          <p:cNvPr id="4" name="Rectangle 3"/>
          <p:cNvSpPr/>
          <p:nvPr/>
        </p:nvSpPr>
        <p:spPr>
          <a:xfrm>
            <a:off x="1876569" y="0"/>
            <a:ext cx="5695662" cy="769441"/>
          </a:xfrm>
          <a:prstGeom prst="rect">
            <a:avLst/>
          </a:prstGeom>
        </p:spPr>
        <p:txBody>
          <a:bodyPr wrap="none">
            <a:spAutoFit/>
          </a:bodyPr>
          <a:lstStyle/>
          <a:p>
            <a:pPr algn="l">
              <a:defRPr/>
            </a:pPr>
            <a:r>
              <a:rPr lang="en-US" sz="4400" dirty="0">
                <a:ln w="12700">
                  <a:solidFill>
                    <a:prstClr val="black"/>
                  </a:solidFill>
                </a:ln>
                <a:solidFill>
                  <a:srgbClr val="3333FF"/>
                </a:solidFill>
                <a:latin typeface="Arial"/>
              </a:rPr>
              <a:t>EUVL “Critical Issues”</a:t>
            </a:r>
            <a:endParaRPr lang="en-US" sz="2800" dirty="0">
              <a:solidFill>
                <a:prstClr val="black"/>
              </a:solidFill>
              <a:latin typeface="Arial" pitchFamily="34" charset="0"/>
            </a:endParaRPr>
          </a:p>
        </p:txBody>
      </p:sp>
      <p:sp>
        <p:nvSpPr>
          <p:cNvPr id="5" name="Rectangle 4"/>
          <p:cNvSpPr/>
          <p:nvPr/>
        </p:nvSpPr>
        <p:spPr>
          <a:xfrm>
            <a:off x="1828800" y="769938"/>
            <a:ext cx="2514600" cy="296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800">
              <a:solidFill>
                <a:prstClr val="white"/>
              </a:solidFill>
            </a:endParaRPr>
          </a:p>
        </p:txBody>
      </p:sp>
    </p:spTree>
    <p:extLst>
      <p:ext uri="{BB962C8B-B14F-4D97-AF65-F5344CB8AC3E}">
        <p14:creationId xmlns:p14="http://schemas.microsoft.com/office/powerpoint/2010/main" val="40702437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6200" y="54609"/>
            <a:ext cx="9067800" cy="6954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p:cNvSpPr/>
          <p:nvPr/>
        </p:nvSpPr>
        <p:spPr bwMode="auto">
          <a:xfrm>
            <a:off x="-838200" y="3124200"/>
            <a:ext cx="1371600" cy="533400"/>
          </a:xfrm>
          <a:prstGeom prst="rightArrow">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ight Arrow 7"/>
          <p:cNvSpPr/>
          <p:nvPr/>
        </p:nvSpPr>
        <p:spPr bwMode="auto">
          <a:xfrm>
            <a:off x="5715000" y="6477000"/>
            <a:ext cx="1600200" cy="266700"/>
          </a:xfrm>
          <a:prstGeom prst="rightArrow">
            <a:avLst/>
          </a:prstGeom>
          <a:solidFill>
            <a:srgbClr val="FFFF00"/>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ight Arrow 8"/>
          <p:cNvSpPr/>
          <p:nvPr/>
        </p:nvSpPr>
        <p:spPr bwMode="auto">
          <a:xfrm rot="8874014">
            <a:off x="7387551" y="3257551"/>
            <a:ext cx="1600200" cy="266700"/>
          </a:xfrm>
          <a:prstGeom prst="rightArrow">
            <a:avLst/>
          </a:prstGeom>
          <a:solidFill>
            <a:srgbClr val="FF0000"/>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9421199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theme/theme1.xml><?xml version="1.0" encoding="utf-8"?>
<a:theme xmlns:a="http://schemas.openxmlformats.org/drawingml/2006/main" name="2_MII template- 9-2005">
  <a:themeElements>
    <a:clrScheme name="MII template- 9-20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II template- 9-200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II template- 9-2005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I template- 9-2005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I template- 9-2005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I template- 9-2005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I template- 9-20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I template- 9-20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I template- 9-20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17031</TotalTime>
  <Words>1606</Words>
  <Application>Microsoft Office PowerPoint</Application>
  <PresentationFormat>On-screen Show (4:3)</PresentationFormat>
  <Paragraphs>297</Paragraphs>
  <Slides>42</Slides>
  <Notes>16</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4</vt:i4>
      </vt:variant>
      <vt:variant>
        <vt:lpstr>Slide Titles</vt:lpstr>
      </vt:variant>
      <vt:variant>
        <vt:i4>42</vt:i4>
      </vt:variant>
    </vt:vector>
  </HeadingPairs>
  <TitlesOfParts>
    <vt:vector size="61" baseType="lpstr">
      <vt:lpstr>MS PGothic</vt:lpstr>
      <vt:lpstr>Arial</vt:lpstr>
      <vt:lpstr>Arial Rounded MT Bold</vt:lpstr>
      <vt:lpstr>Calibri</vt:lpstr>
      <vt:lpstr>Lucida Sans</vt:lpstr>
      <vt:lpstr>Monotype Sorts</vt:lpstr>
      <vt:lpstr>ProximaNovaRgRegular</vt:lpstr>
      <vt:lpstr>Symbol</vt:lpstr>
      <vt:lpstr>Times New Roman</vt:lpstr>
      <vt:lpstr>Trebuchet MS</vt:lpstr>
      <vt:lpstr>Webdings</vt:lpstr>
      <vt:lpstr>Whimsy ICG Heavy</vt:lpstr>
      <vt:lpstr>Wingdings</vt:lpstr>
      <vt:lpstr>Wingdings 2</vt:lpstr>
      <vt:lpstr>2_MII template- 9-2005</vt:lpstr>
      <vt:lpstr>CS ChemDraw Drawing</vt:lpstr>
      <vt:lpstr>Document</vt:lpstr>
      <vt:lpstr>Picture</vt:lpstr>
      <vt:lpstr>Equation</vt:lpstr>
      <vt:lpstr>PowerPoint Presentation</vt:lpstr>
      <vt:lpstr>Optical Lithography Limits</vt:lpstr>
      <vt:lpstr>The Landscape is littered with NGL’s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2017 EUV Brightness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Rising Cost of Wafer Fabs Vs. GNPs</vt:lpstr>
      <vt:lpstr>PowerPoint Presentation</vt:lpstr>
      <vt:lpstr>PowerPoint Presentation</vt:lpstr>
      <vt:lpstr>PowerPoint Presentation</vt:lpstr>
      <vt:lpstr>Don’t worry EUV will work….</vt:lpstr>
      <vt:lpstr>PowerPoint Presentation</vt:lpstr>
      <vt:lpstr>So…we keep “tweeking” 193 immersion </vt:lpstr>
      <vt:lpstr>PowerPoint Presentation</vt:lpstr>
      <vt:lpstr>Optical Proximity Correction   SRAFs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University of Texas at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willson</dc:creator>
  <cp:lastModifiedBy>grant</cp:lastModifiedBy>
  <cp:revision>1066</cp:revision>
  <cp:lastPrinted>2018-09-20T05:03:28Z</cp:lastPrinted>
  <dcterms:created xsi:type="dcterms:W3CDTF">2002-02-15T21:27:43Z</dcterms:created>
  <dcterms:modified xsi:type="dcterms:W3CDTF">2018-09-24T16:57:20Z</dcterms:modified>
</cp:coreProperties>
</file>